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 id="2147483667" r:id="rId2"/>
  </p:sldMasterIdLst>
  <p:notesMasterIdLst>
    <p:notesMasterId r:id="rId64"/>
  </p:notesMasterIdLst>
  <p:sldIdLst>
    <p:sldId id="268" r:id="rId3"/>
    <p:sldId id="16641" r:id="rId4"/>
    <p:sldId id="269" r:id="rId5"/>
    <p:sldId id="270" r:id="rId6"/>
    <p:sldId id="290" r:id="rId7"/>
    <p:sldId id="291" r:id="rId8"/>
    <p:sldId id="284" r:id="rId9"/>
    <p:sldId id="271" r:id="rId10"/>
    <p:sldId id="16642" r:id="rId11"/>
    <p:sldId id="16630" r:id="rId12"/>
    <p:sldId id="16632" r:id="rId13"/>
    <p:sldId id="16635" r:id="rId14"/>
    <p:sldId id="16631" r:id="rId15"/>
    <p:sldId id="16643" r:id="rId16"/>
    <p:sldId id="16644" r:id="rId17"/>
    <p:sldId id="16636" r:id="rId18"/>
    <p:sldId id="16633" r:id="rId19"/>
    <p:sldId id="16619" r:id="rId20"/>
    <p:sldId id="16620" r:id="rId21"/>
    <p:sldId id="651" r:id="rId22"/>
    <p:sldId id="16650" r:id="rId23"/>
    <p:sldId id="278" r:id="rId24"/>
    <p:sldId id="16568" r:id="rId25"/>
    <p:sldId id="16637" r:id="rId26"/>
    <p:sldId id="16639" r:id="rId27"/>
    <p:sldId id="16629" r:id="rId28"/>
    <p:sldId id="16645" r:id="rId29"/>
    <p:sldId id="16621" r:id="rId30"/>
    <p:sldId id="16646" r:id="rId31"/>
    <p:sldId id="16622" r:id="rId32"/>
    <p:sldId id="16624" r:id="rId33"/>
    <p:sldId id="16625" r:id="rId34"/>
    <p:sldId id="16648" r:id="rId35"/>
    <p:sldId id="257" r:id="rId36"/>
    <p:sldId id="16594" r:id="rId37"/>
    <p:sldId id="366" r:id="rId38"/>
    <p:sldId id="367" r:id="rId39"/>
    <p:sldId id="368" r:id="rId40"/>
    <p:sldId id="365" r:id="rId41"/>
    <p:sldId id="363" r:id="rId42"/>
    <p:sldId id="360" r:id="rId43"/>
    <p:sldId id="16593" r:id="rId44"/>
    <p:sldId id="16615" r:id="rId45"/>
    <p:sldId id="16626" r:id="rId46"/>
    <p:sldId id="16627" r:id="rId47"/>
    <p:sldId id="16628" r:id="rId48"/>
    <p:sldId id="16595" r:id="rId49"/>
    <p:sldId id="2383" r:id="rId50"/>
    <p:sldId id="2385" r:id="rId51"/>
    <p:sldId id="2388" r:id="rId52"/>
    <p:sldId id="2386" r:id="rId53"/>
    <p:sldId id="2389" r:id="rId54"/>
    <p:sldId id="2387" r:id="rId55"/>
    <p:sldId id="276" r:id="rId56"/>
    <p:sldId id="657" r:id="rId57"/>
    <p:sldId id="16649" r:id="rId58"/>
    <p:sldId id="658" r:id="rId59"/>
    <p:sldId id="16574" r:id="rId60"/>
    <p:sldId id="16607" r:id="rId61"/>
    <p:sldId id="277" r:id="rId62"/>
    <p:sldId id="648" r:id="rId63"/>
  </p:sldIdLst>
  <p:sldSz cx="12192000" cy="6858000"/>
  <p:notesSz cx="9939338" cy="6807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B"/>
    <a:srgbClr val="41A9FF"/>
    <a:srgbClr val="FFFF99"/>
    <a:srgbClr val="FFCC66"/>
    <a:srgbClr val="DCE6F2"/>
    <a:srgbClr val="000000"/>
    <a:srgbClr val="95B2F3"/>
    <a:srgbClr val="FF8989"/>
    <a:srgbClr val="FF9966"/>
    <a:srgbClr val="ACC8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39" autoAdjust="0"/>
    <p:restoredTop sz="96318" autoAdjust="0"/>
  </p:normalViewPr>
  <p:slideViewPr>
    <p:cSldViewPr>
      <p:cViewPr>
        <p:scale>
          <a:sx n="75" d="100"/>
          <a:sy n="75" d="100"/>
        </p:scale>
        <p:origin x="606" y="72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7046" cy="341936"/>
          </a:xfrm>
          <a:prstGeom prst="rect">
            <a:avLst/>
          </a:prstGeom>
        </p:spPr>
        <p:txBody>
          <a:bodyPr vert="horz" lIns="80376" tIns="40188" rIns="80376" bIns="40188" rtlCol="0"/>
          <a:lstStyle>
            <a:lvl1pPr algn="l">
              <a:defRPr sz="1100"/>
            </a:lvl1pPr>
          </a:lstStyle>
          <a:p>
            <a:endParaRPr lang="zh-TW" altLang="en-US"/>
          </a:p>
        </p:txBody>
      </p:sp>
      <p:sp>
        <p:nvSpPr>
          <p:cNvPr id="3" name="日期版面配置區 2"/>
          <p:cNvSpPr>
            <a:spLocks noGrp="1"/>
          </p:cNvSpPr>
          <p:nvPr>
            <p:ph type="dt" idx="1"/>
          </p:nvPr>
        </p:nvSpPr>
        <p:spPr>
          <a:xfrm>
            <a:off x="5629703" y="0"/>
            <a:ext cx="4307046" cy="341936"/>
          </a:xfrm>
          <a:prstGeom prst="rect">
            <a:avLst/>
          </a:prstGeom>
        </p:spPr>
        <p:txBody>
          <a:bodyPr vert="horz" lIns="80376" tIns="40188" rIns="80376" bIns="40188" rtlCol="0"/>
          <a:lstStyle>
            <a:lvl1pPr algn="r">
              <a:defRPr sz="1100"/>
            </a:lvl1pPr>
          </a:lstStyle>
          <a:p>
            <a:fld id="{DEF7DA5C-EA26-4F32-92FF-0CB829021444}" type="datetimeFigureOut">
              <a:rPr lang="zh-TW" altLang="en-US" smtClean="0"/>
              <a:t>2026/4/29</a:t>
            </a:fld>
            <a:endParaRPr lang="zh-TW" altLang="en-US"/>
          </a:p>
        </p:txBody>
      </p:sp>
      <p:sp>
        <p:nvSpPr>
          <p:cNvPr id="4" name="投影片影像版面配置區 3"/>
          <p:cNvSpPr>
            <a:spLocks noGrp="1" noRot="1" noChangeAspect="1"/>
          </p:cNvSpPr>
          <p:nvPr>
            <p:ph type="sldImg" idx="2"/>
          </p:nvPr>
        </p:nvSpPr>
        <p:spPr>
          <a:xfrm>
            <a:off x="2928938" y="850900"/>
            <a:ext cx="4081462" cy="2297113"/>
          </a:xfrm>
          <a:prstGeom prst="rect">
            <a:avLst/>
          </a:prstGeom>
          <a:noFill/>
          <a:ln w="12700">
            <a:solidFill>
              <a:prstClr val="black"/>
            </a:solidFill>
          </a:ln>
        </p:spPr>
        <p:txBody>
          <a:bodyPr vert="horz" lIns="80376" tIns="40188" rIns="80376" bIns="40188" rtlCol="0" anchor="ctr"/>
          <a:lstStyle/>
          <a:p>
            <a:endParaRPr lang="zh-TW" altLang="en-US"/>
          </a:p>
        </p:txBody>
      </p:sp>
      <p:sp>
        <p:nvSpPr>
          <p:cNvPr id="5" name="備忘稿版面配置區 4"/>
          <p:cNvSpPr>
            <a:spLocks noGrp="1"/>
          </p:cNvSpPr>
          <p:nvPr>
            <p:ph type="body" sz="quarter" idx="3"/>
          </p:nvPr>
        </p:nvSpPr>
        <p:spPr>
          <a:xfrm>
            <a:off x="993934" y="3275966"/>
            <a:ext cx="7951470" cy="2680335"/>
          </a:xfrm>
          <a:prstGeom prst="rect">
            <a:avLst/>
          </a:prstGeom>
        </p:spPr>
        <p:txBody>
          <a:bodyPr vert="horz" lIns="80376" tIns="40188" rIns="80376" bIns="40188"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6465265"/>
            <a:ext cx="4307046" cy="341935"/>
          </a:xfrm>
          <a:prstGeom prst="rect">
            <a:avLst/>
          </a:prstGeom>
        </p:spPr>
        <p:txBody>
          <a:bodyPr vert="horz" lIns="80376" tIns="40188" rIns="80376" bIns="40188" rtlCol="0" anchor="b"/>
          <a:lstStyle>
            <a:lvl1pPr algn="l">
              <a:defRPr sz="1100"/>
            </a:lvl1pPr>
          </a:lstStyle>
          <a:p>
            <a:endParaRPr lang="zh-TW" altLang="en-US"/>
          </a:p>
        </p:txBody>
      </p:sp>
      <p:sp>
        <p:nvSpPr>
          <p:cNvPr id="7" name="投影片編號版面配置區 6"/>
          <p:cNvSpPr>
            <a:spLocks noGrp="1"/>
          </p:cNvSpPr>
          <p:nvPr>
            <p:ph type="sldNum" sz="quarter" idx="5"/>
          </p:nvPr>
        </p:nvSpPr>
        <p:spPr>
          <a:xfrm>
            <a:off x="5629703" y="6465265"/>
            <a:ext cx="4307046" cy="341935"/>
          </a:xfrm>
          <a:prstGeom prst="rect">
            <a:avLst/>
          </a:prstGeom>
        </p:spPr>
        <p:txBody>
          <a:bodyPr vert="horz" lIns="80376" tIns="40188" rIns="80376" bIns="40188" rtlCol="0" anchor="b"/>
          <a:lstStyle>
            <a:lvl1pPr algn="r">
              <a:defRPr sz="1100"/>
            </a:lvl1pPr>
          </a:lstStyle>
          <a:p>
            <a:fld id="{D7240CFD-603F-49AD-9557-9F0335B66638}" type="slidenum">
              <a:rPr lang="zh-TW" altLang="en-US" smtClean="0"/>
              <a:t>‹#›</a:t>
            </a:fld>
            <a:endParaRPr lang="zh-TW" altLang="en-US"/>
          </a:p>
        </p:txBody>
      </p:sp>
    </p:spTree>
    <p:extLst>
      <p:ext uri="{BB962C8B-B14F-4D97-AF65-F5344CB8AC3E}">
        <p14:creationId xmlns:p14="http://schemas.microsoft.com/office/powerpoint/2010/main" val="60865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7240CFD-603F-49AD-9557-9F0335B66638}" type="slidenum">
              <a:rPr lang="zh-TW" altLang="en-US" smtClean="0"/>
              <a:t>7</a:t>
            </a:fld>
            <a:endParaRPr lang="zh-TW" altLang="en-US"/>
          </a:p>
        </p:txBody>
      </p:sp>
    </p:spTree>
    <p:extLst>
      <p:ext uri="{BB962C8B-B14F-4D97-AF65-F5344CB8AC3E}">
        <p14:creationId xmlns:p14="http://schemas.microsoft.com/office/powerpoint/2010/main" val="167117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48</a:t>
            </a:fld>
            <a:endParaRPr lang="zh-TW" altLang="en-US"/>
          </a:p>
        </p:txBody>
      </p:sp>
    </p:spTree>
    <p:extLst>
      <p:ext uri="{BB962C8B-B14F-4D97-AF65-F5344CB8AC3E}">
        <p14:creationId xmlns:p14="http://schemas.microsoft.com/office/powerpoint/2010/main" val="335065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49</a:t>
            </a:fld>
            <a:endParaRPr lang="zh-TW" altLang="en-US"/>
          </a:p>
        </p:txBody>
      </p:sp>
    </p:spTree>
    <p:extLst>
      <p:ext uri="{BB962C8B-B14F-4D97-AF65-F5344CB8AC3E}">
        <p14:creationId xmlns:p14="http://schemas.microsoft.com/office/powerpoint/2010/main" val="3230049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50</a:t>
            </a:fld>
            <a:endParaRPr lang="zh-TW" altLang="en-US"/>
          </a:p>
        </p:txBody>
      </p:sp>
    </p:spTree>
    <p:extLst>
      <p:ext uri="{BB962C8B-B14F-4D97-AF65-F5344CB8AC3E}">
        <p14:creationId xmlns:p14="http://schemas.microsoft.com/office/powerpoint/2010/main" val="2539592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51</a:t>
            </a:fld>
            <a:endParaRPr lang="zh-TW" altLang="en-US"/>
          </a:p>
        </p:txBody>
      </p:sp>
    </p:spTree>
    <p:extLst>
      <p:ext uri="{BB962C8B-B14F-4D97-AF65-F5344CB8AC3E}">
        <p14:creationId xmlns:p14="http://schemas.microsoft.com/office/powerpoint/2010/main" val="376969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52</a:t>
            </a:fld>
            <a:endParaRPr lang="zh-TW" altLang="en-US"/>
          </a:p>
        </p:txBody>
      </p:sp>
    </p:spTree>
    <p:extLst>
      <p:ext uri="{BB962C8B-B14F-4D97-AF65-F5344CB8AC3E}">
        <p14:creationId xmlns:p14="http://schemas.microsoft.com/office/powerpoint/2010/main" val="53470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F26A1E0-2C58-4978-8E95-4F9F56C8DD50}" type="slidenum">
              <a:rPr lang="zh-TW" altLang="en-US" smtClean="0"/>
              <a:t>53</a:t>
            </a:fld>
            <a:endParaRPr lang="zh-TW" altLang="en-US"/>
          </a:p>
        </p:txBody>
      </p:sp>
    </p:spTree>
    <p:extLst>
      <p:ext uri="{BB962C8B-B14F-4D97-AF65-F5344CB8AC3E}">
        <p14:creationId xmlns:p14="http://schemas.microsoft.com/office/powerpoint/2010/main" val="1050117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7240CFD-603F-49AD-9557-9F0335B66638}" type="slidenum">
              <a:rPr lang="zh-TW" altLang="en-US" smtClean="0"/>
              <a:t>54</a:t>
            </a:fld>
            <a:endParaRPr lang="zh-TW" altLang="en-US"/>
          </a:p>
        </p:txBody>
      </p:sp>
    </p:spTree>
    <p:extLst>
      <p:ext uri="{BB962C8B-B14F-4D97-AF65-F5344CB8AC3E}">
        <p14:creationId xmlns:p14="http://schemas.microsoft.com/office/powerpoint/2010/main" val="205874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1" i="0">
                <a:solidFill>
                  <a:srgbClr val="00385F"/>
                </a:solidFill>
                <a:latin typeface="Microsoft JhengHei"/>
                <a:cs typeface="Microsoft JhengHe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ltLang="zh-TW"/>
              <a:t>111/07/01</a:t>
            </a:r>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7168" y="1078991"/>
            <a:ext cx="5266944" cy="3136392"/>
          </a:xfrm>
        </p:spPr>
        <p:txBody>
          <a:bodyPr anchor="b">
            <a:normAutofit/>
          </a:bodyPr>
          <a:lstStyle>
            <a:lvl1pPr>
              <a:defRPr sz="4800">
                <a:solidFill>
                  <a:schemeClr val="tx1">
                    <a:lumMod val="50000"/>
                  </a:schemeClr>
                </a:solidFill>
                <a:latin typeface="+mj-ea"/>
                <a:ea typeface="+mj-ea"/>
              </a:defRPr>
            </a:lvl1pPr>
          </a:lstStyle>
          <a:p>
            <a:r>
              <a:rPr lang="en-US" dirty="0"/>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7168" y="4279392"/>
            <a:ext cx="5266944" cy="1013191"/>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a:xfrm>
            <a:off x="836732" y="5402110"/>
            <a:ext cx="2743200" cy="365125"/>
          </a:xfrm>
          <a:prstGeom prst="rect">
            <a:avLst/>
          </a:prstGeom>
        </p:spPr>
        <p:txBody>
          <a:bodyPr/>
          <a:lstStyle>
            <a:lvl1pPr>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8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微軟正黑體"/>
              <a:cs typeface="+mn-cs"/>
            </a:endParaRPr>
          </a:p>
        </p:txBody>
      </p:sp>
      <p:sp>
        <p:nvSpPr>
          <p:cNvPr id="27" name="文字方塊 26">
            <a:extLst>
              <a:ext uri="{FF2B5EF4-FFF2-40B4-BE49-F238E27FC236}">
                <a16:creationId xmlns:a16="http://schemas.microsoft.com/office/drawing/2014/main" id="{157AF5F9-ACB2-4CBD-B95F-655FE4B1B95B}"/>
              </a:ext>
            </a:extLst>
          </p:cNvPr>
          <p:cNvSpPr txBox="1"/>
          <p:nvPr userDrawn="1"/>
        </p:nvSpPr>
        <p:spPr>
          <a:xfrm>
            <a:off x="2384069" y="432181"/>
            <a:ext cx="28257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主動 </a:t>
            </a:r>
            <a:r>
              <a:rPr kumimoji="0" lang="en-US" altLang="zh-TW"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關懷 </a:t>
            </a:r>
            <a:r>
              <a:rPr kumimoji="0" lang="en-US" altLang="zh-TW"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務實    創新</a:t>
            </a:r>
          </a:p>
        </p:txBody>
      </p:sp>
      <p:pic>
        <p:nvPicPr>
          <p:cNvPr id="18" name="圖片 17">
            <a:extLst>
              <a:ext uri="{FF2B5EF4-FFF2-40B4-BE49-F238E27FC236}">
                <a16:creationId xmlns:a16="http://schemas.microsoft.com/office/drawing/2014/main" id="{505BFF4A-2AEF-4804-8496-3E9A399A55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417" y="6062036"/>
            <a:ext cx="1922584" cy="522624"/>
          </a:xfrm>
          <a:prstGeom prst="rect">
            <a:avLst/>
          </a:prstGeom>
        </p:spPr>
      </p:pic>
      <p:pic>
        <p:nvPicPr>
          <p:cNvPr id="20" name="圖片 19">
            <a:extLst>
              <a:ext uri="{FF2B5EF4-FFF2-40B4-BE49-F238E27FC236}">
                <a16:creationId xmlns:a16="http://schemas.microsoft.com/office/drawing/2014/main" id="{30BAD903-A814-4E21-B19F-081B24106F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4587" y="6192692"/>
            <a:ext cx="2825737" cy="341069"/>
          </a:xfrm>
          <a:prstGeom prst="rect">
            <a:avLst/>
          </a:prstGeom>
        </p:spPr>
      </p:pic>
      <p:sp>
        <p:nvSpPr>
          <p:cNvPr id="22" name="文字方塊 21">
            <a:extLst>
              <a:ext uri="{FF2B5EF4-FFF2-40B4-BE49-F238E27FC236}">
                <a16:creationId xmlns:a16="http://schemas.microsoft.com/office/drawing/2014/main" id="{550C2ABC-D1C2-4B79-B731-EA2A3CFBAEBC}"/>
              </a:ext>
            </a:extLst>
          </p:cNvPr>
          <p:cNvSpPr txBox="1"/>
          <p:nvPr userDrawn="1"/>
        </p:nvSpPr>
        <p:spPr>
          <a:xfrm>
            <a:off x="5628910" y="6157802"/>
            <a:ext cx="2163012" cy="375959"/>
          </a:xfrm>
          <a:prstGeom prst="rect">
            <a:avLst/>
          </a:prstGeom>
          <a:solidFill>
            <a:srgbClr val="18C5D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a:ea typeface="微軟正黑體"/>
                <a:cs typeface="+mn-cs"/>
              </a:rPr>
              <a:t> 追蹤。按讚。分享</a:t>
            </a:r>
          </a:p>
        </p:txBody>
      </p:sp>
    </p:spTree>
    <p:extLst>
      <p:ext uri="{BB962C8B-B14F-4D97-AF65-F5344CB8AC3E}">
        <p14:creationId xmlns:p14="http://schemas.microsoft.com/office/powerpoint/2010/main" val="191967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1281260" y="365125"/>
            <a:ext cx="10515600" cy="1325563"/>
          </a:xfrm>
        </p:spPr>
        <p:txBody>
          <a:bodyPr>
            <a:normAutofit/>
          </a:bodyPr>
          <a:lstStyle>
            <a:lvl1pPr>
              <a:defRPr sz="4400">
                <a:solidFill>
                  <a:schemeClr val="tx1">
                    <a:lumMod val="50000"/>
                  </a:schemeClr>
                </a:solidFill>
                <a:latin typeface="+mj-ea"/>
                <a:ea typeface="+mj-ea"/>
              </a:defRPr>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1281260" y="1690688"/>
            <a:ext cx="10172307" cy="4160520"/>
          </a:xfrm>
        </p:spPr>
        <p:txBody>
          <a:bodyPr/>
          <a:lstStyle>
            <a:lvl1pPr marL="457200" indent="-457200">
              <a:lnSpc>
                <a:spcPts val="3200"/>
              </a:lnSpc>
              <a:buClr>
                <a:schemeClr val="accent1"/>
              </a:buClr>
              <a:buFont typeface="Wingdings" panose="05000000000000000000" pitchFamily="2" charset="2"/>
              <a:buChar char="l"/>
              <a:defRPr>
                <a:solidFill>
                  <a:srgbClr val="333333"/>
                </a:solidFill>
              </a:defRPr>
            </a:lvl1pPr>
            <a:lvl2pPr marL="800100" indent="-342900">
              <a:lnSpc>
                <a:spcPts val="3200"/>
              </a:lnSpc>
              <a:buClr>
                <a:schemeClr val="accent1"/>
              </a:buClr>
              <a:buFont typeface="Wingdings" panose="05000000000000000000" pitchFamily="2" charset="2"/>
              <a:buChar char="l"/>
              <a:defRPr>
                <a:solidFill>
                  <a:srgbClr val="333333"/>
                </a:solidFill>
              </a:defRPr>
            </a:lvl2pPr>
            <a:lvl3pPr marL="1257300" indent="-342900">
              <a:lnSpc>
                <a:spcPts val="3200"/>
              </a:lnSpc>
              <a:buClr>
                <a:schemeClr val="accent1"/>
              </a:buClr>
              <a:buFont typeface="Wingdings" panose="05000000000000000000" pitchFamily="2" charset="2"/>
              <a:buChar char="l"/>
              <a:defRPr>
                <a:solidFill>
                  <a:srgbClr val="333333"/>
                </a:solidFill>
              </a:defRPr>
            </a:lvl3pPr>
            <a:lvl4pPr marL="1657350" indent="-285750">
              <a:lnSpc>
                <a:spcPts val="3200"/>
              </a:lnSpc>
              <a:buClr>
                <a:schemeClr val="accent1"/>
              </a:buClr>
              <a:buFont typeface="Wingdings" panose="05000000000000000000" pitchFamily="2" charset="2"/>
              <a:buChar char="l"/>
              <a:defRPr>
                <a:solidFill>
                  <a:srgbClr val="333333"/>
                </a:solidFill>
              </a:defRPr>
            </a:lvl4pPr>
            <a:lvl5pPr marL="2114550" indent="-285750">
              <a:lnSpc>
                <a:spcPts val="3200"/>
              </a:lnSpc>
              <a:buClr>
                <a:schemeClr val="accent1"/>
              </a:buClr>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頁尾版面配置區 14">
            <a:extLst>
              <a:ext uri="{FF2B5EF4-FFF2-40B4-BE49-F238E27FC236}">
                <a16:creationId xmlns:a16="http://schemas.microsoft.com/office/drawing/2014/main" id="{729C190F-F51B-4418-8533-80E05E7307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6" name="投影片編號版面配置區 15">
            <a:extLst>
              <a:ext uri="{FF2B5EF4-FFF2-40B4-BE49-F238E27FC236}">
                <a16:creationId xmlns:a16="http://schemas.microsoft.com/office/drawing/2014/main" id="{ECC7F805-9A53-40C1-81EA-F2E263CECFE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微軟正黑體"/>
              <a:cs typeface="+mn-cs"/>
            </a:endParaRPr>
          </a:p>
        </p:txBody>
      </p:sp>
      <p:pic>
        <p:nvPicPr>
          <p:cNvPr id="8" name="圖片 7">
            <a:extLst>
              <a:ext uri="{FF2B5EF4-FFF2-40B4-BE49-F238E27FC236}">
                <a16:creationId xmlns:a16="http://schemas.microsoft.com/office/drawing/2014/main" id="{30BAD903-A814-4E21-B19F-081B24106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732" y="6310960"/>
            <a:ext cx="2825737" cy="341069"/>
          </a:xfrm>
          <a:prstGeom prst="rect">
            <a:avLst/>
          </a:prstGeom>
        </p:spPr>
      </p:pic>
      <p:sp>
        <p:nvSpPr>
          <p:cNvPr id="9" name="矩形 8"/>
          <p:cNvSpPr/>
          <p:nvPr userDrawn="1"/>
        </p:nvSpPr>
        <p:spPr>
          <a:xfrm>
            <a:off x="1395167" y="1404593"/>
            <a:ext cx="10218656" cy="47134"/>
          </a:xfrm>
          <a:prstGeom prst="rect">
            <a:avLst/>
          </a:prstGeom>
          <a:solidFill>
            <a:srgbClr val="1AC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Tree>
    <p:extLst>
      <p:ext uri="{BB962C8B-B14F-4D97-AF65-F5344CB8AC3E}">
        <p14:creationId xmlns:p14="http://schemas.microsoft.com/office/powerpoint/2010/main" val="391955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1131" y="5014854"/>
            <a:ext cx="6990869" cy="1843146"/>
          </a:xfrm>
          <a:prstGeom prst="rect">
            <a:avLst/>
          </a:prstGeom>
        </p:spPr>
      </p:pic>
      <p:sp>
        <p:nvSpPr>
          <p:cNvPr id="3" name="Content Placeholder 2">
            <a:extLst>
              <a:ext uri="{FF2B5EF4-FFF2-40B4-BE49-F238E27FC236}">
                <a16:creationId xmlns:a16="http://schemas.microsoft.com/office/drawing/2014/main" id="{D19CF97E-0E6E-41E9-B75B-0371E744D1E8}"/>
              </a:ext>
            </a:extLst>
          </p:cNvPr>
          <p:cNvSpPr>
            <a:spLocks noGrp="1"/>
          </p:cNvSpPr>
          <p:nvPr>
            <p:ph idx="1" hasCustomPrompt="1"/>
          </p:nvPr>
        </p:nvSpPr>
        <p:spPr>
          <a:xfrm>
            <a:off x="838200" y="1480008"/>
            <a:ext cx="10515600" cy="4692192"/>
          </a:xfrm>
        </p:spPr>
        <p:txBody>
          <a:bodyPr anchor="ctr"/>
          <a:lstStyle>
            <a:lvl1pPr marL="228600" indent="-228600">
              <a:lnSpc>
                <a:spcPts val="3200"/>
              </a:lnSpc>
              <a:buClr>
                <a:schemeClr val="accent1"/>
              </a:buClr>
              <a:buFont typeface="Wingdings" panose="05000000000000000000" pitchFamily="2" charset="2"/>
              <a:buChar char="l"/>
              <a:defRPr>
                <a:solidFill>
                  <a:srgbClr val="333333"/>
                </a:solidFill>
              </a:defRPr>
            </a:lvl1pPr>
            <a:lvl2pPr marL="685800" indent="-228600">
              <a:lnSpc>
                <a:spcPts val="3200"/>
              </a:lnSpc>
              <a:buClr>
                <a:schemeClr val="accent1"/>
              </a:buClr>
              <a:buFont typeface="Wingdings" panose="05000000000000000000" pitchFamily="2" charset="2"/>
              <a:buChar char="l"/>
              <a:defRPr>
                <a:solidFill>
                  <a:srgbClr val="333333"/>
                </a:solidFill>
              </a:defRPr>
            </a:lvl2pPr>
            <a:lvl3pPr marL="1143000" indent="-228600">
              <a:lnSpc>
                <a:spcPts val="3200"/>
              </a:lnSpc>
              <a:buClr>
                <a:schemeClr val="accent1"/>
              </a:buClr>
              <a:buFont typeface="Wingdings" panose="05000000000000000000" pitchFamily="2" charset="2"/>
              <a:buChar char="l"/>
              <a:defRPr>
                <a:solidFill>
                  <a:srgbClr val="333333"/>
                </a:solidFill>
              </a:defRPr>
            </a:lvl3pPr>
            <a:lvl4pPr marL="1600200" indent="-228600">
              <a:lnSpc>
                <a:spcPts val="3200"/>
              </a:lnSpc>
              <a:buClr>
                <a:schemeClr val="accent1"/>
              </a:buClr>
              <a:buFont typeface="Wingdings" panose="05000000000000000000" pitchFamily="2" charset="2"/>
              <a:buChar char="l"/>
              <a:defRPr>
                <a:solidFill>
                  <a:srgbClr val="333333"/>
                </a:solidFill>
              </a:defRPr>
            </a:lvl4pPr>
            <a:lvl5pPr marL="2057400" indent="-228600">
              <a:lnSpc>
                <a:spcPts val="3200"/>
              </a:lnSpc>
              <a:buClr>
                <a:schemeClr val="accent1"/>
              </a:buClr>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日期版面配置區 13">
            <a:extLst>
              <a:ext uri="{FF2B5EF4-FFF2-40B4-BE49-F238E27FC236}">
                <a16:creationId xmlns:a16="http://schemas.microsoft.com/office/drawing/2014/main" id="{28084FBE-7532-4A8A-98EA-859F79A7C13B}"/>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5" name="頁尾版面配置區 14">
            <a:extLst>
              <a:ext uri="{FF2B5EF4-FFF2-40B4-BE49-F238E27FC236}">
                <a16:creationId xmlns:a16="http://schemas.microsoft.com/office/drawing/2014/main" id="{729C190F-F51B-4418-8533-80E05E7307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6" name="投影片編號版面配置區 15">
            <a:extLst>
              <a:ext uri="{FF2B5EF4-FFF2-40B4-BE49-F238E27FC236}">
                <a16:creationId xmlns:a16="http://schemas.microsoft.com/office/drawing/2014/main" id="{ECC7F805-9A53-40C1-81EA-F2E263CECFE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微軟正黑體"/>
              <a:cs typeface="+mn-cs"/>
            </a:endParaRPr>
          </a:p>
        </p:txBody>
      </p:sp>
      <p:sp>
        <p:nvSpPr>
          <p:cNvPr id="4" name="矩形 3">
            <a:extLst>
              <a:ext uri="{FF2B5EF4-FFF2-40B4-BE49-F238E27FC236}">
                <a16:creationId xmlns:a16="http://schemas.microsoft.com/office/drawing/2014/main" id="{9990B34C-B28D-4107-80DD-41717A6E836A}"/>
              </a:ext>
            </a:extLst>
          </p:cNvPr>
          <p:cNvSpPr/>
          <p:nvPr userDrawn="1"/>
        </p:nvSpPr>
        <p:spPr>
          <a:xfrm>
            <a:off x="0" y="462526"/>
            <a:ext cx="2011680" cy="684381"/>
          </a:xfrm>
          <a:prstGeom prst="rect">
            <a:avLst/>
          </a:prstGeom>
          <a:solidFill>
            <a:srgbClr val="FF737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5" name="矩形 4">
            <a:extLst>
              <a:ext uri="{FF2B5EF4-FFF2-40B4-BE49-F238E27FC236}">
                <a16:creationId xmlns:a16="http://schemas.microsoft.com/office/drawing/2014/main" id="{03B25AAB-5612-46D9-B741-5B0A9E08AA48}"/>
              </a:ext>
            </a:extLst>
          </p:cNvPr>
          <p:cNvSpPr/>
          <p:nvPr userDrawn="1"/>
        </p:nvSpPr>
        <p:spPr>
          <a:xfrm>
            <a:off x="2011680" y="461108"/>
            <a:ext cx="172720" cy="684213"/>
          </a:xfrm>
          <a:prstGeom prst="rect">
            <a:avLst/>
          </a:prstGeom>
          <a:solidFill>
            <a:srgbClr val="FAB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9" name="文字版面配置區 8">
            <a:extLst>
              <a:ext uri="{FF2B5EF4-FFF2-40B4-BE49-F238E27FC236}">
                <a16:creationId xmlns:a16="http://schemas.microsoft.com/office/drawing/2014/main" id="{3FE11202-43A7-4AD4-A3DB-78C6D4D75CAC}"/>
              </a:ext>
            </a:extLst>
          </p:cNvPr>
          <p:cNvSpPr>
            <a:spLocks noGrp="1"/>
          </p:cNvSpPr>
          <p:nvPr>
            <p:ph type="body" sz="quarter" idx="13"/>
          </p:nvPr>
        </p:nvSpPr>
        <p:spPr>
          <a:xfrm>
            <a:off x="313054" y="452817"/>
            <a:ext cx="1933893" cy="685800"/>
          </a:xfrm>
        </p:spPr>
        <p:txBody>
          <a:bodyPr anchor="b">
            <a:noAutofit/>
          </a:bodyPr>
          <a:lstStyle>
            <a:lvl1pPr marL="0" indent="0">
              <a:buNone/>
              <a:defRPr sz="3600" b="1">
                <a:solidFill>
                  <a:schemeClr val="bg1"/>
                </a:solidFill>
              </a:defRPr>
            </a:lvl1pPr>
          </a:lstStyle>
          <a:p>
            <a:pPr lvl="0"/>
            <a:r>
              <a:rPr lang="zh-TW" altLang="en-US" dirty="0"/>
              <a:t>按一下</a:t>
            </a:r>
          </a:p>
        </p:txBody>
      </p:sp>
      <p:sp>
        <p:nvSpPr>
          <p:cNvPr id="13" name="文字版面配置區 12">
            <a:extLst>
              <a:ext uri="{FF2B5EF4-FFF2-40B4-BE49-F238E27FC236}">
                <a16:creationId xmlns:a16="http://schemas.microsoft.com/office/drawing/2014/main" id="{FEED8A62-4201-49C5-98FB-0A57F1C10D4E}"/>
              </a:ext>
            </a:extLst>
          </p:cNvPr>
          <p:cNvSpPr>
            <a:spLocks noGrp="1"/>
          </p:cNvSpPr>
          <p:nvPr>
            <p:ph type="body" sz="quarter" idx="14"/>
          </p:nvPr>
        </p:nvSpPr>
        <p:spPr>
          <a:xfrm>
            <a:off x="2246947" y="454404"/>
            <a:ext cx="4144963" cy="684213"/>
          </a:xfrm>
        </p:spPr>
        <p:txBody>
          <a:bodyPr anchor="b">
            <a:normAutofit/>
          </a:bodyPr>
          <a:lstStyle>
            <a:lvl1pPr marL="0" indent="0">
              <a:buNone/>
              <a:defRPr sz="4400" b="1">
                <a:solidFill>
                  <a:schemeClr val="tx1">
                    <a:lumMod val="50000"/>
                  </a:schemeClr>
                </a:solidFill>
                <a:latin typeface="+mj-ea"/>
                <a:ea typeface="+mj-ea"/>
              </a:defRPr>
            </a:lvl1pPr>
          </a:lstStyle>
          <a:p>
            <a:pPr lvl="0"/>
            <a:r>
              <a:rPr lang="zh-TW" altLang="en-US" dirty="0"/>
              <a:t>按一下以編輯</a:t>
            </a:r>
          </a:p>
        </p:txBody>
      </p:sp>
      <p:pic>
        <p:nvPicPr>
          <p:cNvPr id="10" name="圖片 9">
            <a:extLst>
              <a:ext uri="{FF2B5EF4-FFF2-40B4-BE49-F238E27FC236}">
                <a16:creationId xmlns:a16="http://schemas.microsoft.com/office/drawing/2014/main" id="{30BAD903-A814-4E21-B19F-081B24106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732" y="6310960"/>
            <a:ext cx="2825737" cy="341069"/>
          </a:xfrm>
          <a:prstGeom prst="rect">
            <a:avLst/>
          </a:prstGeom>
        </p:spPr>
      </p:pic>
      <p:pic>
        <p:nvPicPr>
          <p:cNvPr id="18" name="圖片 17"/>
          <p:cNvPicPr>
            <a:picLocks noChangeAspect="1"/>
          </p:cNvPicPr>
          <p:nvPr userDrawn="1"/>
        </p:nvPicPr>
        <p:blipFill rotWithShape="1">
          <a:blip r:embed="rId4" cstate="print">
            <a:extLst>
              <a:ext uri="{28A0092B-C50C-407E-A947-70E740481C1C}">
                <a14:useLocalDpi xmlns:a14="http://schemas.microsoft.com/office/drawing/2010/main" val="0"/>
              </a:ext>
            </a:extLst>
          </a:blip>
          <a:srcRect r="74338" b="83643"/>
          <a:stretch/>
        </p:blipFill>
        <p:spPr>
          <a:xfrm rot="5400000">
            <a:off x="10913454" y="807805"/>
            <a:ext cx="1882060" cy="675032"/>
          </a:xfrm>
          <a:prstGeom prst="rect">
            <a:avLst/>
          </a:prstGeom>
        </p:spPr>
      </p:pic>
    </p:spTree>
    <p:extLst>
      <p:ext uri="{BB962C8B-B14F-4D97-AF65-F5344CB8AC3E}">
        <p14:creationId xmlns:p14="http://schemas.microsoft.com/office/powerpoint/2010/main" val="297982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6" name="圖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1263192" y="1962042"/>
            <a:ext cx="4937760" cy="4160520"/>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1962042"/>
            <a:ext cx="4937760" cy="4160520"/>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日期版面配置區 1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3" name="頁尾版面配置區 1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4" name="投影片編號版面配置區 13"/>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Arial"/>
              <a:ea typeface="微軟正黑體"/>
              <a:cs typeface="+mn-cs"/>
            </a:endParaRPr>
          </a:p>
        </p:txBody>
      </p:sp>
      <p:sp>
        <p:nvSpPr>
          <p:cNvPr id="15" name="標題 14"/>
          <p:cNvSpPr>
            <a:spLocks noGrp="1"/>
          </p:cNvSpPr>
          <p:nvPr>
            <p:ph type="title"/>
          </p:nvPr>
        </p:nvSpPr>
        <p:spPr>
          <a:xfrm>
            <a:off x="1263192" y="365125"/>
            <a:ext cx="10090608" cy="1325563"/>
          </a:xfrm>
        </p:spPr>
        <p:txBody>
          <a:bodyPr/>
          <a:lstStyle>
            <a:lvl1pPr>
              <a:defRPr>
                <a:solidFill>
                  <a:schemeClr val="tx1">
                    <a:lumMod val="50000"/>
                  </a:schemeClr>
                </a:solidFill>
                <a:latin typeface="+mj-ea"/>
                <a:ea typeface="+mj-ea"/>
              </a:defRPr>
            </a:lvl1pPr>
          </a:lstStyle>
          <a:p>
            <a:r>
              <a:rPr lang="zh-TW" altLang="en-US"/>
              <a:t>按一下以編輯母片標題樣式</a:t>
            </a:r>
          </a:p>
        </p:txBody>
      </p:sp>
      <p:pic>
        <p:nvPicPr>
          <p:cNvPr id="18" name="圖片 17">
            <a:extLst>
              <a:ext uri="{FF2B5EF4-FFF2-40B4-BE49-F238E27FC236}">
                <a16:creationId xmlns:a16="http://schemas.microsoft.com/office/drawing/2014/main" id="{30BAD903-A814-4E21-B19F-081B24106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732" y="6310960"/>
            <a:ext cx="2825737" cy="341069"/>
          </a:xfrm>
          <a:prstGeom prst="rect">
            <a:avLst/>
          </a:prstGeom>
        </p:spPr>
      </p:pic>
      <p:sp>
        <p:nvSpPr>
          <p:cNvPr id="20" name="矩形 19"/>
          <p:cNvSpPr/>
          <p:nvPr userDrawn="1"/>
        </p:nvSpPr>
        <p:spPr>
          <a:xfrm>
            <a:off x="1395167" y="1404593"/>
            <a:ext cx="10218656" cy="47134"/>
          </a:xfrm>
          <a:prstGeom prst="rect">
            <a:avLst/>
          </a:prstGeom>
          <a:solidFill>
            <a:srgbClr val="1AC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Tree>
    <p:extLst>
      <p:ext uri="{BB962C8B-B14F-4D97-AF65-F5344CB8AC3E}">
        <p14:creationId xmlns:p14="http://schemas.microsoft.com/office/powerpoint/2010/main" val="4136800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4" name="圖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1254567" y="365125"/>
            <a:ext cx="10515600" cy="1325563"/>
          </a:xfrm>
        </p:spPr>
        <p:txBody>
          <a:bodyPr>
            <a:normAutofit/>
          </a:bodyPr>
          <a:lstStyle>
            <a:lvl1pPr>
              <a:defRPr sz="4400">
                <a:solidFill>
                  <a:schemeClr val="tx1">
                    <a:lumMod val="50000"/>
                  </a:schemeClr>
                </a:solidFill>
                <a:latin typeface="+mj-ea"/>
                <a:ea typeface="+mj-ea"/>
              </a:defRPr>
            </a:lvl1pPr>
          </a:lstStyle>
          <a:p>
            <a:r>
              <a:rPr lang="en-US" dirty="0"/>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1254567" y="2011680"/>
            <a:ext cx="4937760" cy="950976"/>
          </a:xfrm>
        </p:spPr>
        <p:txBody>
          <a:bodyPr anchor="ctr">
            <a:normAutofit/>
          </a:bodyPr>
          <a:lstStyle>
            <a:lvl1pPr marL="0" indent="0">
              <a:buNone/>
              <a:defRPr sz="32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1254567" y="3127248"/>
            <a:ext cx="4937760" cy="3063240"/>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ctr">
            <a:normAutofit/>
          </a:bodyPr>
          <a:lstStyle>
            <a:lvl1pPr marL="0" indent="0">
              <a:buNone/>
              <a:defRPr sz="32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pic>
        <p:nvPicPr>
          <p:cNvPr id="11" name="圖片 10">
            <a:extLst>
              <a:ext uri="{FF2B5EF4-FFF2-40B4-BE49-F238E27FC236}">
                <a16:creationId xmlns:a16="http://schemas.microsoft.com/office/drawing/2014/main" id="{30BAD903-A814-4E21-B19F-081B24106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732" y="6310960"/>
            <a:ext cx="2825737" cy="341069"/>
          </a:xfrm>
          <a:prstGeom prst="rect">
            <a:avLst/>
          </a:prstGeom>
        </p:spPr>
      </p:pic>
      <p:sp>
        <p:nvSpPr>
          <p:cNvPr id="13" name="矩形 12"/>
          <p:cNvSpPr/>
          <p:nvPr userDrawn="1"/>
        </p:nvSpPr>
        <p:spPr>
          <a:xfrm>
            <a:off x="1395167" y="1404593"/>
            <a:ext cx="10218656" cy="47134"/>
          </a:xfrm>
          <a:prstGeom prst="rect">
            <a:avLst/>
          </a:prstGeom>
          <a:solidFill>
            <a:srgbClr val="1AC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Tree>
    <p:extLst>
      <p:ext uri="{BB962C8B-B14F-4D97-AF65-F5344CB8AC3E}">
        <p14:creationId xmlns:p14="http://schemas.microsoft.com/office/powerpoint/2010/main" val="3236929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756" y="-28999"/>
            <a:ext cx="12292642" cy="6914265"/>
          </a:xfrm>
          <a:prstGeom prst="rect">
            <a:avLst/>
          </a:prstGeom>
        </p:spPr>
      </p:pic>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2845308" y="1590647"/>
            <a:ext cx="6501384" cy="2015186"/>
          </a:xfrm>
        </p:spPr>
        <p:txBody>
          <a:bodyPr>
            <a:normAutofit/>
          </a:bodyPr>
          <a:lstStyle>
            <a:lvl1pPr algn="ctr">
              <a:defRPr sz="7200">
                <a:solidFill>
                  <a:schemeClr val="tx1">
                    <a:lumMod val="50000"/>
                  </a:schemeClr>
                </a:solidFill>
              </a:defRPr>
            </a:lvl1pPr>
          </a:lstStyle>
          <a:p>
            <a:r>
              <a:rPr lang="zh-TW" altLang="en-US" dirty="0"/>
              <a:t>謝謝聆聽</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pic>
        <p:nvPicPr>
          <p:cNvPr id="37" name="圖片 36">
            <a:extLst>
              <a:ext uri="{FF2B5EF4-FFF2-40B4-BE49-F238E27FC236}">
                <a16:creationId xmlns:a16="http://schemas.microsoft.com/office/drawing/2014/main" id="{B0C0E48B-6303-4FCB-9523-ED195451EE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01755" y="6247883"/>
            <a:ext cx="3348327" cy="404146"/>
          </a:xfrm>
          <a:prstGeom prst="rect">
            <a:avLst/>
          </a:prstGeom>
        </p:spPr>
      </p:pic>
      <p:pic>
        <p:nvPicPr>
          <p:cNvPr id="48" name="圖片 47">
            <a:extLst>
              <a:ext uri="{FF2B5EF4-FFF2-40B4-BE49-F238E27FC236}">
                <a16:creationId xmlns:a16="http://schemas.microsoft.com/office/drawing/2014/main" id="{699879F5-1A15-47F3-B331-1F2D3EDABB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25" y="40338"/>
            <a:ext cx="2015186" cy="478104"/>
          </a:xfrm>
          <a:prstGeom prst="rect">
            <a:avLst/>
          </a:prstGeom>
        </p:spPr>
      </p:pic>
      <p:sp>
        <p:nvSpPr>
          <p:cNvPr id="39" name="文字方塊 38">
            <a:extLst>
              <a:ext uri="{FF2B5EF4-FFF2-40B4-BE49-F238E27FC236}">
                <a16:creationId xmlns:a16="http://schemas.microsoft.com/office/drawing/2014/main" id="{157AF5F9-ACB2-4CBD-B95F-655FE4B1B95B}"/>
              </a:ext>
            </a:extLst>
          </p:cNvPr>
          <p:cNvSpPr txBox="1"/>
          <p:nvPr userDrawn="1"/>
        </p:nvSpPr>
        <p:spPr>
          <a:xfrm>
            <a:off x="4661791" y="551239"/>
            <a:ext cx="28257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主動 </a:t>
            </a:r>
            <a:r>
              <a:rPr kumimoji="0" lang="en-US" altLang="zh-TW" sz="18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8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關懷 </a:t>
            </a:r>
            <a:r>
              <a:rPr kumimoji="0" lang="en-US" altLang="zh-TW" sz="18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8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務實    創新</a:t>
            </a:r>
          </a:p>
        </p:txBody>
      </p:sp>
      <p:sp>
        <p:nvSpPr>
          <p:cNvPr id="40" name="文字方塊 39">
            <a:extLst>
              <a:ext uri="{FF2B5EF4-FFF2-40B4-BE49-F238E27FC236}">
                <a16:creationId xmlns:a16="http://schemas.microsoft.com/office/drawing/2014/main" id="{550C2ABC-D1C2-4B79-B731-EA2A3CFBAEBC}"/>
              </a:ext>
            </a:extLst>
          </p:cNvPr>
          <p:cNvSpPr txBox="1"/>
          <p:nvPr userDrawn="1"/>
        </p:nvSpPr>
        <p:spPr>
          <a:xfrm>
            <a:off x="6900219" y="6276070"/>
            <a:ext cx="2163012" cy="375959"/>
          </a:xfrm>
          <a:prstGeom prst="rect">
            <a:avLst/>
          </a:prstGeom>
          <a:solidFill>
            <a:srgbClr val="18C5D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a:ea typeface="微軟正黑體"/>
                <a:cs typeface="+mn-cs"/>
              </a:rPr>
              <a:t> 追蹤。按讚。分享</a:t>
            </a:r>
          </a:p>
        </p:txBody>
      </p:sp>
      <p:pic>
        <p:nvPicPr>
          <p:cNvPr id="36" name="圖片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53074" y="3456171"/>
            <a:ext cx="2674917" cy="2558475"/>
          </a:xfrm>
          <a:prstGeom prst="rect">
            <a:avLst/>
          </a:prstGeom>
        </p:spPr>
      </p:pic>
      <p:pic>
        <p:nvPicPr>
          <p:cNvPr id="41" name="圖片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25352" y="3402382"/>
            <a:ext cx="2662398" cy="2546502"/>
          </a:xfrm>
          <a:prstGeom prst="rect">
            <a:avLst/>
          </a:prstGeom>
        </p:spPr>
      </p:pic>
      <p:pic>
        <p:nvPicPr>
          <p:cNvPr id="7" name="圖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01752" y="191490"/>
            <a:ext cx="1469149" cy="421669"/>
          </a:xfrm>
          <a:prstGeom prst="rect">
            <a:avLst/>
          </a:prstGeom>
        </p:spPr>
      </p:pic>
    </p:spTree>
    <p:extLst>
      <p:ext uri="{BB962C8B-B14F-4D97-AF65-F5344CB8AC3E}">
        <p14:creationId xmlns:p14="http://schemas.microsoft.com/office/powerpoint/2010/main" val="974107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1">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57"/>
          </a:xfrm>
          <a:prstGeom prst="rect">
            <a:avLst/>
          </a:prstGeom>
        </p:spPr>
      </p:pic>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27" name="Title 1">
            <a:extLst>
              <a:ext uri="{FF2B5EF4-FFF2-40B4-BE49-F238E27FC236}">
                <a16:creationId xmlns:a16="http://schemas.microsoft.com/office/drawing/2014/main" id="{0D092CB9-804B-4853-B56E-33A6A4BA55FB}"/>
              </a:ext>
            </a:extLst>
          </p:cNvPr>
          <p:cNvSpPr>
            <a:spLocks noGrp="1"/>
          </p:cNvSpPr>
          <p:nvPr>
            <p:ph type="title" hasCustomPrompt="1"/>
          </p:nvPr>
        </p:nvSpPr>
        <p:spPr>
          <a:xfrm>
            <a:off x="838200" y="2432078"/>
            <a:ext cx="6238512" cy="1366199"/>
          </a:xfrm>
        </p:spPr>
        <p:txBody>
          <a:bodyPr anchor="b">
            <a:noAutofit/>
          </a:bodyPr>
          <a:lstStyle>
            <a:lvl1pPr algn="l">
              <a:defRPr sz="5400">
                <a:solidFill>
                  <a:schemeClr val="tx1">
                    <a:lumMod val="50000"/>
                  </a:schemeClr>
                </a:solidFill>
                <a:latin typeface="+mj-ea"/>
                <a:ea typeface="+mj-ea"/>
              </a:defRPr>
            </a:lvl1pPr>
          </a:lstStyle>
          <a:p>
            <a:r>
              <a:rPr lang="en-US" dirty="0"/>
              <a:t>Click to edit Master title style</a:t>
            </a:r>
          </a:p>
        </p:txBody>
      </p:sp>
      <p:sp>
        <p:nvSpPr>
          <p:cNvPr id="29" name="矩形 28">
            <a:extLst>
              <a:ext uri="{FF2B5EF4-FFF2-40B4-BE49-F238E27FC236}">
                <a16:creationId xmlns:a16="http://schemas.microsoft.com/office/drawing/2014/main" id="{87CAD0BB-5C14-4325-9686-B7FF4A7BE78C}"/>
              </a:ext>
            </a:extLst>
          </p:cNvPr>
          <p:cNvSpPr/>
          <p:nvPr userDrawn="1"/>
        </p:nvSpPr>
        <p:spPr>
          <a:xfrm>
            <a:off x="838200" y="4222483"/>
            <a:ext cx="2548345" cy="1029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pic>
        <p:nvPicPr>
          <p:cNvPr id="31" name="圖片 30">
            <a:extLst>
              <a:ext uri="{FF2B5EF4-FFF2-40B4-BE49-F238E27FC236}">
                <a16:creationId xmlns:a16="http://schemas.microsoft.com/office/drawing/2014/main" id="{505BFF4A-2AEF-4804-8496-3E9A399A55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417" y="6062036"/>
            <a:ext cx="1922584" cy="522624"/>
          </a:xfrm>
          <a:prstGeom prst="rect">
            <a:avLst/>
          </a:prstGeom>
        </p:spPr>
      </p:pic>
      <p:pic>
        <p:nvPicPr>
          <p:cNvPr id="17" name="圖片 16">
            <a:extLst>
              <a:ext uri="{FF2B5EF4-FFF2-40B4-BE49-F238E27FC236}">
                <a16:creationId xmlns:a16="http://schemas.microsoft.com/office/drawing/2014/main" id="{30BAD903-A814-4E21-B19F-081B24106F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4587" y="6192692"/>
            <a:ext cx="2825737" cy="341069"/>
          </a:xfrm>
          <a:prstGeom prst="rect">
            <a:avLst/>
          </a:prstGeom>
        </p:spPr>
      </p:pic>
      <p:sp>
        <p:nvSpPr>
          <p:cNvPr id="19" name="文字方塊 18">
            <a:extLst>
              <a:ext uri="{FF2B5EF4-FFF2-40B4-BE49-F238E27FC236}">
                <a16:creationId xmlns:a16="http://schemas.microsoft.com/office/drawing/2014/main" id="{550C2ABC-D1C2-4B79-B731-EA2A3CFBAEBC}"/>
              </a:ext>
            </a:extLst>
          </p:cNvPr>
          <p:cNvSpPr txBox="1"/>
          <p:nvPr userDrawn="1"/>
        </p:nvSpPr>
        <p:spPr>
          <a:xfrm>
            <a:off x="5628910" y="6157802"/>
            <a:ext cx="2163012" cy="375959"/>
          </a:xfrm>
          <a:prstGeom prst="rect">
            <a:avLst/>
          </a:prstGeom>
          <a:solidFill>
            <a:srgbClr val="18C5D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a:ea typeface="微軟正黑體"/>
                <a:cs typeface="+mn-cs"/>
              </a:rPr>
              <a:t> 追蹤。按讚。分享</a:t>
            </a:r>
          </a:p>
        </p:txBody>
      </p:sp>
    </p:spTree>
    <p:extLst>
      <p:ext uri="{BB962C8B-B14F-4D97-AF65-F5344CB8AC3E}">
        <p14:creationId xmlns:p14="http://schemas.microsoft.com/office/powerpoint/2010/main" val="3625682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圖片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1712" y="5692588"/>
            <a:ext cx="4420288" cy="1165411"/>
          </a:xfrm>
          <a:prstGeom prst="rect">
            <a:avLst/>
          </a:prstGeom>
        </p:spPr>
      </p:pic>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8" name="內容版面配置區 7">
            <a:extLst>
              <a:ext uri="{FF2B5EF4-FFF2-40B4-BE49-F238E27FC236}">
                <a16:creationId xmlns:a16="http://schemas.microsoft.com/office/drawing/2014/main" id="{743F1E21-C92D-4F23-9C46-5AD35C793706}"/>
              </a:ext>
            </a:extLst>
          </p:cNvPr>
          <p:cNvSpPr>
            <a:spLocks noGrp="1"/>
          </p:cNvSpPr>
          <p:nvPr>
            <p:ph sz="quarter" idx="13"/>
          </p:nvPr>
        </p:nvSpPr>
        <p:spPr>
          <a:xfrm>
            <a:off x="0" y="0"/>
            <a:ext cx="6096000" cy="6858000"/>
          </a:xfrm>
          <a:solidFill>
            <a:srgbClr val="FAB301"/>
          </a:solidFill>
        </p:spPr>
        <p:txBody>
          <a:bodyPr anchor="ct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9">
            <a:extLst>
              <a:ext uri="{FF2B5EF4-FFF2-40B4-BE49-F238E27FC236}">
                <a16:creationId xmlns:a16="http://schemas.microsoft.com/office/drawing/2014/main" id="{B66A79B0-BC36-47FB-9187-F6B6A960881A}"/>
              </a:ext>
            </a:extLst>
          </p:cNvPr>
          <p:cNvSpPr>
            <a:spLocks noGrp="1"/>
          </p:cNvSpPr>
          <p:nvPr>
            <p:ph sz="quarter" idx="14"/>
          </p:nvPr>
        </p:nvSpPr>
        <p:spPr>
          <a:xfrm>
            <a:off x="6726115" y="571500"/>
            <a:ext cx="4862147" cy="984737"/>
          </a:xfrm>
        </p:spPr>
        <p:txBody>
          <a:bodyPr anchor="b">
            <a:normAutofit/>
          </a:bodyPr>
          <a:lstStyle>
            <a:lvl1pPr marL="0" indent="0">
              <a:buNone/>
              <a:defRPr sz="4400" b="1" baseline="0">
                <a:solidFill>
                  <a:schemeClr val="tx1">
                    <a:lumMod val="50000"/>
                  </a:schemeClr>
                </a:solidFill>
                <a:latin typeface="+mj-ea"/>
                <a:ea typeface="+mj-ea"/>
              </a:defRPr>
            </a:lvl1pPr>
            <a:lvl2pPr marL="457200" indent="0">
              <a:buNone/>
              <a:defRPr/>
            </a:lvl2pPr>
          </a:lstStyle>
          <a:p>
            <a:pPr lvl="0"/>
            <a:r>
              <a:rPr lang="zh-TW" altLang="en-US" dirty="0"/>
              <a:t>按一下以編輯</a:t>
            </a:r>
          </a:p>
        </p:txBody>
      </p:sp>
      <p:sp>
        <p:nvSpPr>
          <p:cNvPr id="12" name="內容版面配置區 11">
            <a:extLst>
              <a:ext uri="{FF2B5EF4-FFF2-40B4-BE49-F238E27FC236}">
                <a16:creationId xmlns:a16="http://schemas.microsoft.com/office/drawing/2014/main" id="{78F1D517-8B2F-4FB6-BEE7-2FF8388F0FB0}"/>
              </a:ext>
            </a:extLst>
          </p:cNvPr>
          <p:cNvSpPr>
            <a:spLocks noGrp="1"/>
          </p:cNvSpPr>
          <p:nvPr>
            <p:ph sz="quarter" idx="15"/>
          </p:nvPr>
        </p:nvSpPr>
        <p:spPr>
          <a:xfrm>
            <a:off x="6734175" y="1838325"/>
            <a:ext cx="4897438" cy="4448175"/>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pic>
        <p:nvPicPr>
          <p:cNvPr id="14" name="圖片 13">
            <a:extLst>
              <a:ext uri="{FF2B5EF4-FFF2-40B4-BE49-F238E27FC236}">
                <a16:creationId xmlns:a16="http://schemas.microsoft.com/office/drawing/2014/main" id="{57BFC3D4-059F-4D5E-861B-B0FCADA8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6532" y="6439081"/>
            <a:ext cx="2383788" cy="287725"/>
          </a:xfrm>
          <a:prstGeom prst="rect">
            <a:avLst/>
          </a:prstGeom>
        </p:spPr>
      </p:pic>
    </p:spTree>
    <p:extLst>
      <p:ext uri="{BB962C8B-B14F-4D97-AF65-F5344CB8AC3E}">
        <p14:creationId xmlns:p14="http://schemas.microsoft.com/office/powerpoint/2010/main" val="3291036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lank 2">
    <p:spTree>
      <p:nvGrpSpPr>
        <p:cNvPr id="1" name=""/>
        <p:cNvGrpSpPr/>
        <p:nvPr/>
      </p:nvGrpSpPr>
      <p:grpSpPr>
        <a:xfrm>
          <a:off x="0" y="0"/>
          <a:ext cx="0" cy="0"/>
          <a:chOff x="0" y="0"/>
          <a:chExt cx="0" cy="0"/>
        </a:xfrm>
      </p:grpSpPr>
      <p:sp>
        <p:nvSpPr>
          <p:cNvPr id="8" name="內容版面配置區 7">
            <a:extLst>
              <a:ext uri="{FF2B5EF4-FFF2-40B4-BE49-F238E27FC236}">
                <a16:creationId xmlns:a16="http://schemas.microsoft.com/office/drawing/2014/main" id="{743F1E21-C92D-4F23-9C46-5AD35C793706}"/>
              </a:ext>
            </a:extLst>
          </p:cNvPr>
          <p:cNvSpPr>
            <a:spLocks noGrp="1"/>
          </p:cNvSpPr>
          <p:nvPr>
            <p:ph sz="quarter" idx="13"/>
          </p:nvPr>
        </p:nvSpPr>
        <p:spPr>
          <a:xfrm>
            <a:off x="0" y="0"/>
            <a:ext cx="6096000" cy="6858000"/>
          </a:xfrm>
          <a:solidFill>
            <a:srgbClr val="FF7373"/>
          </a:solidFill>
        </p:spPr>
        <p:txBody>
          <a:bodyPr anchor="ctr"/>
          <a:lstStyle>
            <a:lvl1pPr>
              <a:buClr>
                <a:schemeClr val="bg1"/>
              </a:buClr>
              <a:defRPr b="1">
                <a:solidFill>
                  <a:schemeClr val="bg1"/>
                </a:solidFill>
              </a:defRPr>
            </a:lvl1pPr>
            <a:lvl2pPr>
              <a:buClr>
                <a:schemeClr val="bg1"/>
              </a:buClr>
              <a:defRPr b="1">
                <a:solidFill>
                  <a:schemeClr val="bg1"/>
                </a:solidFill>
              </a:defRPr>
            </a:lvl2pPr>
            <a:lvl3pPr>
              <a:buClr>
                <a:schemeClr val="bg1"/>
              </a:buClr>
              <a:defRPr b="1">
                <a:solidFill>
                  <a:schemeClr val="bg1"/>
                </a:solidFill>
              </a:defRPr>
            </a:lvl3pPr>
            <a:lvl4pPr>
              <a:buClr>
                <a:schemeClr val="bg1"/>
              </a:buClr>
              <a:defRPr b="1">
                <a:solidFill>
                  <a:schemeClr val="bg1"/>
                </a:solidFill>
              </a:defRPr>
            </a:lvl4pPr>
            <a:lvl5pPr>
              <a:buClr>
                <a:schemeClr val="bg1"/>
              </a:buClr>
              <a:defRPr b="1">
                <a:solidFill>
                  <a:schemeClr val="bg1"/>
                </a:solidFill>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pic>
        <p:nvPicPr>
          <p:cNvPr id="12" name="圖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1712" y="5692588"/>
            <a:ext cx="4420288" cy="1165411"/>
          </a:xfrm>
          <a:prstGeom prst="rect">
            <a:avLst/>
          </a:prstGeom>
        </p:spPr>
      </p:pic>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10" name="內容版面配置區 9">
            <a:extLst>
              <a:ext uri="{FF2B5EF4-FFF2-40B4-BE49-F238E27FC236}">
                <a16:creationId xmlns:a16="http://schemas.microsoft.com/office/drawing/2014/main" id="{B66A79B0-BC36-47FB-9187-F6B6A960881A}"/>
              </a:ext>
            </a:extLst>
          </p:cNvPr>
          <p:cNvSpPr>
            <a:spLocks noGrp="1"/>
          </p:cNvSpPr>
          <p:nvPr>
            <p:ph sz="quarter" idx="14"/>
          </p:nvPr>
        </p:nvSpPr>
        <p:spPr>
          <a:xfrm>
            <a:off x="6726115" y="571500"/>
            <a:ext cx="4862147" cy="984737"/>
          </a:xfrm>
        </p:spPr>
        <p:txBody>
          <a:bodyPr anchor="b">
            <a:normAutofit/>
          </a:bodyPr>
          <a:lstStyle>
            <a:lvl1pPr marL="0" indent="0">
              <a:buNone/>
              <a:defRPr sz="4400" b="1" baseline="0">
                <a:solidFill>
                  <a:schemeClr val="tx1">
                    <a:lumMod val="50000"/>
                  </a:schemeClr>
                </a:solidFill>
                <a:latin typeface="+mj-ea"/>
                <a:ea typeface="+mj-ea"/>
              </a:defRPr>
            </a:lvl1pPr>
            <a:lvl2pPr marL="457200" indent="0">
              <a:buNone/>
              <a:defRPr/>
            </a:lvl2pPr>
          </a:lstStyle>
          <a:p>
            <a:pPr lvl="0"/>
            <a:r>
              <a:rPr lang="zh-TW" altLang="en-US" dirty="0"/>
              <a:t>按一下以編輯</a:t>
            </a:r>
          </a:p>
        </p:txBody>
      </p:sp>
      <p:sp>
        <p:nvSpPr>
          <p:cNvPr id="11" name="內容版面配置區 11">
            <a:extLst>
              <a:ext uri="{FF2B5EF4-FFF2-40B4-BE49-F238E27FC236}">
                <a16:creationId xmlns:a16="http://schemas.microsoft.com/office/drawing/2014/main" id="{78F1D517-8B2F-4FB6-BEE7-2FF8388F0FB0}"/>
              </a:ext>
            </a:extLst>
          </p:cNvPr>
          <p:cNvSpPr>
            <a:spLocks noGrp="1"/>
          </p:cNvSpPr>
          <p:nvPr>
            <p:ph sz="quarter" idx="15"/>
          </p:nvPr>
        </p:nvSpPr>
        <p:spPr>
          <a:xfrm>
            <a:off x="6734175" y="1838325"/>
            <a:ext cx="4897438" cy="4448175"/>
          </a:xfrm>
        </p:spPr>
        <p:txBody>
          <a:bodyPr/>
          <a:lstStyle>
            <a:lvl1pPr marL="514350" indent="-514350">
              <a:buFont typeface="Wingdings" panose="05000000000000000000" pitchFamily="2" charset="2"/>
              <a:buChar char="l"/>
              <a:defRPr>
                <a:solidFill>
                  <a:srgbClr val="333333"/>
                </a:solidFill>
              </a:defRPr>
            </a:lvl1pPr>
            <a:lvl2pPr marL="914400" indent="-457200">
              <a:buFont typeface="Wingdings" panose="05000000000000000000" pitchFamily="2" charset="2"/>
              <a:buChar char="l"/>
              <a:defRPr>
                <a:solidFill>
                  <a:srgbClr val="333333"/>
                </a:solidFill>
              </a:defRPr>
            </a:lvl2pPr>
            <a:lvl3pPr marL="1371600" indent="-457200">
              <a:buFont typeface="Wingdings" panose="05000000000000000000" pitchFamily="2" charset="2"/>
              <a:buChar char="l"/>
              <a:defRPr>
                <a:solidFill>
                  <a:srgbClr val="333333"/>
                </a:solidFill>
              </a:defRPr>
            </a:lvl3pPr>
            <a:lvl4pPr marL="1714500" indent="-342900">
              <a:buFont typeface="Wingdings" panose="05000000000000000000" pitchFamily="2" charset="2"/>
              <a:buChar char="l"/>
              <a:defRPr>
                <a:solidFill>
                  <a:srgbClr val="333333"/>
                </a:solidFill>
              </a:defRPr>
            </a:lvl4pPr>
            <a:lvl5pPr marL="2171700" indent="-342900">
              <a:buFont typeface="Wingdings" panose="05000000000000000000" pitchFamily="2" charset="2"/>
              <a:buChar char="l"/>
              <a:defRPr>
                <a:solidFill>
                  <a:srgbClr val="333333"/>
                </a:solidFill>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pic>
        <p:nvPicPr>
          <p:cNvPr id="13" name="圖片 12">
            <a:extLst>
              <a:ext uri="{FF2B5EF4-FFF2-40B4-BE49-F238E27FC236}">
                <a16:creationId xmlns:a16="http://schemas.microsoft.com/office/drawing/2014/main" id="{57BFC3D4-059F-4D5E-861B-B0FCADA8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6532" y="6439081"/>
            <a:ext cx="2383788" cy="287725"/>
          </a:xfrm>
          <a:prstGeom prst="rect">
            <a:avLst/>
          </a:prstGeom>
        </p:spPr>
      </p:pic>
    </p:spTree>
    <p:extLst>
      <p:ext uri="{BB962C8B-B14F-4D97-AF65-F5344CB8AC3E}">
        <p14:creationId xmlns:p14="http://schemas.microsoft.com/office/powerpoint/2010/main" val="3861739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Tree>
    <p:extLst>
      <p:ext uri="{BB962C8B-B14F-4D97-AF65-F5344CB8AC3E}">
        <p14:creationId xmlns:p14="http://schemas.microsoft.com/office/powerpoint/2010/main" val="388610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85F"/>
                </a:solidFill>
                <a:latin typeface="Microsoft JhengHei"/>
                <a:cs typeface="Microsoft JhengHe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ltLang="zh-TW"/>
              <a:t>111/07/01</a:t>
            </a:r>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1DFE-8154-440D-93CF-FEF7860E897F}"/>
              </a:ext>
            </a:extLst>
          </p:cNvPr>
          <p:cNvSpPr>
            <a:spLocks noGrp="1"/>
          </p:cNvSpPr>
          <p:nvPr>
            <p:ph type="title" hasCustomPrompt="1"/>
          </p:nvPr>
        </p:nvSpPr>
        <p:spPr>
          <a:xfrm>
            <a:off x="1005840" y="2537056"/>
            <a:ext cx="4837176" cy="1453896"/>
          </a:xfrm>
        </p:spPr>
        <p:txBody>
          <a:bodyPr anchor="b">
            <a:noAutofit/>
          </a:bodyPr>
          <a:lstStyle>
            <a:lvl1pPr algn="ctr">
              <a:defRPr sz="4400"/>
            </a:lvl1pPr>
          </a:lstStyle>
          <a:p>
            <a:r>
              <a:rPr lang="en-US" dirty="0"/>
              <a:t>Click to edit</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hasCustomPrompt="1"/>
          </p:nvPr>
        </p:nvSpPr>
        <p:spPr>
          <a:xfrm>
            <a:off x="6711696" y="640079"/>
            <a:ext cx="4837176" cy="5568696"/>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hasCustomPrompt="1"/>
          </p:nvPr>
        </p:nvSpPr>
        <p:spPr>
          <a:xfrm>
            <a:off x="1477987" y="4165092"/>
            <a:ext cx="3892882" cy="649224"/>
          </a:xfrm>
        </p:spPr>
        <p:txBody>
          <a:bodyPr anchor="ct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Tree>
    <p:extLst>
      <p:ext uri="{BB962C8B-B14F-4D97-AF65-F5344CB8AC3E}">
        <p14:creationId xmlns:p14="http://schemas.microsoft.com/office/powerpoint/2010/main" val="997288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a:xfrm>
            <a:off x="838200" y="628690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spTree>
    <p:extLst>
      <p:ext uri="{BB962C8B-B14F-4D97-AF65-F5344CB8AC3E}">
        <p14:creationId xmlns:p14="http://schemas.microsoft.com/office/powerpoint/2010/main" val="1719100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40388" y="461356"/>
            <a:ext cx="11651611" cy="639664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4/29/2026</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extLst>
      <p:ext uri="{BB962C8B-B14F-4D97-AF65-F5344CB8AC3E}">
        <p14:creationId xmlns:p14="http://schemas.microsoft.com/office/powerpoint/2010/main" val="153770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85F"/>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ltLang="zh-TW"/>
              <a:t>111/07/01</a:t>
            </a:r>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385F"/>
                </a:solidFill>
                <a:latin typeface="Microsoft JhengHei"/>
                <a:cs typeface="Microsoft JhengHe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ltLang="zh-TW"/>
              <a:t>111/07/01</a:t>
            </a:r>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40388" y="461356"/>
            <a:ext cx="11651611" cy="639664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ltLang="zh-TW"/>
              <a:t>111/07/01</a:t>
            </a:r>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Blank 1">
    <p:bg>
      <p:bgPr>
        <a:solidFill>
          <a:schemeClr val="bg1"/>
        </a:solidFill>
        <a:effectLst/>
      </p:bgPr>
    </p:bg>
    <p:spTree>
      <p:nvGrpSpPr>
        <p:cNvPr id="1" name=""/>
        <p:cNvGrpSpPr/>
        <p:nvPr/>
      </p:nvGrpSpPr>
      <p:grpSpPr>
        <a:xfrm>
          <a:off x="0" y="0"/>
          <a:ext cx="0" cy="0"/>
          <a:chOff x="0" y="0"/>
          <a:chExt cx="0" cy="0"/>
        </a:xfrm>
      </p:grpSpPr>
      <p:pic>
        <p:nvPicPr>
          <p:cNvPr id="2" name="圖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57"/>
          </a:xfrm>
          <a:prstGeom prst="rect">
            <a:avLst/>
          </a:prstGeom>
        </p:spPr>
      </p:pic>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27" name="Title 1">
            <a:extLst>
              <a:ext uri="{FF2B5EF4-FFF2-40B4-BE49-F238E27FC236}">
                <a16:creationId xmlns:a16="http://schemas.microsoft.com/office/drawing/2014/main" id="{0D092CB9-804B-4853-B56E-33A6A4BA55FB}"/>
              </a:ext>
            </a:extLst>
          </p:cNvPr>
          <p:cNvSpPr>
            <a:spLocks noGrp="1"/>
          </p:cNvSpPr>
          <p:nvPr>
            <p:ph type="title" hasCustomPrompt="1"/>
          </p:nvPr>
        </p:nvSpPr>
        <p:spPr>
          <a:xfrm>
            <a:off x="838200" y="2432078"/>
            <a:ext cx="6238512" cy="1366199"/>
          </a:xfrm>
        </p:spPr>
        <p:txBody>
          <a:bodyPr anchor="b">
            <a:noAutofit/>
          </a:bodyPr>
          <a:lstStyle>
            <a:lvl1pPr algn="l">
              <a:defRPr sz="5400">
                <a:solidFill>
                  <a:schemeClr val="tx1">
                    <a:lumMod val="50000"/>
                  </a:schemeClr>
                </a:solidFill>
                <a:latin typeface="+mj-ea"/>
                <a:ea typeface="+mj-ea"/>
              </a:defRPr>
            </a:lvl1pPr>
          </a:lstStyle>
          <a:p>
            <a:r>
              <a:rPr lang="en-US" dirty="0"/>
              <a:t>Click to edit Master title style</a:t>
            </a:r>
          </a:p>
        </p:txBody>
      </p:sp>
      <p:sp>
        <p:nvSpPr>
          <p:cNvPr id="29" name="矩形 28">
            <a:extLst>
              <a:ext uri="{FF2B5EF4-FFF2-40B4-BE49-F238E27FC236}">
                <a16:creationId xmlns:a16="http://schemas.microsoft.com/office/drawing/2014/main" id="{87CAD0BB-5C14-4325-9686-B7FF4A7BE78C}"/>
              </a:ext>
            </a:extLst>
          </p:cNvPr>
          <p:cNvSpPr/>
          <p:nvPr userDrawn="1"/>
        </p:nvSpPr>
        <p:spPr>
          <a:xfrm>
            <a:off x="838200" y="4222483"/>
            <a:ext cx="2548345" cy="10297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pic>
        <p:nvPicPr>
          <p:cNvPr id="31" name="圖片 30">
            <a:extLst>
              <a:ext uri="{FF2B5EF4-FFF2-40B4-BE49-F238E27FC236}">
                <a16:creationId xmlns:a16="http://schemas.microsoft.com/office/drawing/2014/main" id="{505BFF4A-2AEF-4804-8496-3E9A399A55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417" y="6062036"/>
            <a:ext cx="1922584" cy="522624"/>
          </a:xfrm>
          <a:prstGeom prst="rect">
            <a:avLst/>
          </a:prstGeom>
        </p:spPr>
      </p:pic>
      <p:pic>
        <p:nvPicPr>
          <p:cNvPr id="17" name="圖片 16">
            <a:extLst>
              <a:ext uri="{FF2B5EF4-FFF2-40B4-BE49-F238E27FC236}">
                <a16:creationId xmlns:a16="http://schemas.microsoft.com/office/drawing/2014/main" id="{30BAD903-A814-4E21-B19F-081B24106F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44587" y="6192692"/>
            <a:ext cx="2825737" cy="341069"/>
          </a:xfrm>
          <a:prstGeom prst="rect">
            <a:avLst/>
          </a:prstGeom>
        </p:spPr>
      </p:pic>
      <p:sp>
        <p:nvSpPr>
          <p:cNvPr id="19" name="文字方塊 18">
            <a:extLst>
              <a:ext uri="{FF2B5EF4-FFF2-40B4-BE49-F238E27FC236}">
                <a16:creationId xmlns:a16="http://schemas.microsoft.com/office/drawing/2014/main" id="{550C2ABC-D1C2-4B79-B731-EA2A3CFBAEBC}"/>
              </a:ext>
            </a:extLst>
          </p:cNvPr>
          <p:cNvSpPr txBox="1"/>
          <p:nvPr userDrawn="1"/>
        </p:nvSpPr>
        <p:spPr>
          <a:xfrm>
            <a:off x="5628910" y="6157802"/>
            <a:ext cx="2163012" cy="375959"/>
          </a:xfrm>
          <a:prstGeom prst="rect">
            <a:avLst/>
          </a:prstGeom>
          <a:solidFill>
            <a:srgbClr val="18C5D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a:ea typeface="微軟正黑體"/>
                <a:cs typeface="+mn-cs"/>
              </a:rPr>
              <a:t> 追蹤。按讚。分享</a:t>
            </a:r>
          </a:p>
        </p:txBody>
      </p:sp>
    </p:spTree>
    <p:extLst>
      <p:ext uri="{BB962C8B-B14F-4D97-AF65-F5344CB8AC3E}">
        <p14:creationId xmlns:p14="http://schemas.microsoft.com/office/powerpoint/2010/main" val="336411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圖片 8">
            <a:extLst>
              <a:ext uri="{FF2B5EF4-FFF2-40B4-BE49-F238E27FC236}">
                <a16:creationId xmlns:a16="http://schemas.microsoft.com/office/drawing/2014/main" id="{8A980B70-D0F1-49A9-A652-DD68F6545C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00650" y="5014913"/>
            <a:ext cx="6991350"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872DA77F-7C31-49D6-975B-2DF59B53299F}"/>
              </a:ext>
            </a:extLst>
          </p:cNvPr>
          <p:cNvSpPr/>
          <p:nvPr userDrawn="1"/>
        </p:nvSpPr>
        <p:spPr>
          <a:xfrm>
            <a:off x="0" y="461963"/>
            <a:ext cx="2011363" cy="684212"/>
          </a:xfrm>
          <a:prstGeom prst="rect">
            <a:avLst/>
          </a:prstGeom>
          <a:solidFill>
            <a:srgbClr val="FF737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zh-TW" altLang="en-US" dirty="0">
              <a:ea typeface="標楷體" panose="03000509000000000000" pitchFamily="65" charset="-120"/>
            </a:endParaRPr>
          </a:p>
        </p:txBody>
      </p:sp>
      <p:sp>
        <p:nvSpPr>
          <p:cNvPr id="7" name="矩形 6">
            <a:extLst>
              <a:ext uri="{FF2B5EF4-FFF2-40B4-BE49-F238E27FC236}">
                <a16:creationId xmlns:a16="http://schemas.microsoft.com/office/drawing/2014/main" id="{F60DCD86-452A-4EA8-804C-7E3F3C3E3C22}"/>
              </a:ext>
            </a:extLst>
          </p:cNvPr>
          <p:cNvSpPr/>
          <p:nvPr userDrawn="1"/>
        </p:nvSpPr>
        <p:spPr>
          <a:xfrm>
            <a:off x="2011363" y="460375"/>
            <a:ext cx="173037" cy="684213"/>
          </a:xfrm>
          <a:prstGeom prst="rect">
            <a:avLst/>
          </a:prstGeom>
          <a:solidFill>
            <a:srgbClr val="FAB3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ea typeface="標楷體" panose="03000509000000000000" pitchFamily="65" charset="-120"/>
            </a:endParaRPr>
          </a:p>
        </p:txBody>
      </p:sp>
      <p:pic>
        <p:nvPicPr>
          <p:cNvPr id="8" name="圖片 12">
            <a:extLst>
              <a:ext uri="{FF2B5EF4-FFF2-40B4-BE49-F238E27FC236}">
                <a16:creationId xmlns:a16="http://schemas.microsoft.com/office/drawing/2014/main" id="{AEA7D6B4-478E-4345-93A6-CFDD7D27136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6613" y="6310313"/>
            <a:ext cx="28257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5066174-739C-474C-A0A4-406AC38FB4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3643" b="74338"/>
          <a:stretch>
            <a:fillRect/>
          </a:stretch>
        </p:blipFill>
        <p:spPr bwMode="auto">
          <a:xfrm>
            <a:off x="11517313" y="204788"/>
            <a:ext cx="674687"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480008"/>
            <a:ext cx="10515600" cy="4692192"/>
          </a:xfrm>
        </p:spPr>
        <p:txBody>
          <a:bodyPr anchor="ctr"/>
          <a:lstStyle>
            <a:lvl1pPr marL="228600" indent="-228600">
              <a:lnSpc>
                <a:spcPts val="3200"/>
              </a:lnSpc>
              <a:buClr>
                <a:schemeClr val="accent1"/>
              </a:buClr>
              <a:buFont typeface="Wingdings" panose="05000000000000000000" pitchFamily="2" charset="2"/>
              <a:buChar char="l"/>
              <a:defRPr>
                <a:solidFill>
                  <a:srgbClr val="333333"/>
                </a:solidFill>
              </a:defRPr>
            </a:lvl1pPr>
            <a:lvl2pPr marL="685800" indent="-228600">
              <a:lnSpc>
                <a:spcPts val="3200"/>
              </a:lnSpc>
              <a:buClr>
                <a:schemeClr val="accent1"/>
              </a:buClr>
              <a:buFont typeface="Wingdings" panose="05000000000000000000" pitchFamily="2" charset="2"/>
              <a:buChar char="l"/>
              <a:defRPr>
                <a:solidFill>
                  <a:srgbClr val="333333"/>
                </a:solidFill>
              </a:defRPr>
            </a:lvl2pPr>
            <a:lvl3pPr marL="1143000" indent="-228600">
              <a:lnSpc>
                <a:spcPts val="3200"/>
              </a:lnSpc>
              <a:buClr>
                <a:schemeClr val="accent1"/>
              </a:buClr>
              <a:buFont typeface="Wingdings" panose="05000000000000000000" pitchFamily="2" charset="2"/>
              <a:buChar char="l"/>
              <a:defRPr>
                <a:solidFill>
                  <a:srgbClr val="333333"/>
                </a:solidFill>
              </a:defRPr>
            </a:lvl3pPr>
            <a:lvl4pPr marL="1600200" indent="-228600">
              <a:lnSpc>
                <a:spcPts val="3200"/>
              </a:lnSpc>
              <a:buClr>
                <a:schemeClr val="accent1"/>
              </a:buClr>
              <a:buFont typeface="Wingdings" panose="05000000000000000000" pitchFamily="2" charset="2"/>
              <a:buChar char="l"/>
              <a:defRPr>
                <a:solidFill>
                  <a:srgbClr val="333333"/>
                </a:solidFill>
              </a:defRPr>
            </a:lvl4pPr>
            <a:lvl5pPr marL="2057400" indent="-228600">
              <a:lnSpc>
                <a:spcPts val="3200"/>
              </a:lnSpc>
              <a:buClr>
                <a:schemeClr val="accent1"/>
              </a:buClr>
              <a:buFont typeface="Wingdings" panose="05000000000000000000" pitchFamily="2" charset="2"/>
              <a:buChar char="l"/>
              <a:defRPr>
                <a:solidFill>
                  <a:srgbClr val="333333"/>
                </a:solidFill>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9" name="文字版面配置區 8"/>
          <p:cNvSpPr>
            <a:spLocks noGrp="1"/>
          </p:cNvSpPr>
          <p:nvPr>
            <p:ph type="body" sz="quarter" idx="13"/>
          </p:nvPr>
        </p:nvSpPr>
        <p:spPr>
          <a:xfrm>
            <a:off x="313054" y="452817"/>
            <a:ext cx="1933893" cy="685800"/>
          </a:xfrm>
        </p:spPr>
        <p:txBody>
          <a:bodyPr anchor="b">
            <a:noAutofit/>
          </a:bodyPr>
          <a:lstStyle>
            <a:lvl1pPr marL="0" indent="0">
              <a:buNone/>
              <a:defRPr sz="3600" b="1">
                <a:solidFill>
                  <a:schemeClr val="bg1"/>
                </a:solidFill>
              </a:defRPr>
            </a:lvl1pPr>
          </a:lstStyle>
          <a:p>
            <a:pPr lvl="0"/>
            <a:r>
              <a:rPr lang="zh-TW" altLang="en-US" dirty="0"/>
              <a:t>按一下</a:t>
            </a:r>
          </a:p>
        </p:txBody>
      </p:sp>
      <p:sp>
        <p:nvSpPr>
          <p:cNvPr id="13" name="文字版面配置區 12"/>
          <p:cNvSpPr>
            <a:spLocks noGrp="1"/>
          </p:cNvSpPr>
          <p:nvPr>
            <p:ph type="body" sz="quarter" idx="14"/>
          </p:nvPr>
        </p:nvSpPr>
        <p:spPr>
          <a:xfrm>
            <a:off x="2246947" y="454404"/>
            <a:ext cx="4144963" cy="684213"/>
          </a:xfrm>
        </p:spPr>
        <p:txBody>
          <a:bodyPr anchor="b"/>
          <a:lstStyle>
            <a:lvl1pPr marL="0" indent="0">
              <a:buNone/>
              <a:defRPr sz="4400" b="1">
                <a:solidFill>
                  <a:schemeClr val="tx1">
                    <a:lumMod val="50000"/>
                  </a:schemeClr>
                </a:solidFill>
                <a:latin typeface="標楷體" panose="03000509000000000000" pitchFamily="65" charset="-120"/>
                <a:ea typeface="標楷體" panose="03000509000000000000" pitchFamily="65" charset="-120"/>
              </a:defRPr>
            </a:lvl1pPr>
          </a:lstStyle>
          <a:p>
            <a:pPr lvl="0"/>
            <a:r>
              <a:rPr lang="zh-TW" altLang="en-US" dirty="0"/>
              <a:t>按一下以編輯</a:t>
            </a:r>
          </a:p>
        </p:txBody>
      </p:sp>
      <p:sp>
        <p:nvSpPr>
          <p:cNvPr id="11" name="日期版面配置區 13">
            <a:extLst>
              <a:ext uri="{FF2B5EF4-FFF2-40B4-BE49-F238E27FC236}">
                <a16:creationId xmlns:a16="http://schemas.microsoft.com/office/drawing/2014/main" id="{B53F2293-4E99-491F-B7AC-B72081A07ADF}"/>
              </a:ext>
            </a:extLst>
          </p:cNvPr>
          <p:cNvSpPr>
            <a:spLocks noGrp="1"/>
          </p:cNvSpPr>
          <p:nvPr>
            <p:ph type="dt" sz="half" idx="15"/>
          </p:nvPr>
        </p:nvSpPr>
        <p:spPr/>
        <p:txBody>
          <a:bodyPr/>
          <a:lstStyle>
            <a:lvl1pPr>
              <a:defRPr/>
            </a:lvl1pPr>
          </a:lstStyle>
          <a:p>
            <a:pPr>
              <a:defRPr/>
            </a:pPr>
            <a:endParaRPr lang="en-US"/>
          </a:p>
        </p:txBody>
      </p:sp>
      <p:sp>
        <p:nvSpPr>
          <p:cNvPr id="12" name="頁尾版面配置區 14">
            <a:extLst>
              <a:ext uri="{FF2B5EF4-FFF2-40B4-BE49-F238E27FC236}">
                <a16:creationId xmlns:a16="http://schemas.microsoft.com/office/drawing/2014/main" id="{9D21961F-2192-4E95-87CA-30B80868544C}"/>
              </a:ext>
            </a:extLst>
          </p:cNvPr>
          <p:cNvSpPr>
            <a:spLocks noGrp="1"/>
          </p:cNvSpPr>
          <p:nvPr>
            <p:ph type="ftr" sz="quarter" idx="16"/>
          </p:nvPr>
        </p:nvSpPr>
        <p:spPr/>
        <p:txBody>
          <a:bodyPr/>
          <a:lstStyle>
            <a:lvl1pPr>
              <a:defRPr/>
            </a:lvl1pPr>
          </a:lstStyle>
          <a:p>
            <a:pPr>
              <a:defRPr/>
            </a:pPr>
            <a:endParaRPr lang="en-US"/>
          </a:p>
        </p:txBody>
      </p:sp>
      <p:sp>
        <p:nvSpPr>
          <p:cNvPr id="14" name="投影片編號版面配置區 15">
            <a:extLst>
              <a:ext uri="{FF2B5EF4-FFF2-40B4-BE49-F238E27FC236}">
                <a16:creationId xmlns:a16="http://schemas.microsoft.com/office/drawing/2014/main" id="{3F551F2B-E127-408E-BB4F-3DC3EF1BCA76}"/>
              </a:ext>
            </a:extLst>
          </p:cNvPr>
          <p:cNvSpPr>
            <a:spLocks noGrp="1"/>
          </p:cNvSpPr>
          <p:nvPr>
            <p:ph type="sldNum" sz="quarter" idx="17"/>
          </p:nvPr>
        </p:nvSpPr>
        <p:spPr/>
        <p:txBody>
          <a:bodyPr/>
          <a:lstStyle>
            <a:lvl1pPr>
              <a:defRPr>
                <a:solidFill>
                  <a:schemeClr val="bg1"/>
                </a:solidFill>
              </a:defRPr>
            </a:lvl1pPr>
          </a:lstStyle>
          <a:p>
            <a:pPr>
              <a:defRPr/>
            </a:pPr>
            <a:fld id="{268E02E1-760E-43A3-B20C-693A41D4D819}" type="slidenum">
              <a:rPr lang="en-US" altLang="zh-TW"/>
              <a:pPr>
                <a:defRPr/>
              </a:pPr>
              <a:t>‹#›</a:t>
            </a:fld>
            <a:endParaRPr lang="en-US" altLang="zh-TW"/>
          </a:p>
        </p:txBody>
      </p:sp>
    </p:spTree>
    <p:extLst>
      <p:ext uri="{BB962C8B-B14F-4D97-AF65-F5344CB8AC3E}">
        <p14:creationId xmlns:p14="http://schemas.microsoft.com/office/powerpoint/2010/main" val="96582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717397-5FAD-4A30-8B40-498BF5B59290}"/>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58592BC9-ACC6-465C-908A-40F5F4906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08BE20B-4FE6-444E-928A-18EB493083BC}"/>
              </a:ext>
            </a:extLst>
          </p:cNvPr>
          <p:cNvSpPr>
            <a:spLocks noGrp="1"/>
          </p:cNvSpPr>
          <p:nvPr>
            <p:ph type="dt" sz="half" idx="10"/>
          </p:nvPr>
        </p:nvSpPr>
        <p:spPr/>
        <p:txBody>
          <a:bodyPr/>
          <a:lstStyle/>
          <a:p>
            <a:fld id="{E8F8A44F-CB8D-41C7-89BB-19516927ADCC}" type="datetimeFigureOut">
              <a:rPr lang="zh-TW" altLang="en-US" smtClean="0"/>
              <a:t>2026/4/29</a:t>
            </a:fld>
            <a:endParaRPr lang="zh-TW" altLang="en-US"/>
          </a:p>
        </p:txBody>
      </p:sp>
      <p:sp>
        <p:nvSpPr>
          <p:cNvPr id="5" name="頁尾版面配置區 4">
            <a:extLst>
              <a:ext uri="{FF2B5EF4-FFF2-40B4-BE49-F238E27FC236}">
                <a16:creationId xmlns:a16="http://schemas.microsoft.com/office/drawing/2014/main" id="{B385B371-4CA4-4728-9868-7454DD3FD4D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78C77CB-9314-4847-A94E-4BEEBF3A6035}"/>
              </a:ext>
            </a:extLst>
          </p:cNvPr>
          <p:cNvSpPr>
            <a:spLocks noGrp="1"/>
          </p:cNvSpPr>
          <p:nvPr>
            <p:ph type="sldNum" sz="quarter" idx="12"/>
          </p:nvPr>
        </p:nvSpPr>
        <p:spPr/>
        <p:txBody>
          <a:bodyPr/>
          <a:lstStyle/>
          <a:p>
            <a:fld id="{0E5644AF-5190-4148-9603-8B10DA1BD363}" type="slidenum">
              <a:rPr lang="zh-TW" altLang="en-US" smtClean="0"/>
              <a:t>‹#›</a:t>
            </a:fld>
            <a:endParaRPr lang="zh-TW" altLang="en-US"/>
          </a:p>
        </p:txBody>
      </p:sp>
    </p:spTree>
    <p:extLst>
      <p:ext uri="{BB962C8B-B14F-4D97-AF65-F5344CB8AC3E}">
        <p14:creationId xmlns:p14="http://schemas.microsoft.com/office/powerpoint/2010/main" val="328415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7" name="圖片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1"/>
            <a:ext cx="12192000" cy="6857657"/>
          </a:xfrm>
          <a:prstGeom prst="rect">
            <a:avLst/>
          </a:prstGeom>
        </p:spPr>
      </p:pic>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838199" y="1024126"/>
            <a:ext cx="8145233" cy="3420552"/>
          </a:xfrm>
        </p:spPr>
        <p:txBody>
          <a:bodyPr anchor="b">
            <a:normAutofit/>
          </a:bodyPr>
          <a:lstStyle>
            <a:lvl1pPr algn="l">
              <a:defRPr sz="5400">
                <a:solidFill>
                  <a:schemeClr val="tx1">
                    <a:lumMod val="50000"/>
                  </a:schemeClr>
                </a:solidFill>
                <a:latin typeface="+mj-ea"/>
                <a:ea typeface="+mj-ea"/>
              </a:defRPr>
            </a:lvl1pPr>
          </a:lstStyle>
          <a:p>
            <a:r>
              <a:rPr lang="en-US" dirty="0"/>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38199" y="4886658"/>
            <a:ext cx="7299737" cy="498782"/>
          </a:xfrm>
        </p:spPr>
        <p:txBody>
          <a:bodyPr>
            <a:normAutofit/>
          </a:bodyPr>
          <a:lstStyle>
            <a:lvl1pPr marL="0" indent="0" algn="l">
              <a:buNone/>
              <a:defRPr sz="2800" cap="all" spc="100" baseline="0">
                <a:solidFill>
                  <a:srgbClr val="0070C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a:xfrm>
            <a:off x="836732" y="5547698"/>
            <a:ext cx="2743200" cy="365125"/>
          </a:xfrm>
          <a:prstGeom prst="rect">
            <a:avLst/>
          </a:prstGeom>
        </p:spPr>
        <p:txBody>
          <a:bodyPr/>
          <a:lstStyle>
            <a:lvl1pPr>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20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a:xfrm>
            <a:off x="8610600" y="6286904"/>
            <a:ext cx="3357436" cy="365125"/>
          </a:xfrm>
        </p:spPr>
        <p:txBody>
          <a:bodyPr/>
          <a:lstStyle>
            <a:lvl1pPr>
              <a:defRPr sz="2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20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000" b="0" i="0" u="none" strike="noStrike" kern="1200" cap="none" spc="0" normalizeH="0" baseline="0" noProof="0" dirty="0">
              <a:ln>
                <a:noFill/>
              </a:ln>
              <a:solidFill>
                <a:srgbClr val="FFFFFF"/>
              </a:solidFill>
              <a:effectLst/>
              <a:uLnTx/>
              <a:uFillTx/>
              <a:latin typeface="Arial"/>
              <a:ea typeface="微軟正黑體"/>
              <a:cs typeface="+mn-cs"/>
            </a:endParaRPr>
          </a:p>
        </p:txBody>
      </p:sp>
      <p:pic>
        <p:nvPicPr>
          <p:cNvPr id="18" name="圖片 17">
            <a:extLst>
              <a:ext uri="{FF2B5EF4-FFF2-40B4-BE49-F238E27FC236}">
                <a16:creationId xmlns:a16="http://schemas.microsoft.com/office/drawing/2014/main" id="{30BAD903-A814-4E21-B19F-081B24106F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732" y="6310960"/>
            <a:ext cx="2825737" cy="341069"/>
          </a:xfrm>
          <a:prstGeom prst="rect">
            <a:avLst/>
          </a:prstGeom>
        </p:spPr>
      </p:pic>
      <p:sp>
        <p:nvSpPr>
          <p:cNvPr id="40" name="矩形 39">
            <a:extLst>
              <a:ext uri="{FF2B5EF4-FFF2-40B4-BE49-F238E27FC236}">
                <a16:creationId xmlns:a16="http://schemas.microsoft.com/office/drawing/2014/main" id="{66EB0C9D-D536-4B0F-A7D6-5165F184AC49}"/>
              </a:ext>
            </a:extLst>
          </p:cNvPr>
          <p:cNvSpPr/>
          <p:nvPr userDrawn="1"/>
        </p:nvSpPr>
        <p:spPr>
          <a:xfrm>
            <a:off x="935830" y="4629886"/>
            <a:ext cx="886428" cy="508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7" name="文字方塊 6">
            <a:extLst>
              <a:ext uri="{FF2B5EF4-FFF2-40B4-BE49-F238E27FC236}">
                <a16:creationId xmlns:a16="http://schemas.microsoft.com/office/drawing/2014/main" id="{157AF5F9-ACB2-4CBD-B95F-655FE4B1B95B}"/>
              </a:ext>
            </a:extLst>
          </p:cNvPr>
          <p:cNvSpPr txBox="1"/>
          <p:nvPr userDrawn="1"/>
        </p:nvSpPr>
        <p:spPr>
          <a:xfrm>
            <a:off x="2384069" y="432181"/>
            <a:ext cx="28257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主動 </a:t>
            </a:r>
            <a:r>
              <a:rPr kumimoji="0" lang="en-US" altLang="zh-TW"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關懷 </a:t>
            </a:r>
            <a:r>
              <a:rPr kumimoji="0" lang="en-US" altLang="zh-TW"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a:t>
            </a:r>
            <a:r>
              <a:rPr kumimoji="0" lang="zh-TW" altLang="en-US" sz="1600" b="1" i="0" u="none" strike="noStrike" kern="1200" cap="none" spc="0" normalizeH="0" baseline="0" noProof="0" dirty="0">
                <a:ln>
                  <a:noFill/>
                </a:ln>
                <a:solidFill>
                  <a:srgbClr val="FFFFFF">
                    <a:lumMod val="65000"/>
                  </a:srgbClr>
                </a:solidFill>
                <a:effectLst/>
                <a:uLnTx/>
                <a:uFillTx/>
                <a:latin typeface="微軟正黑體"/>
                <a:ea typeface="微軟正黑體"/>
                <a:cs typeface="+mn-cs"/>
              </a:rPr>
              <a:t> 務實    創新</a:t>
            </a:r>
          </a:p>
        </p:txBody>
      </p:sp>
      <p:sp>
        <p:nvSpPr>
          <p:cNvPr id="24" name="文字方塊 23">
            <a:extLst>
              <a:ext uri="{FF2B5EF4-FFF2-40B4-BE49-F238E27FC236}">
                <a16:creationId xmlns:a16="http://schemas.microsoft.com/office/drawing/2014/main" id="{550C2ABC-D1C2-4B79-B731-EA2A3CFBAEBC}"/>
              </a:ext>
            </a:extLst>
          </p:cNvPr>
          <p:cNvSpPr txBox="1"/>
          <p:nvPr userDrawn="1"/>
        </p:nvSpPr>
        <p:spPr>
          <a:xfrm>
            <a:off x="9805024" y="394776"/>
            <a:ext cx="2163012" cy="375959"/>
          </a:xfrm>
          <a:prstGeom prst="rect">
            <a:avLst/>
          </a:prstGeom>
          <a:solidFill>
            <a:srgbClr val="18C5D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a:ea typeface="微軟正黑體"/>
                <a:cs typeface="+mn-cs"/>
              </a:rPr>
              <a:t> 追蹤。按讚。分享</a:t>
            </a:r>
          </a:p>
        </p:txBody>
      </p:sp>
      <p:pic>
        <p:nvPicPr>
          <p:cNvPr id="14" name="圖片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38632" y="2474811"/>
            <a:ext cx="2722873" cy="2500715"/>
          </a:xfrm>
          <a:prstGeom prst="rect">
            <a:avLst/>
          </a:prstGeom>
        </p:spPr>
      </p:pic>
      <p:pic>
        <p:nvPicPr>
          <p:cNvPr id="15" name="圖片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96956" y="4443275"/>
            <a:ext cx="2592360" cy="2375880"/>
          </a:xfrm>
          <a:prstGeom prst="rect">
            <a:avLst/>
          </a:prstGeom>
        </p:spPr>
      </p:pic>
      <p:pic>
        <p:nvPicPr>
          <p:cNvPr id="17" name="圖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70150" y="770735"/>
            <a:ext cx="1249638" cy="1195240"/>
          </a:xfrm>
          <a:prstGeom prst="rect">
            <a:avLst/>
          </a:prstGeom>
        </p:spPr>
      </p:pic>
      <p:pic>
        <p:nvPicPr>
          <p:cNvPr id="19" name="圖片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05024" y="743840"/>
            <a:ext cx="1212456" cy="1159677"/>
          </a:xfrm>
          <a:prstGeom prst="rect">
            <a:avLst/>
          </a:prstGeom>
        </p:spPr>
      </p:pic>
    </p:spTree>
    <p:extLst>
      <p:ext uri="{BB962C8B-B14F-4D97-AF65-F5344CB8AC3E}">
        <p14:creationId xmlns:p14="http://schemas.microsoft.com/office/powerpoint/2010/main" val="405968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0" y="0"/>
            <a:ext cx="12191999" cy="6857997"/>
          </a:xfrm>
          <a:prstGeom prst="rect">
            <a:avLst/>
          </a:prstGeom>
        </p:spPr>
      </p:pic>
      <p:sp>
        <p:nvSpPr>
          <p:cNvPr id="17" name="bg object 17"/>
          <p:cNvSpPr/>
          <p:nvPr/>
        </p:nvSpPr>
        <p:spPr>
          <a:xfrm>
            <a:off x="1394460" y="1405127"/>
            <a:ext cx="10220325" cy="47625"/>
          </a:xfrm>
          <a:custGeom>
            <a:avLst/>
            <a:gdLst/>
            <a:ahLst/>
            <a:cxnLst/>
            <a:rect l="l" t="t" r="r" b="b"/>
            <a:pathLst>
              <a:path w="10220325" h="47625">
                <a:moveTo>
                  <a:pt x="10219944" y="0"/>
                </a:moveTo>
                <a:lnTo>
                  <a:pt x="0" y="0"/>
                </a:lnTo>
                <a:lnTo>
                  <a:pt x="0" y="47244"/>
                </a:lnTo>
                <a:lnTo>
                  <a:pt x="10219944" y="47244"/>
                </a:lnTo>
                <a:lnTo>
                  <a:pt x="10219944" y="0"/>
                </a:lnTo>
                <a:close/>
              </a:path>
            </a:pathLst>
          </a:custGeom>
          <a:solidFill>
            <a:srgbClr val="1AC6D9"/>
          </a:solidFill>
        </p:spPr>
        <p:txBody>
          <a:bodyPr wrap="square" lIns="0" tIns="0" rIns="0" bIns="0" rtlCol="0"/>
          <a:lstStyle/>
          <a:p>
            <a:endParaRPr/>
          </a:p>
        </p:txBody>
      </p:sp>
      <p:sp>
        <p:nvSpPr>
          <p:cNvPr id="2" name="Holder 2"/>
          <p:cNvSpPr>
            <a:spLocks noGrp="1"/>
          </p:cNvSpPr>
          <p:nvPr>
            <p:ph type="title"/>
          </p:nvPr>
        </p:nvSpPr>
        <p:spPr>
          <a:xfrm>
            <a:off x="1360169" y="629488"/>
            <a:ext cx="2342515" cy="697230"/>
          </a:xfrm>
          <a:prstGeom prst="rect">
            <a:avLst/>
          </a:prstGeom>
        </p:spPr>
        <p:txBody>
          <a:bodyPr wrap="square" lIns="0" tIns="0" rIns="0" bIns="0">
            <a:spAutoFit/>
          </a:bodyPr>
          <a:lstStyle>
            <a:lvl1pPr>
              <a:defRPr sz="4400" b="1" i="0">
                <a:solidFill>
                  <a:srgbClr val="00385F"/>
                </a:solidFill>
                <a:latin typeface="Microsoft JhengHei"/>
                <a:cs typeface="Microsoft JhengHe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en-US" altLang="zh-TW"/>
              <a:t>111/07/01</a:t>
            </a:r>
            <a:endParaRPr lang="en-US"/>
          </a:p>
        </p:txBody>
      </p:sp>
      <p:sp>
        <p:nvSpPr>
          <p:cNvPr id="6" name="Holder 6"/>
          <p:cNvSpPr>
            <a:spLocks noGrp="1"/>
          </p:cNvSpPr>
          <p:nvPr>
            <p:ph type="sldNum" sz="quarter" idx="7"/>
          </p:nvPr>
        </p:nvSpPr>
        <p:spPr>
          <a:xfrm>
            <a:off x="11641835" y="6376352"/>
            <a:ext cx="345440" cy="196215"/>
          </a:xfrm>
          <a:prstGeom prst="rect">
            <a:avLst/>
          </a:prstGeom>
        </p:spPr>
        <p:txBody>
          <a:bodyPr wrap="square" lIns="0" tIns="0" rIns="0" bIns="0">
            <a:spAutoFit/>
          </a:bodyPr>
          <a:lstStyle>
            <a:lvl1pPr>
              <a:defRPr sz="1200" b="0" i="0">
                <a:solidFill>
                  <a:schemeClr val="bg1"/>
                </a:solidFill>
                <a:latin typeface="Arial"/>
                <a:cs typeface="Arial"/>
              </a:defRPr>
            </a:lvl1pPr>
          </a:lstStyle>
          <a:p>
            <a:pPr marL="38100">
              <a:lnSpc>
                <a:spcPts val="1430"/>
              </a:lnSpc>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4" r:id="rId6"/>
    <p:sldLayoutId id="2147483686" r:id="rId7"/>
    <p:sldLayoutId id="2147483687"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286904"/>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srgbClr val="FFFFFF">
                    <a:lumMod val="65000"/>
                  </a:srgbClr>
                </a:solidFill>
                <a:effectLst/>
                <a:uLnTx/>
                <a:uFillTx/>
                <a:latin typeface="Arial"/>
                <a:ea typeface="微軟正黑體"/>
                <a:cs typeface="+mn-cs"/>
              </a:rPr>
              <a:t>111/07/01</a:t>
            </a: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286904"/>
            <a:ext cx="41148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286904"/>
            <a:ext cx="341609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65000"/>
                </a:srgbClr>
              </a:solidFill>
              <a:effectLst/>
              <a:uLnTx/>
              <a:uFillTx/>
              <a:latin typeface="Arial"/>
              <a:ea typeface="微軟正黑體"/>
              <a:cs typeface="+mn-cs"/>
            </a:endParaRPr>
          </a:p>
        </p:txBody>
      </p:sp>
      <p:sp>
        <p:nvSpPr>
          <p:cNvPr id="10" name="矩形 9">
            <a:extLst>
              <a:ext uri="{FF2B5EF4-FFF2-40B4-BE49-F238E27FC236}">
                <a16:creationId xmlns:a16="http://schemas.microsoft.com/office/drawing/2014/main" id="{776BD156-455B-434B-8EB7-CD4EBC87E427}"/>
              </a:ext>
            </a:extLst>
          </p:cNvPr>
          <p:cNvSpPr/>
          <p:nvPr userDrawn="1"/>
        </p:nvSpPr>
        <p:spPr>
          <a:xfrm>
            <a:off x="0" y="6655777"/>
            <a:ext cx="12192000" cy="2022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軟正黑體"/>
              <a:cs typeface="+mn-cs"/>
            </a:endParaRPr>
          </a:p>
        </p:txBody>
      </p:sp>
      <p:pic>
        <p:nvPicPr>
          <p:cNvPr id="14" name="圖片 13">
            <a:extLst>
              <a:ext uri="{FF2B5EF4-FFF2-40B4-BE49-F238E27FC236}">
                <a16:creationId xmlns:a16="http://schemas.microsoft.com/office/drawing/2014/main" id="{20F762E9-66CD-42FF-8CA1-BDDD3A9C651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58233" y="127122"/>
            <a:ext cx="2825737" cy="341069"/>
          </a:xfrm>
          <a:prstGeom prst="rect">
            <a:avLst/>
          </a:prstGeom>
        </p:spPr>
      </p:pic>
    </p:spTree>
    <p:extLst>
      <p:ext uri="{BB962C8B-B14F-4D97-AF65-F5344CB8AC3E}">
        <p14:creationId xmlns:p14="http://schemas.microsoft.com/office/powerpoint/2010/main" val="24604762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5" r:id="rId14"/>
  </p:sldLayoutIdLst>
  <p:hf hdr="0" ftr="0" dt="0"/>
  <p:txStyles>
    <p:titleStyle>
      <a:lvl1pPr algn="l" defTabSz="914400" rtl="0" eaLnBrk="1" latinLnBrk="0" hangingPunct="1">
        <a:lnSpc>
          <a:spcPct val="90000"/>
        </a:lnSpc>
        <a:spcBef>
          <a:spcPct val="0"/>
        </a:spcBef>
        <a:buNone/>
        <a:defRPr sz="4400" b="1" i="0" kern="1200" spc="150" baseline="0">
          <a:solidFill>
            <a:schemeClr val="tx1"/>
          </a:solidFill>
          <a:latin typeface="+mj-ea"/>
          <a:ea typeface="+mj-ea"/>
          <a:cs typeface="+mj-cs"/>
        </a:defRPr>
      </a:lvl1pPr>
    </p:titleStyle>
    <p:bodyStyle>
      <a:lvl1pPr marL="514350" indent="-514350" algn="l" defTabSz="914400" rtl="0" eaLnBrk="1" latinLnBrk="0" hangingPunct="1">
        <a:lnSpc>
          <a:spcPts val="3200"/>
        </a:lnSpc>
        <a:spcBef>
          <a:spcPts val="1000"/>
        </a:spcBef>
        <a:buClr>
          <a:schemeClr val="accent1"/>
        </a:buClr>
        <a:buFont typeface="Wingdings" panose="05000000000000000000" pitchFamily="2" charset="2"/>
        <a:buChar char="n"/>
        <a:defRPr sz="2800" kern="1200" spc="100" baseline="0">
          <a:solidFill>
            <a:schemeClr val="tx1"/>
          </a:solidFill>
          <a:latin typeface="+mn-ea"/>
          <a:ea typeface="+mn-ea"/>
          <a:cs typeface="+mn-cs"/>
        </a:defRPr>
      </a:lvl1pPr>
      <a:lvl2pPr marL="914400" indent="-457200" algn="l" defTabSz="914400" rtl="0" eaLnBrk="1" latinLnBrk="0" hangingPunct="1">
        <a:lnSpc>
          <a:spcPts val="3200"/>
        </a:lnSpc>
        <a:spcBef>
          <a:spcPts val="500"/>
        </a:spcBef>
        <a:buClr>
          <a:schemeClr val="accent1"/>
        </a:buClr>
        <a:buFont typeface="Wingdings" panose="05000000000000000000" pitchFamily="2" charset="2"/>
        <a:buChar char="n"/>
        <a:defRPr sz="2400" kern="1200" spc="100" baseline="0">
          <a:solidFill>
            <a:schemeClr val="tx1"/>
          </a:solidFill>
          <a:latin typeface="+mn-ea"/>
          <a:ea typeface="+mn-ea"/>
          <a:cs typeface="+mn-cs"/>
        </a:defRPr>
      </a:lvl2pPr>
      <a:lvl3pPr marL="1371600" indent="-457200" algn="l" defTabSz="914400" rtl="0" eaLnBrk="1" latinLnBrk="0" hangingPunct="1">
        <a:lnSpc>
          <a:spcPts val="3200"/>
        </a:lnSpc>
        <a:spcBef>
          <a:spcPts val="500"/>
        </a:spcBef>
        <a:buClr>
          <a:schemeClr val="accent1"/>
        </a:buClr>
        <a:buFont typeface="Wingdings" panose="05000000000000000000" pitchFamily="2" charset="2"/>
        <a:buChar char="n"/>
        <a:defRPr sz="2000" kern="1200" spc="100" baseline="0">
          <a:solidFill>
            <a:schemeClr val="tx1"/>
          </a:solidFill>
          <a:latin typeface="+mn-ea"/>
          <a:ea typeface="+mn-ea"/>
          <a:cs typeface="+mn-cs"/>
        </a:defRPr>
      </a:lvl3pPr>
      <a:lvl4pPr marL="1714500" indent="-342900" algn="l" defTabSz="914400" rtl="0" eaLnBrk="1" latinLnBrk="0" hangingPunct="1">
        <a:lnSpc>
          <a:spcPts val="3200"/>
        </a:lnSpc>
        <a:spcBef>
          <a:spcPts val="500"/>
        </a:spcBef>
        <a:buClr>
          <a:schemeClr val="accent1"/>
        </a:buClr>
        <a:buFont typeface="Wingdings" panose="05000000000000000000" pitchFamily="2" charset="2"/>
        <a:buChar char="n"/>
        <a:defRPr sz="1800" kern="1200" spc="100" baseline="0">
          <a:solidFill>
            <a:schemeClr val="tx1"/>
          </a:solidFill>
          <a:latin typeface="+mn-ea"/>
          <a:ea typeface="+mn-ea"/>
          <a:cs typeface="+mn-cs"/>
        </a:defRPr>
      </a:lvl4pPr>
      <a:lvl5pPr marL="2171700" indent="-342900" algn="l" defTabSz="914400" rtl="0" eaLnBrk="1" latinLnBrk="0" hangingPunct="1">
        <a:lnSpc>
          <a:spcPts val="3200"/>
        </a:lnSpc>
        <a:spcBef>
          <a:spcPts val="500"/>
        </a:spcBef>
        <a:buClr>
          <a:schemeClr val="accent1"/>
        </a:buClr>
        <a:buFont typeface="Wingdings" panose="05000000000000000000" pitchFamily="2" charset="2"/>
        <a:buChar char="n"/>
        <a:defRPr sz="1800" kern="1200" spc="100" baseline="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mental.health.taichung.gov.tw/"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8">
            <a:extLst>
              <a:ext uri="{FF2B5EF4-FFF2-40B4-BE49-F238E27FC236}">
                <a16:creationId xmlns:a16="http://schemas.microsoft.com/office/drawing/2014/main" id="{35802FD6-EABE-4E61-9F06-978CD102FE9A}"/>
              </a:ext>
            </a:extLst>
          </p:cNvPr>
          <p:cNvSpPr txBox="1">
            <a:spLocks/>
          </p:cNvSpPr>
          <p:nvPr/>
        </p:nvSpPr>
        <p:spPr>
          <a:xfrm>
            <a:off x="765110" y="1143000"/>
            <a:ext cx="9829801" cy="34205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6600" b="1" i="0" u="none" strike="noStrike" kern="1200" cap="none" spc="150" normalizeH="0" baseline="0" noProof="0" dirty="0">
                <a:ln>
                  <a:noFill/>
                </a:ln>
                <a:solidFill>
                  <a:srgbClr val="FF7373"/>
                </a:solidFill>
                <a:effectLst/>
                <a:uLnTx/>
                <a:uFillTx/>
                <a:latin typeface="微軟正黑體"/>
                <a:ea typeface="微軟正黑體"/>
                <a:cs typeface="+mj-cs"/>
              </a:rPr>
              <a:t>115</a:t>
            </a:r>
            <a:r>
              <a:rPr kumimoji="0" lang="zh-TW" altLang="en-US" sz="6600" b="1" i="0" u="none" strike="noStrike" kern="1200" cap="none" spc="150" normalizeH="0" baseline="0" noProof="0" dirty="0">
                <a:ln>
                  <a:noFill/>
                </a:ln>
                <a:solidFill>
                  <a:srgbClr val="FF7373"/>
                </a:solidFill>
                <a:effectLst/>
                <a:uLnTx/>
                <a:uFillTx/>
                <a:latin typeface="微軟正黑體"/>
                <a:ea typeface="微軟正黑體"/>
                <a:cs typeface="+mj-cs"/>
              </a:rPr>
              <a:t>年度</a:t>
            </a:r>
            <a:br>
              <a:rPr kumimoji="0" lang="en-US" altLang="zh-TW" sz="6600" b="1" i="0" u="none" strike="noStrike" kern="1200" cap="none" spc="150" normalizeH="0" baseline="0" noProof="0" dirty="0">
                <a:ln>
                  <a:noFill/>
                </a:ln>
                <a:solidFill>
                  <a:srgbClr val="FF7373"/>
                </a:solidFill>
                <a:effectLst/>
                <a:uLnTx/>
                <a:uFillTx/>
                <a:latin typeface="微軟正黑體"/>
                <a:ea typeface="微軟正黑體"/>
                <a:cs typeface="+mj-cs"/>
              </a:rPr>
            </a:br>
            <a:r>
              <a:rPr kumimoji="0" lang="zh-TW" altLang="en-US" sz="6600" b="1" i="0" u="none" strike="noStrike" kern="1200" cap="none" spc="150" normalizeH="0" baseline="0" noProof="0" dirty="0">
                <a:ln>
                  <a:noFill/>
                </a:ln>
                <a:solidFill>
                  <a:srgbClr val="FF7373"/>
                </a:solidFill>
                <a:effectLst/>
                <a:uLnTx/>
                <a:uFillTx/>
                <a:latin typeface="微軟正黑體"/>
                <a:ea typeface="微軟正黑體"/>
                <a:cs typeface="+mj-cs"/>
              </a:rPr>
              <a:t>西醫診所督導考核說明會</a:t>
            </a:r>
          </a:p>
        </p:txBody>
      </p:sp>
      <p:sp>
        <p:nvSpPr>
          <p:cNvPr id="5" name="副標題 9">
            <a:extLst>
              <a:ext uri="{FF2B5EF4-FFF2-40B4-BE49-F238E27FC236}">
                <a16:creationId xmlns:a16="http://schemas.microsoft.com/office/drawing/2014/main" id="{023C332C-1013-4BF0-BBC1-449C83BFA3AC}"/>
              </a:ext>
            </a:extLst>
          </p:cNvPr>
          <p:cNvSpPr txBox="1">
            <a:spLocks/>
          </p:cNvSpPr>
          <p:nvPr/>
        </p:nvSpPr>
        <p:spPr>
          <a:xfrm>
            <a:off x="777550" y="4267200"/>
            <a:ext cx="8366450" cy="1612861"/>
          </a:xfrm>
          <a:prstGeom prst="rect">
            <a:avLst/>
          </a:prstGeom>
        </p:spPr>
        <p:txBody>
          <a:bodyPr vert="horz" lIns="91440" tIns="45720" rIns="91440" bIns="45720" rtlCol="0">
            <a:normAutofit/>
          </a:bodyPr>
          <a:lstStyle>
            <a:lvl1pPr marL="0" indent="0" algn="l" defTabSz="914400" rtl="0" eaLnBrk="1" latinLnBrk="0" hangingPunct="1">
              <a:lnSpc>
                <a:spcPts val="3200"/>
              </a:lnSpc>
              <a:spcBef>
                <a:spcPts val="1000"/>
              </a:spcBef>
              <a:buClr>
                <a:schemeClr val="accent1"/>
              </a:buClr>
              <a:buFont typeface="Wingdings" panose="05000000000000000000" pitchFamily="2" charset="2"/>
              <a:buNone/>
              <a:defRPr sz="2800" kern="1200" cap="all" spc="100" baseline="0">
                <a:solidFill>
                  <a:schemeClr val="tx1"/>
                </a:solidFill>
                <a:latin typeface="+mn-ea"/>
                <a:ea typeface="+mn-ea"/>
                <a:cs typeface="+mn-cs"/>
              </a:defRPr>
            </a:lvl1pPr>
            <a:lvl2pPr marL="457200" indent="0" algn="ctr" defTabSz="914400" rtl="0" eaLnBrk="1" latinLnBrk="0" hangingPunct="1">
              <a:lnSpc>
                <a:spcPts val="3200"/>
              </a:lnSpc>
              <a:spcBef>
                <a:spcPts val="500"/>
              </a:spcBef>
              <a:buClr>
                <a:schemeClr val="accent1"/>
              </a:buClr>
              <a:buFont typeface="Wingdings" panose="05000000000000000000" pitchFamily="2" charset="2"/>
              <a:buNone/>
              <a:defRPr sz="2000" kern="1200" spc="100" baseline="0">
                <a:solidFill>
                  <a:schemeClr val="tx1"/>
                </a:solidFill>
                <a:latin typeface="+mn-ea"/>
                <a:ea typeface="+mn-ea"/>
                <a:cs typeface="+mn-cs"/>
              </a:defRPr>
            </a:lvl2pPr>
            <a:lvl3pPr marL="914400" indent="0" algn="ctr" defTabSz="914400" rtl="0" eaLnBrk="1" latinLnBrk="0" hangingPunct="1">
              <a:lnSpc>
                <a:spcPts val="3200"/>
              </a:lnSpc>
              <a:spcBef>
                <a:spcPts val="500"/>
              </a:spcBef>
              <a:buClr>
                <a:schemeClr val="accent1"/>
              </a:buClr>
              <a:buFont typeface="Wingdings" panose="05000000000000000000" pitchFamily="2" charset="2"/>
              <a:buNone/>
              <a:defRPr sz="1800" kern="1200" spc="100" baseline="0">
                <a:solidFill>
                  <a:schemeClr val="tx1"/>
                </a:solidFill>
                <a:latin typeface="+mn-ea"/>
                <a:ea typeface="+mn-ea"/>
                <a:cs typeface="+mn-cs"/>
              </a:defRPr>
            </a:lvl3pPr>
            <a:lvl4pPr marL="1371600" indent="0" algn="ctr" defTabSz="914400" rtl="0" eaLnBrk="1" latinLnBrk="0" hangingPunct="1">
              <a:lnSpc>
                <a:spcPts val="3200"/>
              </a:lnSpc>
              <a:spcBef>
                <a:spcPts val="500"/>
              </a:spcBef>
              <a:buClr>
                <a:schemeClr val="accent1"/>
              </a:buClr>
              <a:buFont typeface="Wingdings" panose="05000000000000000000" pitchFamily="2" charset="2"/>
              <a:buNone/>
              <a:defRPr sz="1600" kern="1200" spc="100" baseline="0">
                <a:solidFill>
                  <a:schemeClr val="tx1"/>
                </a:solidFill>
                <a:latin typeface="+mn-ea"/>
                <a:ea typeface="+mn-ea"/>
                <a:cs typeface="+mn-cs"/>
              </a:defRPr>
            </a:lvl4pPr>
            <a:lvl5pPr marL="1828800" indent="0" algn="ctr" defTabSz="914400" rtl="0" eaLnBrk="1" latinLnBrk="0" hangingPunct="1">
              <a:lnSpc>
                <a:spcPts val="3200"/>
              </a:lnSpc>
              <a:spcBef>
                <a:spcPts val="500"/>
              </a:spcBef>
              <a:buClr>
                <a:schemeClr val="accent1"/>
              </a:buClr>
              <a:buFont typeface="Wingdings" panose="05000000000000000000" pitchFamily="2" charset="2"/>
              <a:buNone/>
              <a:defRPr sz="1600" kern="1200" spc="100" baseline="0">
                <a:solidFill>
                  <a:schemeClr val="tx1"/>
                </a:solidFill>
                <a:latin typeface="+mn-ea"/>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ts val="3200"/>
              </a:lnSpc>
              <a:spcBef>
                <a:spcPts val="1000"/>
              </a:spcBef>
              <a:spcAft>
                <a:spcPts val="0"/>
              </a:spcAft>
              <a:buClr>
                <a:srgbClr val="F8B323"/>
              </a:buClr>
              <a:buSzTx/>
              <a:buFont typeface="Wingdings" panose="05000000000000000000" pitchFamily="2" charset="2"/>
              <a:buNone/>
              <a:tabLst/>
              <a:defRPr/>
            </a:pP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日期：</a:t>
            </a:r>
            <a:r>
              <a:rPr kumimoji="0" lang="en-US" altLang="zh-TW" b="1" i="0" u="none" strike="noStrike" kern="1200" cap="all" spc="100" normalizeH="0" baseline="0" noProof="0" dirty="0">
                <a:ln>
                  <a:noFill/>
                </a:ln>
                <a:solidFill>
                  <a:srgbClr val="0070C0"/>
                </a:solidFill>
                <a:effectLst/>
                <a:uLnTx/>
                <a:uFillTx/>
                <a:latin typeface="微軟正黑體"/>
                <a:ea typeface="微軟正黑體"/>
                <a:cs typeface="+mn-cs"/>
              </a:rPr>
              <a:t>115</a:t>
            </a: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年</a:t>
            </a:r>
            <a:r>
              <a:rPr kumimoji="0" lang="en-US" altLang="zh-TW" b="1" i="0" u="none" strike="noStrike" kern="1200" cap="all" spc="100" normalizeH="0" baseline="0" noProof="0" dirty="0">
                <a:ln>
                  <a:noFill/>
                </a:ln>
                <a:solidFill>
                  <a:srgbClr val="0070C0"/>
                </a:solidFill>
                <a:effectLst/>
                <a:uLnTx/>
                <a:uFillTx/>
                <a:latin typeface="微軟正黑體"/>
                <a:ea typeface="微軟正黑體"/>
                <a:cs typeface="+mn-cs"/>
              </a:rPr>
              <a:t>4</a:t>
            </a: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月</a:t>
            </a:r>
            <a:r>
              <a:rPr lang="en-US" altLang="zh-TW" b="1" dirty="0">
                <a:solidFill>
                  <a:srgbClr val="0070C0"/>
                </a:solidFill>
                <a:latin typeface="微軟正黑體"/>
                <a:ea typeface="微軟正黑體"/>
              </a:rPr>
              <a:t>30</a:t>
            </a: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日</a:t>
            </a:r>
            <a:r>
              <a:rPr lang="en-US" altLang="zh-TW" b="1" dirty="0">
                <a:solidFill>
                  <a:srgbClr val="0070C0"/>
                </a:solidFill>
                <a:latin typeface="微軟正黑體"/>
                <a:ea typeface="微軟正黑體"/>
              </a:rPr>
              <a:t>(</a:t>
            </a: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星期四</a:t>
            </a:r>
            <a:r>
              <a:rPr kumimoji="0" lang="en-US" altLang="zh-TW" b="1" i="0" u="none" strike="noStrike" kern="1200" cap="all" spc="100" normalizeH="0" baseline="0" noProof="0" dirty="0">
                <a:ln>
                  <a:noFill/>
                </a:ln>
                <a:solidFill>
                  <a:srgbClr val="0070C0"/>
                </a:solidFill>
                <a:effectLst/>
                <a:uLnTx/>
                <a:uFillTx/>
                <a:latin typeface="微軟正黑體"/>
                <a:ea typeface="微軟正黑體"/>
                <a:cs typeface="+mn-cs"/>
              </a:rPr>
              <a:t>)</a:t>
            </a:r>
          </a:p>
          <a:p>
            <a:pPr marL="0" marR="0" lvl="0" indent="0" defTabSz="914400" rtl="0" eaLnBrk="1" fontAlgn="auto" latinLnBrk="0" hangingPunct="1">
              <a:lnSpc>
                <a:spcPct val="100000"/>
              </a:lnSpc>
              <a:spcBef>
                <a:spcPts val="1000"/>
              </a:spcBef>
              <a:spcAft>
                <a:spcPts val="0"/>
              </a:spcAft>
              <a:buClr>
                <a:srgbClr val="F8B323"/>
              </a:buClr>
              <a:buSzTx/>
              <a:buFont typeface="Wingdings" panose="05000000000000000000" pitchFamily="2" charset="2"/>
              <a:buNone/>
              <a:tabLst/>
              <a:defRPr/>
            </a:pPr>
            <a:r>
              <a:rPr kumimoji="0" lang="zh-TW" altLang="en-US" b="1" i="0" u="none" strike="noStrike" kern="1200" cap="all" spc="100" normalizeH="0" baseline="0" noProof="0" dirty="0">
                <a:ln>
                  <a:noFill/>
                </a:ln>
                <a:solidFill>
                  <a:srgbClr val="0070C0"/>
                </a:solidFill>
                <a:effectLst/>
                <a:uLnTx/>
                <a:uFillTx/>
                <a:latin typeface="微軟正黑體"/>
                <a:ea typeface="微軟正黑體"/>
                <a:cs typeface="+mn-cs"/>
              </a:rPr>
              <a:t>主辦單位：醫事管理科</a:t>
            </a:r>
          </a:p>
        </p:txBody>
      </p:sp>
      <p:sp>
        <p:nvSpPr>
          <p:cNvPr id="2" name="投影片編號版面配置區 1">
            <a:extLst>
              <a:ext uri="{FF2B5EF4-FFF2-40B4-BE49-F238E27FC236}">
                <a16:creationId xmlns:a16="http://schemas.microsoft.com/office/drawing/2014/main" id="{A3D153A8-91B7-4D4E-80F3-7684F6E5BBF2}"/>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a:t>
            </a:fld>
            <a:endParaRPr lang="en-US" altLang="zh-TW" spc="-25" dirty="0"/>
          </a:p>
        </p:txBody>
      </p:sp>
    </p:spTree>
    <p:extLst>
      <p:ext uri="{BB962C8B-B14F-4D97-AF65-F5344CB8AC3E}">
        <p14:creationId xmlns:p14="http://schemas.microsoft.com/office/powerpoint/2010/main" val="274500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428344" y="609600"/>
            <a:ext cx="9702572" cy="705787"/>
          </a:xfrm>
        </p:spPr>
        <p:txBody>
          <a:bodyPr>
            <a:normAutofit/>
          </a:bodyPr>
          <a:lstStyle/>
          <a:p>
            <a:pPr algn="l"/>
            <a:r>
              <a:rPr lang="zh-TW" altLang="en-US" sz="4000" dirty="0">
                <a:solidFill>
                  <a:srgbClr val="002060"/>
                </a:solidFill>
                <a:latin typeface="微軟正黑體" panose="020B0604030504040204" pitchFamily="34" charset="-120"/>
                <a:ea typeface="微軟正黑體" panose="020B0604030504040204" pitchFamily="34" charset="-120"/>
              </a:rPr>
              <a:t>再生醫療法施行重點</a:t>
            </a:r>
            <a:r>
              <a:rPr lang="en-US" altLang="zh-TW" sz="4000" dirty="0">
                <a:solidFill>
                  <a:srgbClr val="002060"/>
                </a:solidFill>
                <a:latin typeface="微軟正黑體" panose="020B0604030504040204" pitchFamily="34" charset="-120"/>
                <a:ea typeface="微軟正黑體" panose="020B0604030504040204" pitchFamily="34" charset="-120"/>
              </a:rPr>
              <a:t>【</a:t>
            </a:r>
            <a:r>
              <a:rPr lang="en-US" altLang="zh-TW" sz="4000" spc="-1" dirty="0">
                <a:solidFill>
                  <a:srgbClr val="002060"/>
                </a:solidFill>
                <a:latin typeface="微軟正黑體" panose="020B0604030504040204" pitchFamily="34" charset="-120"/>
                <a:ea typeface="微軟正黑體" panose="020B0604030504040204" pitchFamily="34" charset="-120"/>
              </a:rPr>
              <a:t>115</a:t>
            </a:r>
            <a:r>
              <a:rPr lang="zh-TW" altLang="en-US" sz="4000" spc="-1" dirty="0">
                <a:solidFill>
                  <a:srgbClr val="002060"/>
                </a:solidFill>
                <a:latin typeface="微軟正黑體" panose="020B0604030504040204" pitchFamily="34" charset="-120"/>
                <a:ea typeface="微軟正黑體" panose="020B0604030504040204" pitchFamily="34" charset="-120"/>
              </a:rPr>
              <a:t>年</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月</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日施行</a:t>
            </a:r>
            <a:r>
              <a:rPr lang="en-US" altLang="zh-TW" sz="4000"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139120F1-4EA2-42D8-96D1-5EB054384BE0}"/>
              </a:ext>
            </a:extLst>
          </p:cNvPr>
          <p:cNvSpPr txBox="1"/>
          <p:nvPr/>
        </p:nvSpPr>
        <p:spPr>
          <a:xfrm>
            <a:off x="1146555" y="1590575"/>
            <a:ext cx="10495280" cy="3440685"/>
          </a:xfrm>
          <a:prstGeom prst="rect">
            <a:avLst/>
          </a:prstGeom>
          <a:noFill/>
        </p:spPr>
        <p:txBody>
          <a:bodyPr wrap="square">
            <a:spAutoFit/>
          </a:bodyPr>
          <a:lstStyle/>
          <a:p>
            <a:pPr marL="457200" indent="-457200" algn="l" rtl="0">
              <a:lnSpc>
                <a:spcPct val="1500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再生醫療定義：</a:t>
            </a:r>
            <a:endParaRPr lang="en-US" altLang="zh-TW" sz="2800" b="1" kern="1200" spc="-1" dirty="0">
              <a:solidFill>
                <a:srgbClr val="000000"/>
              </a:solidFill>
              <a:latin typeface="Arial"/>
              <a:ea typeface="微軟正黑體"/>
              <a:cs typeface="+mn-cs"/>
            </a:endParaRPr>
          </a:p>
          <a:p>
            <a:pPr marL="820738" indent="-457200" algn="l" rtl="0">
              <a:lnSpc>
                <a:spcPct val="150000"/>
              </a:lnSpc>
              <a:buClr>
                <a:srgbClr val="C00000"/>
              </a:buClr>
              <a:buFont typeface="Arial" panose="020B0604020202020204" pitchFamily="34" charset="0"/>
              <a:buChar char="•"/>
              <a:defRPr/>
            </a:pPr>
            <a:r>
              <a:rPr lang="zh-TW" altLang="en-US" sz="2400" b="1" kern="1200" spc="-1" dirty="0">
                <a:solidFill>
                  <a:srgbClr val="000000"/>
                </a:solidFill>
                <a:latin typeface="Arial"/>
                <a:ea typeface="微軟正黑體"/>
                <a:cs typeface="+mn-cs"/>
              </a:rPr>
              <a:t>利用</a:t>
            </a:r>
            <a:r>
              <a:rPr lang="zh-TW" altLang="en-US" sz="2400" b="1" u="sng" kern="1200" spc="-1" dirty="0">
                <a:solidFill>
                  <a:srgbClr val="000000"/>
                </a:solidFill>
                <a:latin typeface="Arial"/>
                <a:ea typeface="微軟正黑體"/>
                <a:cs typeface="+mn-cs"/>
              </a:rPr>
              <a:t>基因、細胞及其衍生物</a:t>
            </a:r>
            <a:r>
              <a:rPr lang="zh-TW" altLang="en-US" sz="2400" b="1" kern="1200" spc="-1" dirty="0">
                <a:solidFill>
                  <a:srgbClr val="000000"/>
                </a:solidFill>
                <a:latin typeface="Arial"/>
                <a:ea typeface="微軟正黑體"/>
                <a:cs typeface="+mn-cs"/>
              </a:rPr>
              <a:t>，作為治療、修復或替換人體細胞、組織與器官之技術或製劑</a:t>
            </a:r>
            <a:endParaRPr lang="en-US" altLang="zh-TW" sz="2400" b="1" kern="1200" spc="-1" dirty="0">
              <a:solidFill>
                <a:srgbClr val="000000"/>
              </a:solidFill>
              <a:latin typeface="Arial"/>
              <a:ea typeface="微軟正黑體"/>
              <a:cs typeface="+mn-cs"/>
            </a:endParaRPr>
          </a:p>
          <a:p>
            <a:pPr marL="820738" indent="-457200" algn="l" rtl="0">
              <a:lnSpc>
                <a:spcPct val="150000"/>
              </a:lnSpc>
              <a:buClr>
                <a:srgbClr val="C00000"/>
              </a:buClr>
              <a:buFont typeface="Arial" panose="020B0604020202020204" pitchFamily="34" charset="0"/>
              <a:buChar char="•"/>
              <a:defRPr/>
            </a:pPr>
            <a:r>
              <a:rPr lang="zh-TW" altLang="en-US" sz="2400" b="1" kern="1200" spc="-1" dirty="0">
                <a:solidFill>
                  <a:srgbClr val="000000"/>
                </a:solidFill>
                <a:latin typeface="Arial"/>
                <a:ea typeface="微軟正黑體"/>
                <a:cs typeface="+mn-cs"/>
              </a:rPr>
              <a:t>不含輸血、使用血液製劑、造血幹細胞移植、人工生殖及其他經中央主管機關公告排除的技術。</a:t>
            </a:r>
            <a:endParaRPr lang="en-US" altLang="zh-TW" sz="2400" b="1" kern="1200" spc="-1" dirty="0">
              <a:solidFill>
                <a:srgbClr val="000000"/>
              </a:solidFill>
              <a:latin typeface="Arial"/>
              <a:ea typeface="微軟正黑體"/>
              <a:cs typeface="+mn-cs"/>
            </a:endParaRPr>
          </a:p>
          <a:p>
            <a:pPr marL="820738" indent="-457200" algn="l" rtl="0">
              <a:lnSpc>
                <a:spcPct val="150000"/>
              </a:lnSpc>
              <a:buClr>
                <a:srgbClr val="C00000"/>
              </a:buClr>
              <a:buFont typeface="Arial" panose="020B0604020202020204" pitchFamily="34" charset="0"/>
              <a:buChar char="•"/>
              <a:defRPr/>
            </a:pPr>
            <a:r>
              <a:rPr lang="zh-TW" altLang="en-US" sz="2400" b="1" kern="1200" spc="-1" dirty="0">
                <a:solidFill>
                  <a:srgbClr val="000000"/>
                </a:solidFill>
                <a:highlight>
                  <a:srgbClr val="FFFF00"/>
                </a:highlight>
                <a:latin typeface="Arial"/>
                <a:ea typeface="微軟正黑體"/>
                <a:cs typeface="+mn-cs"/>
              </a:rPr>
              <a:t>幹細胞療法</a:t>
            </a:r>
            <a:r>
              <a:rPr lang="zh-TW" altLang="en-US" sz="2400" b="1" kern="1200" spc="-1" dirty="0">
                <a:solidFill>
                  <a:srgbClr val="000000"/>
                </a:solidFill>
                <a:latin typeface="Arial"/>
                <a:ea typeface="微軟正黑體"/>
                <a:cs typeface="+mn-cs"/>
              </a:rPr>
              <a:t>及</a:t>
            </a:r>
            <a:r>
              <a:rPr lang="zh-TW" altLang="en-US" sz="2400" b="1" kern="1200" spc="-1" dirty="0">
                <a:solidFill>
                  <a:srgbClr val="000000"/>
                </a:solidFill>
                <a:highlight>
                  <a:srgbClr val="FFFF00"/>
                </a:highlight>
                <a:latin typeface="Arial"/>
                <a:ea typeface="微軟正黑體"/>
                <a:cs typeface="+mn-cs"/>
              </a:rPr>
              <a:t>外泌體</a:t>
            </a:r>
            <a:r>
              <a:rPr lang="zh-TW" altLang="en-US" sz="2400" b="1" kern="1200" spc="-1" dirty="0">
                <a:solidFill>
                  <a:srgbClr val="000000"/>
                </a:solidFill>
                <a:latin typeface="Arial"/>
                <a:ea typeface="微軟正黑體"/>
                <a:cs typeface="+mn-cs"/>
              </a:rPr>
              <a:t>則均屬再生醫療範疇，</a:t>
            </a:r>
            <a:r>
              <a:rPr lang="en-US" altLang="zh-TW" sz="2400" b="1" kern="1200" spc="-1" dirty="0">
                <a:solidFill>
                  <a:srgbClr val="000000"/>
                </a:solidFill>
                <a:latin typeface="Arial"/>
                <a:ea typeface="微軟正黑體"/>
                <a:cs typeface="+mn-cs"/>
              </a:rPr>
              <a:t>PRP </a:t>
            </a:r>
            <a:r>
              <a:rPr lang="zh-TW" altLang="en-US" sz="2400" b="1" kern="1200" spc="-1" dirty="0">
                <a:solidFill>
                  <a:srgbClr val="000000"/>
                </a:solidFill>
                <a:latin typeface="Arial"/>
                <a:ea typeface="微軟正黑體"/>
                <a:cs typeface="+mn-cs"/>
              </a:rPr>
              <a:t>不屬於再生醫療</a:t>
            </a:r>
            <a:endParaRPr lang="en-US" altLang="zh-TW" sz="2400" b="1" kern="1200" spc="-1" dirty="0">
              <a:solidFill>
                <a:srgbClr val="000000"/>
              </a:solidFill>
              <a:latin typeface="Arial"/>
              <a:ea typeface="微軟正黑體"/>
              <a:cs typeface="+mn-cs"/>
            </a:endParaRP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10</a:t>
            </a:fld>
            <a:endParaRPr lang="en-US" altLang="zh-TW" spc="-25" dirty="0"/>
          </a:p>
        </p:txBody>
      </p:sp>
      <p:sp>
        <p:nvSpPr>
          <p:cNvPr id="5" name="爆炸: 十四角 4">
            <a:extLst>
              <a:ext uri="{FF2B5EF4-FFF2-40B4-BE49-F238E27FC236}">
                <a16:creationId xmlns:a16="http://schemas.microsoft.com/office/drawing/2014/main" id="{3AD896CE-B4ED-486D-A095-C50A88BFACDC}"/>
              </a:ext>
            </a:extLst>
          </p:cNvPr>
          <p:cNvSpPr/>
          <p:nvPr/>
        </p:nvSpPr>
        <p:spPr>
          <a:xfrm rot="1170579">
            <a:off x="9861131" y="1171169"/>
            <a:ext cx="2168842" cy="1016833"/>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NEW!</a:t>
            </a:r>
            <a:endParaRPr lang="zh-TW" altLang="en-US" sz="2400" b="1" dirty="0"/>
          </a:p>
        </p:txBody>
      </p:sp>
    </p:spTree>
    <p:extLst>
      <p:ext uri="{BB962C8B-B14F-4D97-AF65-F5344CB8AC3E}">
        <p14:creationId xmlns:p14="http://schemas.microsoft.com/office/powerpoint/2010/main" val="136045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428344" y="609600"/>
            <a:ext cx="9702572" cy="705787"/>
          </a:xfrm>
        </p:spPr>
        <p:txBody>
          <a:bodyPr>
            <a:normAutofit/>
          </a:bodyPr>
          <a:lstStyle/>
          <a:p>
            <a:pPr algn="l"/>
            <a:r>
              <a:rPr lang="zh-TW" altLang="en-US" sz="4000" dirty="0">
                <a:solidFill>
                  <a:srgbClr val="002060"/>
                </a:solidFill>
                <a:latin typeface="微軟正黑體" panose="020B0604030504040204" pitchFamily="34" charset="-120"/>
                <a:ea typeface="微軟正黑體" panose="020B0604030504040204" pitchFamily="34" charset="-120"/>
              </a:rPr>
              <a:t>再生醫療法</a:t>
            </a:r>
            <a:r>
              <a:rPr lang="en-US" altLang="zh-TW" sz="4000" dirty="0">
                <a:solidFill>
                  <a:srgbClr val="002060"/>
                </a:solidFill>
                <a:latin typeface="微軟正黑體" panose="020B0604030504040204" pitchFamily="34" charset="-120"/>
                <a:ea typeface="微軟正黑體" panose="020B0604030504040204" pitchFamily="34" charset="-120"/>
              </a:rPr>
              <a:t>【</a:t>
            </a:r>
            <a:r>
              <a:rPr lang="en-US" altLang="zh-TW" sz="4000" spc="-1" dirty="0">
                <a:solidFill>
                  <a:srgbClr val="002060"/>
                </a:solidFill>
                <a:latin typeface="微軟正黑體" panose="020B0604030504040204" pitchFamily="34" charset="-120"/>
                <a:ea typeface="微軟正黑體" panose="020B0604030504040204" pitchFamily="34" charset="-120"/>
              </a:rPr>
              <a:t>115</a:t>
            </a:r>
            <a:r>
              <a:rPr lang="zh-TW" altLang="en-US" sz="4000" spc="-1" dirty="0">
                <a:solidFill>
                  <a:srgbClr val="002060"/>
                </a:solidFill>
                <a:latin typeface="微軟正黑體" panose="020B0604030504040204" pitchFamily="34" charset="-120"/>
                <a:ea typeface="微軟正黑體" panose="020B0604030504040204" pitchFamily="34" charset="-120"/>
              </a:rPr>
              <a:t>年</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月</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日施行</a:t>
            </a:r>
            <a:r>
              <a:rPr lang="en-US" altLang="zh-TW" sz="4000"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139120F1-4EA2-42D8-96D1-5EB054384BE0}"/>
              </a:ext>
            </a:extLst>
          </p:cNvPr>
          <p:cNvSpPr txBox="1"/>
          <p:nvPr/>
        </p:nvSpPr>
        <p:spPr>
          <a:xfrm>
            <a:off x="990600" y="1545096"/>
            <a:ext cx="9296400" cy="3902479"/>
          </a:xfrm>
          <a:prstGeom prst="rect">
            <a:avLst/>
          </a:prstGeom>
          <a:noFill/>
        </p:spPr>
        <p:txBody>
          <a:bodyPr wrap="square">
            <a:spAutoFit/>
          </a:bodyPr>
          <a:lstStyle/>
          <a:p>
            <a:pPr marL="457200" indent="-457200" algn="l" rtl="0">
              <a:lnSpc>
                <a:spcPct val="150000"/>
              </a:lnSpc>
              <a:buClr>
                <a:srgbClr val="C00000"/>
              </a:buClr>
              <a:buFont typeface="Wingdings" panose="05000000000000000000" pitchFamily="2" charset="2"/>
              <a:buChar char="Ø"/>
              <a:defRPr/>
            </a:pPr>
            <a:r>
              <a:rPr lang="zh-TW" altLang="en-US" sz="2400" b="1" kern="1200" spc="-1" dirty="0">
                <a:solidFill>
                  <a:srgbClr val="000000"/>
                </a:solidFill>
                <a:latin typeface="Arial"/>
                <a:ea typeface="微軟正黑體"/>
                <a:cs typeface="+mn-cs"/>
              </a:rPr>
              <a:t>施行再生醫療原則上需通過人體試；經中央核准，並完成地方登記後始得施行。</a:t>
            </a:r>
            <a:endParaRPr lang="en-US" altLang="zh-TW" sz="2400" b="1" kern="1200" spc="-1" dirty="0">
              <a:solidFill>
                <a:srgbClr val="000000"/>
              </a:solidFill>
              <a:latin typeface="Arial"/>
              <a:ea typeface="微軟正黑體"/>
              <a:cs typeface="+mn-cs"/>
            </a:endParaRPr>
          </a:p>
          <a:p>
            <a:pPr marL="457200" indent="-457200" algn="l" rtl="0">
              <a:lnSpc>
                <a:spcPct val="150000"/>
              </a:lnSpc>
              <a:buClr>
                <a:srgbClr val="C00000"/>
              </a:buClr>
              <a:buFont typeface="Wingdings" panose="05000000000000000000" pitchFamily="2" charset="2"/>
              <a:buChar char="Ø"/>
              <a:defRPr/>
            </a:pPr>
            <a:r>
              <a:rPr lang="zh-TW" altLang="en-US" sz="2400" b="1" kern="1200" spc="-1" dirty="0">
                <a:solidFill>
                  <a:srgbClr val="C00000"/>
                </a:solidFill>
                <a:latin typeface="Arial"/>
                <a:ea typeface="微軟正黑體"/>
                <a:cs typeface="+mn-cs"/>
              </a:rPr>
              <a:t>有下列情形之一者，處新臺幣</a:t>
            </a:r>
            <a:r>
              <a:rPr lang="en-US" altLang="zh-TW" sz="2400" b="1" kern="1200" spc="-1" dirty="0">
                <a:solidFill>
                  <a:schemeClr val="bg1"/>
                </a:solidFill>
                <a:highlight>
                  <a:srgbClr val="FF0000"/>
                </a:highlight>
                <a:latin typeface="Arial"/>
                <a:ea typeface="微軟正黑體"/>
                <a:cs typeface="+mn-cs"/>
              </a:rPr>
              <a:t>20</a:t>
            </a:r>
            <a:r>
              <a:rPr lang="zh-TW" altLang="en-US" sz="2400" b="1" kern="1200" spc="-1" dirty="0">
                <a:solidFill>
                  <a:schemeClr val="bg1"/>
                </a:solidFill>
                <a:highlight>
                  <a:srgbClr val="FF0000"/>
                </a:highlight>
                <a:latin typeface="Arial"/>
                <a:ea typeface="微軟正黑體"/>
                <a:cs typeface="+mn-cs"/>
              </a:rPr>
              <a:t>萬元以上</a:t>
            </a:r>
            <a:r>
              <a:rPr lang="en-US" altLang="zh-TW" sz="2400" b="1" kern="1200" spc="-1" dirty="0">
                <a:solidFill>
                  <a:schemeClr val="bg1"/>
                </a:solidFill>
                <a:highlight>
                  <a:srgbClr val="FF0000"/>
                </a:highlight>
                <a:latin typeface="Arial"/>
                <a:ea typeface="微軟正黑體"/>
                <a:cs typeface="+mn-cs"/>
              </a:rPr>
              <a:t>200</a:t>
            </a:r>
            <a:r>
              <a:rPr lang="zh-TW" altLang="en-US" sz="2400" b="1" kern="1200" spc="-1" dirty="0">
                <a:solidFill>
                  <a:schemeClr val="bg1"/>
                </a:solidFill>
                <a:highlight>
                  <a:srgbClr val="FF0000"/>
                </a:highlight>
                <a:latin typeface="Arial"/>
                <a:ea typeface="微軟正黑體"/>
                <a:cs typeface="+mn-cs"/>
              </a:rPr>
              <a:t>萬元</a:t>
            </a:r>
            <a:r>
              <a:rPr lang="zh-TW" altLang="en-US" sz="2400" b="1" kern="1200" spc="-1" dirty="0">
                <a:solidFill>
                  <a:srgbClr val="C00000"/>
                </a:solidFill>
                <a:latin typeface="Arial"/>
                <a:ea typeface="微軟正黑體"/>
                <a:cs typeface="+mn-cs"/>
              </a:rPr>
              <a:t>以下罰鍰：</a:t>
            </a:r>
          </a:p>
          <a:p>
            <a:pPr marL="801688" indent="-285750" algn="l" rtl="0">
              <a:lnSpc>
                <a:spcPct val="150000"/>
              </a:lnSpc>
              <a:buClr>
                <a:srgbClr val="C00000"/>
              </a:buClr>
              <a:buFont typeface="Arial" panose="020B0604020202020204" pitchFamily="34" charset="0"/>
              <a:buChar char="•"/>
              <a:defRPr/>
            </a:pPr>
            <a:r>
              <a:rPr lang="zh-TW" altLang="en-US" sz="2400" b="1" kern="1200" spc="-1" dirty="0">
                <a:solidFill>
                  <a:srgbClr val="C00000"/>
                </a:solidFill>
                <a:latin typeface="Arial"/>
                <a:ea typeface="微軟正黑體"/>
                <a:cs typeface="+mn-cs"/>
              </a:rPr>
              <a:t>執行再生醫療前，未進行或未完成人體試驗。</a:t>
            </a:r>
          </a:p>
          <a:p>
            <a:pPr marL="801688" indent="-285750" algn="l" rtl="0">
              <a:lnSpc>
                <a:spcPct val="150000"/>
              </a:lnSpc>
              <a:buClr>
                <a:srgbClr val="C00000"/>
              </a:buClr>
              <a:buFont typeface="Arial" panose="020B0604020202020204" pitchFamily="34" charset="0"/>
              <a:buChar char="•"/>
              <a:defRPr/>
            </a:pPr>
            <a:r>
              <a:rPr lang="zh-TW" altLang="en-US" sz="2400" b="1" kern="1200" spc="-1" dirty="0">
                <a:solidFill>
                  <a:srgbClr val="C00000"/>
                </a:solidFill>
                <a:latin typeface="Arial"/>
                <a:ea typeface="微軟正黑體"/>
                <a:cs typeface="+mn-cs"/>
              </a:rPr>
              <a:t>未經中央主管機關核准，執行再生技術。</a:t>
            </a:r>
          </a:p>
          <a:p>
            <a:pPr marL="801688" indent="-285750" algn="l" rtl="0">
              <a:lnSpc>
                <a:spcPct val="150000"/>
              </a:lnSpc>
              <a:buClr>
                <a:srgbClr val="C00000"/>
              </a:buClr>
              <a:buFont typeface="Arial" panose="020B0604020202020204" pitchFamily="34" charset="0"/>
              <a:buChar char="•"/>
              <a:defRPr/>
            </a:pPr>
            <a:r>
              <a:rPr lang="zh-TW" altLang="en-US" sz="2400" b="1" kern="1200" spc="-1" dirty="0">
                <a:solidFill>
                  <a:srgbClr val="C00000"/>
                </a:solidFill>
                <a:latin typeface="Arial"/>
                <a:ea typeface="微軟正黑體"/>
                <a:cs typeface="+mn-cs"/>
              </a:rPr>
              <a:t>未經許可執行細胞操作，或未經許可設置細胞保存庫。</a:t>
            </a:r>
          </a:p>
          <a:p>
            <a:pPr marL="801688" indent="-285750" algn="l" rtl="0">
              <a:lnSpc>
                <a:spcPct val="150000"/>
              </a:lnSpc>
              <a:buClr>
                <a:srgbClr val="C00000"/>
              </a:buClr>
              <a:buFont typeface="Arial" panose="020B0604020202020204" pitchFamily="34" charset="0"/>
              <a:buChar char="•"/>
              <a:defRPr/>
            </a:pPr>
            <a:r>
              <a:rPr lang="zh-TW" altLang="en-US" sz="2400" b="1" kern="1200" spc="-1" dirty="0">
                <a:solidFill>
                  <a:srgbClr val="C00000"/>
                </a:solidFill>
                <a:latin typeface="Arial"/>
                <a:ea typeface="微軟正黑體"/>
                <a:cs typeface="+mn-cs"/>
              </a:rPr>
              <a:t>未經核准刊播招募廣告或再生醫療廣告，或擅自變更核准內容</a:t>
            </a:r>
            <a:r>
              <a:rPr lang="zh-TW" altLang="en-US" sz="2000" b="1" kern="1200" spc="-1" dirty="0">
                <a:solidFill>
                  <a:srgbClr val="C00000"/>
                </a:solidFill>
                <a:latin typeface="Arial"/>
                <a:ea typeface="微軟正黑體"/>
                <a:cs typeface="+mn-cs"/>
              </a:rPr>
              <a:t>。</a:t>
            </a: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11</a:t>
            </a:fld>
            <a:endParaRPr lang="en-US" altLang="zh-TW" spc="-25" dirty="0"/>
          </a:p>
        </p:txBody>
      </p:sp>
      <p:pic>
        <p:nvPicPr>
          <p:cNvPr id="5" name="圖片 4">
            <a:extLst>
              <a:ext uri="{FF2B5EF4-FFF2-40B4-BE49-F238E27FC236}">
                <a16:creationId xmlns:a16="http://schemas.microsoft.com/office/drawing/2014/main" id="{F9BE9CE8-1721-4E17-A516-B6049A3DC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0007">
            <a:off x="9144000" y="2264121"/>
            <a:ext cx="3048000" cy="3633803"/>
          </a:xfrm>
          <a:prstGeom prst="rect">
            <a:avLst/>
          </a:prstGeom>
        </p:spPr>
      </p:pic>
    </p:spTree>
    <p:extLst>
      <p:ext uri="{BB962C8B-B14F-4D97-AF65-F5344CB8AC3E}">
        <p14:creationId xmlns:p14="http://schemas.microsoft.com/office/powerpoint/2010/main" val="800030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70B64C89-D395-4DC0-B153-1CE06C08639F}"/>
              </a:ext>
            </a:extLst>
          </p:cNvPr>
          <p:cNvSpPr>
            <a:spLocks noGrp="1"/>
          </p:cNvSpPr>
          <p:nvPr>
            <p:ph type="body" idx="1"/>
          </p:nvPr>
        </p:nvSpPr>
        <p:spPr>
          <a:xfrm>
            <a:off x="1316902" y="1679585"/>
            <a:ext cx="9925456" cy="3703065"/>
          </a:xfrm>
        </p:spPr>
        <p:txBody>
          <a:bodyPr/>
          <a:lstStyle/>
          <a:p>
            <a:pPr marL="342900" indent="-342900">
              <a:lnSpc>
                <a:spcPts val="3500"/>
              </a:lnSpc>
              <a:spcBef>
                <a:spcPts val="600"/>
              </a:spcBef>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外泌體尚未核准於治療使用，如有需求須先進行</a:t>
            </a:r>
            <a:r>
              <a:rPr lang="zh-TW" altLang="en-US" sz="2400" b="1" dirty="0">
                <a:solidFill>
                  <a:srgbClr val="0070C0"/>
                </a:solidFill>
                <a:latin typeface="微軟正黑體" panose="020B0604030504040204" pitchFamily="34" charset="-120"/>
                <a:ea typeface="微軟正黑體" panose="020B0604030504040204" pitchFamily="34" charset="-120"/>
              </a:rPr>
              <a:t>人體試驗</a:t>
            </a:r>
            <a:r>
              <a:rPr lang="zh-TW" altLang="en-US" sz="2400" b="1" dirty="0">
                <a:latin typeface="微軟正黑體" panose="020B0604030504040204" pitchFamily="34" charset="-120"/>
                <a:ea typeface="微軟正黑體" panose="020B0604030504040204" pitchFamily="34" charset="-120"/>
              </a:rPr>
              <a:t>，經中央經核准登記後，依計畫收治病人。</a:t>
            </a:r>
            <a:endParaRPr lang="en-US" altLang="zh-TW" sz="2400" b="1" dirty="0">
              <a:latin typeface="微軟正黑體" panose="020B0604030504040204" pitchFamily="34" charset="-120"/>
              <a:ea typeface="微軟正黑體" panose="020B0604030504040204" pitchFamily="34" charset="-120"/>
            </a:endParaRPr>
          </a:p>
          <a:p>
            <a:pPr marL="342900" indent="-342900">
              <a:lnSpc>
                <a:spcPts val="3500"/>
              </a:lnSpc>
              <a:spcBef>
                <a:spcPts val="600"/>
              </a:spcBef>
              <a:buFont typeface="Arial" panose="020B0604020202020204" pitchFamily="34" charset="0"/>
              <a:buChar char="•"/>
            </a:pPr>
            <a:r>
              <a:rPr lang="zh-TW" altLang="en-US" sz="2400" b="1" dirty="0">
                <a:solidFill>
                  <a:srgbClr val="FF0000"/>
                </a:solidFill>
                <a:latin typeface="微軟正黑體" panose="020B0604030504040204" pitchFamily="34" charset="-120"/>
                <a:ea typeface="微軟正黑體" panose="020B0604030504040204" pitchFamily="34" charset="-120"/>
              </a:rPr>
              <a:t>未經核准執行及刊載廣告，不得宣稱注射外泌體、或外泌體療效</a:t>
            </a:r>
            <a:r>
              <a:rPr lang="zh-TW" altLang="en-US" sz="2400" b="1" dirty="0">
                <a:latin typeface="微軟正黑體" panose="020B0604030504040204" pitchFamily="34" charset="-120"/>
                <a:ea typeface="微軟正黑體" panose="020B0604030504040204" pitchFamily="34" charset="-120"/>
              </a:rPr>
              <a:t>（如：抗衰老、再生、修復、育髮</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等），違者視同刊載再生醫療廣告，依法處</a:t>
            </a:r>
            <a:r>
              <a:rPr lang="en-US" altLang="zh-TW" sz="2400" b="1" dirty="0">
                <a:latin typeface="微軟正黑體" panose="020B0604030504040204" pitchFamily="34" charset="-120"/>
                <a:ea typeface="微軟正黑體" panose="020B0604030504040204" pitchFamily="34" charset="-120"/>
              </a:rPr>
              <a:t>20</a:t>
            </a:r>
            <a:r>
              <a:rPr lang="zh-TW" altLang="en-US" sz="2400" b="1" dirty="0">
                <a:latin typeface="微軟正黑體" panose="020B0604030504040204" pitchFamily="34" charset="-120"/>
                <a:ea typeface="微軟正黑體" panose="020B0604030504040204" pitchFamily="34" charset="-120"/>
              </a:rPr>
              <a:t>萬</a:t>
            </a:r>
            <a:r>
              <a:rPr lang="en-US" altLang="zh-TW" sz="2400" b="1" dirty="0">
                <a:latin typeface="微軟正黑體" panose="020B0604030504040204" pitchFamily="34" charset="-120"/>
                <a:ea typeface="微軟正黑體" panose="020B0604030504040204" pitchFamily="34" charset="-120"/>
              </a:rPr>
              <a:t>~200</a:t>
            </a:r>
            <a:r>
              <a:rPr lang="zh-TW" altLang="en-US" sz="2400" b="1" dirty="0">
                <a:latin typeface="微軟正黑體" panose="020B0604030504040204" pitchFamily="34" charset="-120"/>
                <a:ea typeface="微軟正黑體" panose="020B0604030504040204" pitchFamily="34" charset="-120"/>
              </a:rPr>
              <a:t>萬罰鍰</a:t>
            </a:r>
            <a:endParaRPr lang="en-US" altLang="zh-TW" sz="2400" b="1" dirty="0">
              <a:latin typeface="微軟正黑體" panose="020B0604030504040204" pitchFamily="34" charset="-120"/>
              <a:ea typeface="微軟正黑體" panose="020B0604030504040204" pitchFamily="34" charset="-120"/>
            </a:endParaRPr>
          </a:p>
          <a:p>
            <a:pPr marL="342900" indent="-342900">
              <a:lnSpc>
                <a:spcPts val="3500"/>
              </a:lnSpc>
              <a:spcBef>
                <a:spcPts val="600"/>
              </a:spcBef>
              <a:buFont typeface="Arial" panose="020B0604020202020204" pitchFamily="34" charset="0"/>
              <a:buChar char="•"/>
            </a:pPr>
            <a:r>
              <a:rPr lang="zh-TW" altLang="en-US" sz="2400" b="1" dirty="0">
                <a:latin typeface="微軟正黑體" panose="020B0604030504040204" pitchFamily="34" charset="-120"/>
                <a:ea typeface="微軟正黑體" panose="020B0604030504040204" pitchFamily="34" charset="-120"/>
              </a:rPr>
              <a:t>本局將依據中央考評辦理</a:t>
            </a:r>
            <a:r>
              <a:rPr lang="zh-TW" altLang="en-US" sz="2400" b="1" dirty="0">
                <a:highlight>
                  <a:srgbClr val="FFFF00"/>
                </a:highlight>
                <a:latin typeface="微軟正黑體" panose="020B0604030504040204" pitchFamily="34" charset="-120"/>
                <a:ea typeface="微軟正黑體" panose="020B0604030504040204" pitchFamily="34" charset="-120"/>
              </a:rPr>
              <a:t>再生醫療廣告稽查</a:t>
            </a:r>
            <a:r>
              <a:rPr lang="zh-TW" altLang="en-US" sz="2400" b="1" dirty="0">
                <a:latin typeface="微軟正黑體" panose="020B0604030504040204" pitchFamily="34" charset="-120"/>
                <a:ea typeface="微軟正黑體" panose="020B0604030504040204" pitchFamily="34" charset="-120"/>
              </a:rPr>
              <a:t>，請各診所先行自主檢視（包含所有相關網站頁面，與診所資訊並載者為醫療廣告），主動下架違規廣告</a:t>
            </a:r>
            <a:endParaRPr lang="en-US" altLang="zh-TW" sz="2400" b="1" dirty="0">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1576C0CD-EC63-4D12-83A9-2BF9FB0A16FC}"/>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12</a:t>
            </a:fld>
            <a:endParaRPr lang="en-US" altLang="zh-TW" spc="-25" dirty="0"/>
          </a:p>
        </p:txBody>
      </p:sp>
      <p:sp>
        <p:nvSpPr>
          <p:cNvPr id="6" name="標題 1">
            <a:extLst>
              <a:ext uri="{FF2B5EF4-FFF2-40B4-BE49-F238E27FC236}">
                <a16:creationId xmlns:a16="http://schemas.microsoft.com/office/drawing/2014/main" id="{618C5070-61CC-4D03-8928-A5EF62AC5BCB}"/>
              </a:ext>
            </a:extLst>
          </p:cNvPr>
          <p:cNvSpPr>
            <a:spLocks noGrp="1"/>
          </p:cNvSpPr>
          <p:nvPr>
            <p:ph type="title"/>
          </p:nvPr>
        </p:nvSpPr>
        <p:spPr>
          <a:xfrm>
            <a:off x="1428344" y="609600"/>
            <a:ext cx="9702572" cy="705787"/>
          </a:xfrm>
        </p:spPr>
        <p:txBody>
          <a:bodyPr>
            <a:normAutofit/>
          </a:bodyPr>
          <a:lstStyle/>
          <a:p>
            <a:pPr algn="l"/>
            <a:r>
              <a:rPr lang="zh-TW" altLang="en-US" sz="4000" dirty="0">
                <a:solidFill>
                  <a:srgbClr val="002060"/>
                </a:solidFill>
                <a:latin typeface="微軟正黑體" panose="020B0604030504040204" pitchFamily="34" charset="-120"/>
                <a:ea typeface="微軟正黑體" panose="020B0604030504040204" pitchFamily="34" charset="-120"/>
              </a:rPr>
              <a:t>再生醫療法施行重點</a:t>
            </a:r>
            <a:r>
              <a:rPr lang="en-US" altLang="zh-TW" sz="4000" dirty="0">
                <a:solidFill>
                  <a:srgbClr val="002060"/>
                </a:solidFill>
                <a:latin typeface="微軟正黑體" panose="020B0604030504040204" pitchFamily="34" charset="-120"/>
                <a:ea typeface="微軟正黑體" panose="020B0604030504040204" pitchFamily="34" charset="-120"/>
              </a:rPr>
              <a:t>【</a:t>
            </a:r>
            <a:r>
              <a:rPr lang="en-US" altLang="zh-TW" sz="4000" spc="-1" dirty="0">
                <a:solidFill>
                  <a:srgbClr val="002060"/>
                </a:solidFill>
                <a:latin typeface="微軟正黑體" panose="020B0604030504040204" pitchFamily="34" charset="-120"/>
                <a:ea typeface="微軟正黑體" panose="020B0604030504040204" pitchFamily="34" charset="-120"/>
              </a:rPr>
              <a:t>115</a:t>
            </a:r>
            <a:r>
              <a:rPr lang="zh-TW" altLang="en-US" sz="4000" spc="-1" dirty="0">
                <a:solidFill>
                  <a:srgbClr val="002060"/>
                </a:solidFill>
                <a:latin typeface="微軟正黑體" panose="020B0604030504040204" pitchFamily="34" charset="-120"/>
                <a:ea typeface="微軟正黑體" panose="020B0604030504040204" pitchFamily="34" charset="-120"/>
              </a:rPr>
              <a:t>年</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月</a:t>
            </a:r>
            <a:r>
              <a:rPr lang="en-US" altLang="zh-TW" sz="4000" spc="-1" dirty="0">
                <a:solidFill>
                  <a:srgbClr val="002060"/>
                </a:solidFill>
                <a:latin typeface="微軟正黑體" panose="020B0604030504040204" pitchFamily="34" charset="-120"/>
                <a:ea typeface="微軟正黑體" panose="020B0604030504040204" pitchFamily="34" charset="-120"/>
              </a:rPr>
              <a:t>1</a:t>
            </a:r>
            <a:r>
              <a:rPr lang="zh-TW" altLang="en-US" sz="4000" spc="-1" dirty="0">
                <a:solidFill>
                  <a:srgbClr val="002060"/>
                </a:solidFill>
                <a:latin typeface="微軟正黑體" panose="020B0604030504040204" pitchFamily="34" charset="-120"/>
                <a:ea typeface="微軟正黑體" panose="020B0604030504040204" pitchFamily="34" charset="-120"/>
              </a:rPr>
              <a:t>日施行</a:t>
            </a:r>
            <a:r>
              <a:rPr lang="en-US" altLang="zh-TW" sz="4000"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9043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255486" y="457200"/>
            <a:ext cx="9702572" cy="705787"/>
          </a:xfrm>
        </p:spPr>
        <p:txBody>
          <a:bodyPr>
            <a:noAutofit/>
          </a:bodyPr>
          <a:lstStyle/>
          <a:p>
            <a:pPr algn="l"/>
            <a:r>
              <a:rPr lang="zh-TW" altLang="en-US" sz="3200" dirty="0">
                <a:solidFill>
                  <a:srgbClr val="002060"/>
                </a:solidFill>
                <a:latin typeface="微軟正黑體" panose="020B0604030504040204" pitchFamily="34" charset="-120"/>
                <a:ea typeface="微軟正黑體" panose="020B0604030504040204" pitchFamily="34" charset="-120"/>
              </a:rPr>
              <a:t>特定醫療技術檢查檢驗醫療儀器施行或使用管理辦法美容醫學規範修法</a:t>
            </a:r>
            <a:r>
              <a:rPr lang="en-US" altLang="zh-TW" sz="3200" dirty="0">
                <a:solidFill>
                  <a:srgbClr val="002060"/>
                </a:solidFill>
                <a:latin typeface="微軟正黑體" panose="020B0604030504040204" pitchFamily="34" charset="-120"/>
                <a:ea typeface="微軟正黑體" panose="020B0604030504040204" pitchFamily="34" charset="-120"/>
              </a:rPr>
              <a:t>【</a:t>
            </a:r>
            <a:r>
              <a:rPr lang="en-US" altLang="zh-TW" sz="3200" spc="-1" dirty="0">
                <a:solidFill>
                  <a:srgbClr val="002060"/>
                </a:solidFill>
                <a:latin typeface="微軟正黑體" panose="020B0604030504040204" pitchFamily="34" charset="-120"/>
                <a:ea typeface="微軟正黑體" panose="020B0604030504040204" pitchFamily="34" charset="-120"/>
              </a:rPr>
              <a:t>115</a:t>
            </a:r>
            <a:r>
              <a:rPr lang="zh-TW" altLang="en-US" sz="3200" spc="-1" dirty="0">
                <a:solidFill>
                  <a:srgbClr val="002060"/>
                </a:solidFill>
                <a:latin typeface="微軟正黑體" panose="020B0604030504040204" pitchFamily="34" charset="-120"/>
                <a:ea typeface="微軟正黑體" panose="020B0604030504040204" pitchFamily="34" charset="-120"/>
              </a:rPr>
              <a:t>年</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月</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日施行</a:t>
            </a:r>
            <a:r>
              <a:rPr lang="en-US" altLang="zh-TW" sz="32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13</a:t>
            </a:fld>
            <a:endParaRPr lang="en-US" altLang="zh-TW" spc="-25" dirty="0"/>
          </a:p>
        </p:txBody>
      </p:sp>
      <p:sp>
        <p:nvSpPr>
          <p:cNvPr id="6" name="爆炸: 十四角 5">
            <a:extLst>
              <a:ext uri="{FF2B5EF4-FFF2-40B4-BE49-F238E27FC236}">
                <a16:creationId xmlns:a16="http://schemas.microsoft.com/office/drawing/2014/main" id="{BE312603-95FF-4D07-A47E-8CC918CC5F1B}"/>
              </a:ext>
            </a:extLst>
          </p:cNvPr>
          <p:cNvSpPr/>
          <p:nvPr/>
        </p:nvSpPr>
        <p:spPr>
          <a:xfrm rot="1170579">
            <a:off x="9852093" y="1010261"/>
            <a:ext cx="2168842" cy="1016833"/>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NEW!</a:t>
            </a:r>
            <a:endParaRPr lang="zh-TW" altLang="en-US" sz="2400" b="1" dirty="0"/>
          </a:p>
        </p:txBody>
      </p:sp>
      <p:sp>
        <p:nvSpPr>
          <p:cNvPr id="4" name="Rectangle 2">
            <a:extLst>
              <a:ext uri="{FF2B5EF4-FFF2-40B4-BE49-F238E27FC236}">
                <a16:creationId xmlns:a16="http://schemas.microsoft.com/office/drawing/2014/main" id="{7D8A70C1-A1B5-4243-A9AC-89D37F5E4517}"/>
              </a:ext>
            </a:extLst>
          </p:cNvPr>
          <p:cNvSpPr>
            <a:spLocks noChangeArrowheads="1"/>
          </p:cNvSpPr>
          <p:nvPr/>
        </p:nvSpPr>
        <p:spPr bwMode="auto">
          <a:xfrm>
            <a:off x="938212" y="282277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9" name="文字方塊 8">
            <a:extLst>
              <a:ext uri="{FF2B5EF4-FFF2-40B4-BE49-F238E27FC236}">
                <a16:creationId xmlns:a16="http://schemas.microsoft.com/office/drawing/2014/main" id="{EF8C8989-8A58-45B8-9F1E-33499FE286D1}"/>
              </a:ext>
            </a:extLst>
          </p:cNvPr>
          <p:cNvSpPr txBox="1"/>
          <p:nvPr/>
        </p:nvSpPr>
        <p:spPr>
          <a:xfrm>
            <a:off x="1407658" y="1518677"/>
            <a:ext cx="9525000" cy="52629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特管法</a:t>
            </a:r>
            <a:r>
              <a:rPr kumimoji="0" lang="zh-TW"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4</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條規定：</a:t>
            </a:r>
            <a:endPar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醫療機構施行第</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26</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條所定特定美容醫學</a:t>
            </a:r>
            <a:r>
              <a:rPr kumimoji="0" lang="zh-TW" altLang="en-US" sz="2400" b="1" i="0" u="none" strike="noStrike" cap="none" normalizeH="0" baseline="0" dirty="0">
                <a:ln>
                  <a:noFill/>
                </a:ln>
                <a:solidFill>
                  <a:schemeClr val="tx1"/>
                </a:solidFill>
                <a:effectLst/>
                <a:highlight>
                  <a:srgbClr val="FFFF00"/>
                </a:highlight>
                <a:latin typeface="微軟正黑體" panose="020B0604030504040204" pitchFamily="34" charset="-120"/>
                <a:ea typeface="微軟正黑體" panose="020B0604030504040204" pitchFamily="34" charset="-120"/>
              </a:rPr>
              <a:t>手術</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項目時，應檢具下列文件、資料，向直轄市、縣（市）主管機關申請核准與登記，始得為之：一、手術醫師之</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專科醫師證書</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二、第</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25</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條所定相關</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訓練證明</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三、</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緊急後送轉診計畫</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533400" marR="0" lvl="0" indent="-53340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四、取得與未取得中央主管機關公告認可機關、機構、法人、學會、協會之</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認證情形</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醫療機構施行美容醫學</a:t>
            </a:r>
            <a:r>
              <a:rPr kumimoji="0" lang="zh-TW" altLang="en-US" sz="2400" b="1" i="0" u="none" strike="noStrike" cap="none" normalizeH="0" baseline="0" dirty="0">
                <a:ln>
                  <a:noFill/>
                </a:ln>
                <a:solidFill>
                  <a:schemeClr val="tx1"/>
                </a:solidFill>
                <a:effectLst/>
                <a:highlight>
                  <a:srgbClr val="FFFF00"/>
                </a:highlight>
                <a:latin typeface="微軟正黑體" panose="020B0604030504040204" pitchFamily="34" charset="-120"/>
                <a:ea typeface="微軟正黑體" panose="020B0604030504040204" pitchFamily="34" charset="-120"/>
              </a:rPr>
              <a:t>手術</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、特定美容醫學</a:t>
            </a:r>
            <a:r>
              <a:rPr kumimoji="0" lang="zh-TW" altLang="en-US" sz="2400" b="1" i="0" u="none" strike="noStrike" cap="none" normalizeH="0" baseline="0" dirty="0">
                <a:ln>
                  <a:noFill/>
                </a:ln>
                <a:solidFill>
                  <a:schemeClr val="tx1"/>
                </a:solidFill>
                <a:effectLst/>
                <a:highlight>
                  <a:srgbClr val="FFFF00"/>
                </a:highlight>
                <a:latin typeface="微軟正黑體" panose="020B0604030504040204" pitchFamily="34" charset="-120"/>
                <a:ea typeface="微軟正黑體" panose="020B0604030504040204" pitchFamily="34" charset="-120"/>
              </a:rPr>
              <a:t>處置</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，應將其</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施行項目</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施行醫師</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與其依本辦法具備之</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資格與條件</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，及取得與未取得中央主管機關公告認可機關、機構、法人、學會、協會之</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認證情形</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，報直轄市、縣（市）主管機關備查；其有異動時，亦同。</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817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255486" y="457200"/>
            <a:ext cx="9702572" cy="705787"/>
          </a:xfrm>
        </p:spPr>
        <p:txBody>
          <a:bodyPr>
            <a:noAutofit/>
          </a:bodyPr>
          <a:lstStyle/>
          <a:p>
            <a:pPr algn="l"/>
            <a:r>
              <a:rPr lang="zh-TW" altLang="en-US" sz="3200" dirty="0">
                <a:solidFill>
                  <a:srgbClr val="002060"/>
                </a:solidFill>
                <a:latin typeface="微軟正黑體" panose="020B0604030504040204" pitchFamily="34" charset="-120"/>
                <a:ea typeface="微軟正黑體" panose="020B0604030504040204" pitchFamily="34" charset="-120"/>
              </a:rPr>
              <a:t>特定醫療技術檢查檢驗醫療儀器施行或使用管理辦法美容醫學規範修法</a:t>
            </a:r>
            <a:r>
              <a:rPr lang="en-US" altLang="zh-TW" sz="3200" dirty="0">
                <a:solidFill>
                  <a:srgbClr val="002060"/>
                </a:solidFill>
                <a:latin typeface="微軟正黑體" panose="020B0604030504040204" pitchFamily="34" charset="-120"/>
                <a:ea typeface="微軟正黑體" panose="020B0604030504040204" pitchFamily="34" charset="-120"/>
              </a:rPr>
              <a:t>【</a:t>
            </a:r>
            <a:r>
              <a:rPr lang="en-US" altLang="zh-TW" sz="3200" spc="-1" dirty="0">
                <a:solidFill>
                  <a:srgbClr val="002060"/>
                </a:solidFill>
                <a:latin typeface="微軟正黑體" panose="020B0604030504040204" pitchFamily="34" charset="-120"/>
                <a:ea typeface="微軟正黑體" panose="020B0604030504040204" pitchFamily="34" charset="-120"/>
              </a:rPr>
              <a:t>115</a:t>
            </a:r>
            <a:r>
              <a:rPr lang="zh-TW" altLang="en-US" sz="3200" spc="-1" dirty="0">
                <a:solidFill>
                  <a:srgbClr val="002060"/>
                </a:solidFill>
                <a:latin typeface="微軟正黑體" panose="020B0604030504040204" pitchFamily="34" charset="-120"/>
                <a:ea typeface="微軟正黑體" panose="020B0604030504040204" pitchFamily="34" charset="-120"/>
              </a:rPr>
              <a:t>年</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月</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日施行</a:t>
            </a:r>
            <a:r>
              <a:rPr lang="en-US" altLang="zh-TW" sz="32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14</a:t>
            </a:fld>
            <a:endParaRPr lang="en-US" altLang="zh-TW" spc="-25" dirty="0"/>
          </a:p>
        </p:txBody>
      </p:sp>
      <p:graphicFrame>
        <p:nvGraphicFramePr>
          <p:cNvPr id="5" name="表格 5">
            <a:extLst>
              <a:ext uri="{FF2B5EF4-FFF2-40B4-BE49-F238E27FC236}">
                <a16:creationId xmlns:a16="http://schemas.microsoft.com/office/drawing/2014/main" id="{D828BEEC-9209-4327-9ACD-9E41F674B5D3}"/>
              </a:ext>
            </a:extLst>
          </p:cNvPr>
          <p:cNvGraphicFramePr>
            <a:graphicFrameLocks noGrp="1"/>
          </p:cNvGraphicFramePr>
          <p:nvPr>
            <p:extLst>
              <p:ext uri="{D42A27DB-BD31-4B8C-83A1-F6EECF244321}">
                <p14:modId xmlns:p14="http://schemas.microsoft.com/office/powerpoint/2010/main" val="515764633"/>
              </p:ext>
            </p:extLst>
          </p:nvPr>
        </p:nvGraphicFramePr>
        <p:xfrm>
          <a:off x="973836" y="1981200"/>
          <a:ext cx="10667999" cy="3984939"/>
        </p:xfrm>
        <a:graphic>
          <a:graphicData uri="http://schemas.openxmlformats.org/drawingml/2006/table">
            <a:tbl>
              <a:tblPr firstRow="1" bandRow="1">
                <a:tableStyleId>{5C22544A-7EE6-4342-B048-85BDC9FD1C3A}</a:tableStyleId>
              </a:tblPr>
              <a:tblGrid>
                <a:gridCol w="1676401">
                  <a:extLst>
                    <a:ext uri="{9D8B030D-6E8A-4147-A177-3AD203B41FA5}">
                      <a16:colId xmlns:a16="http://schemas.microsoft.com/office/drawing/2014/main" val="1365415890"/>
                    </a:ext>
                  </a:extLst>
                </a:gridCol>
                <a:gridCol w="1447800">
                  <a:extLst>
                    <a:ext uri="{9D8B030D-6E8A-4147-A177-3AD203B41FA5}">
                      <a16:colId xmlns:a16="http://schemas.microsoft.com/office/drawing/2014/main" val="4243877116"/>
                    </a:ext>
                  </a:extLst>
                </a:gridCol>
                <a:gridCol w="7543798">
                  <a:extLst>
                    <a:ext uri="{9D8B030D-6E8A-4147-A177-3AD203B41FA5}">
                      <a16:colId xmlns:a16="http://schemas.microsoft.com/office/drawing/2014/main" val="4224074850"/>
                    </a:ext>
                  </a:extLst>
                </a:gridCol>
              </a:tblGrid>
              <a:tr h="469471">
                <a:tc gridSpan="2">
                  <a:txBody>
                    <a:bodyPr/>
                    <a:lstStyle/>
                    <a:p>
                      <a:pPr algn="ctr"/>
                      <a:r>
                        <a:rPr lang="zh-TW" altLang="en-US" dirty="0">
                          <a:latin typeface="微軟正黑體" panose="020B0604030504040204" pitchFamily="34" charset="-120"/>
                          <a:ea typeface="微軟正黑體" panose="020B0604030504040204" pitchFamily="34" charset="-120"/>
                        </a:rPr>
                        <a:t>名詞</a:t>
                      </a:r>
                    </a:p>
                  </a:txBody>
                  <a:tcPr anchor="ctr"/>
                </a:tc>
                <a:tc hMerge="1">
                  <a:txBody>
                    <a:bodyPr/>
                    <a:lstStyle/>
                    <a:p>
                      <a:pPr algn="ctr"/>
                      <a:r>
                        <a:rPr lang="zh-TW" altLang="en-US" dirty="0">
                          <a:latin typeface="微軟正黑體" panose="020B0604030504040204" pitchFamily="34" charset="-120"/>
                          <a:ea typeface="微軟正黑體" panose="020B0604030504040204" pitchFamily="34" charset="-120"/>
                        </a:rPr>
                        <a:t>名詞</a:t>
                      </a:r>
                    </a:p>
                  </a:txBody>
                  <a:tcPr anchor="ctr"/>
                </a:tc>
                <a:tc>
                  <a:txBody>
                    <a:bodyPr/>
                    <a:lstStyle/>
                    <a:p>
                      <a:pPr algn="ctr"/>
                      <a:r>
                        <a:rPr lang="zh-TW" altLang="en-US" dirty="0">
                          <a:latin typeface="微軟正黑體" panose="020B0604030504040204" pitchFamily="34" charset="-120"/>
                          <a:ea typeface="微軟正黑體" panose="020B0604030504040204" pitchFamily="34" charset="-120"/>
                        </a:rPr>
                        <a:t>內容</a:t>
                      </a:r>
                    </a:p>
                  </a:txBody>
                  <a:tcPr anchor="ctr"/>
                </a:tc>
                <a:extLst>
                  <a:ext uri="{0D108BD9-81ED-4DB2-BD59-A6C34878D82A}">
                    <a16:rowId xmlns:a16="http://schemas.microsoft.com/office/drawing/2014/main" val="386197134"/>
                  </a:ext>
                </a:extLst>
              </a:tr>
              <a:tr h="1504880">
                <a:tc rowSpan="2">
                  <a:txBody>
                    <a:bodyPr/>
                    <a:lstStyle/>
                    <a:p>
                      <a:pPr algn="ctr"/>
                      <a:r>
                        <a:rPr lang="zh-TW" altLang="en-US" sz="1800" b="1" kern="1200" spc="-1" dirty="0">
                          <a:solidFill>
                            <a:srgbClr val="000000"/>
                          </a:solidFill>
                          <a:latin typeface="微軟正黑體" panose="020B0604030504040204" pitchFamily="34" charset="-120"/>
                          <a:ea typeface="微軟正黑體" panose="020B0604030504040204" pitchFamily="34" charset="-120"/>
                          <a:cs typeface="+mn-cs"/>
                        </a:rPr>
                        <a:t>美容醫學手術</a:t>
                      </a:r>
                      <a:endParaRPr lang="zh-TW" altLang="en-US"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特定</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削骨 ■ 中臉部、全臉部拉皮</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單次脂肪抽出量達一千五百毫升 ■ 單次脂肪及體液總抽出量達五千毫升</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腹部整形 ■ 鼻整形 ■ 義乳植入之乳房整形及全身拉皮手術</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全身麻醉之抽脂（新增） ■ 全身麻醉之生殖器整形（新增）</a:t>
                      </a:r>
                      <a:endParaRPr lang="zh-TW" altLang="en-US"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517732525"/>
                  </a:ext>
                </a:extLst>
              </a:tr>
              <a:tr h="890709">
                <a:tc vMerge="1">
                  <a:txBody>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一般</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gn="ct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新增</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p>
                  </a:txBody>
                  <a:tcPr anchor="ctr"/>
                </a:tc>
                <a:tc>
                  <a:txBody>
                    <a:bodyPr/>
                    <a:lstStyle/>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眼整形 ■ 耳整形 ■ 顱顏整形 ■ 植髮 ■ 自體脂肪移植，抽脂</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非大量</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p>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生殖器整形</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不需全身麻醉</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 其他改變身體外觀之手術</a:t>
                      </a:r>
                      <a:endParaRPr lang="zh-TW" altLang="en-US"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4111872324"/>
                  </a:ext>
                </a:extLst>
              </a:tr>
              <a:tr h="937818">
                <a:tc gridSpan="2">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特定美容醫學處置</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gn="ct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新增</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 </a:t>
                      </a:r>
                      <a:endParaRPr lang="zh-TW" altLang="en-US" dirty="0">
                        <a:solidFill>
                          <a:schemeClr val="tx1"/>
                        </a:solidFill>
                        <a:latin typeface="微軟正黑體" panose="020B0604030504040204" pitchFamily="34" charset="-120"/>
                        <a:ea typeface="微軟正黑體" panose="020B0604030504040204" pitchFamily="34" charset="-120"/>
                      </a:endParaRPr>
                    </a:p>
                  </a:txBody>
                  <a:tcPr anchor="ctr"/>
                </a:tc>
                <a:tc hMerge="1">
                  <a:txBody>
                    <a:bodyPr/>
                    <a:lstStyle/>
                    <a:p>
                      <a:pPr algn="ctr"/>
                      <a:r>
                        <a:rPr lang="zh-TW" altLang="en-US" sz="1800" b="1" kern="1200" spc="-1" dirty="0">
                          <a:solidFill>
                            <a:srgbClr val="FF0000"/>
                          </a:solidFill>
                          <a:latin typeface="微軟正黑體" panose="020B0604030504040204" pitchFamily="34" charset="-120"/>
                          <a:ea typeface="微軟正黑體" panose="020B0604030504040204" pitchFamily="34" charset="-120"/>
                          <a:cs typeface="+mn-cs"/>
                        </a:rPr>
                        <a:t>特定美容醫學處置</a:t>
                      </a:r>
                      <a:endParaRPr lang="en-US" altLang="zh-TW" sz="1800" b="1" kern="1200" spc="-1" dirty="0">
                        <a:solidFill>
                          <a:srgbClr val="FF0000"/>
                        </a:solidFill>
                        <a:latin typeface="微軟正黑體" panose="020B0604030504040204" pitchFamily="34" charset="-120"/>
                        <a:ea typeface="微軟正黑體" panose="020B0604030504040204" pitchFamily="34" charset="-120"/>
                        <a:cs typeface="+mn-cs"/>
                      </a:endParaRPr>
                    </a:p>
                    <a:p>
                      <a:pPr algn="ctr"/>
                      <a:r>
                        <a:rPr lang="en-US" altLang="zh-TW" sz="1800" b="1" kern="1200" spc="-1" dirty="0">
                          <a:solidFill>
                            <a:srgbClr val="FF0000"/>
                          </a:solidFill>
                          <a:latin typeface="微軟正黑體" panose="020B0604030504040204" pitchFamily="34" charset="-120"/>
                          <a:ea typeface="微軟正黑體" panose="020B0604030504040204" pitchFamily="34" charset="-120"/>
                          <a:cs typeface="+mn-cs"/>
                        </a:rPr>
                        <a:t>【</a:t>
                      </a:r>
                      <a:r>
                        <a:rPr lang="zh-TW" altLang="en-US" sz="1800" b="1" kern="1200" spc="-1" dirty="0">
                          <a:solidFill>
                            <a:srgbClr val="FF0000"/>
                          </a:solidFill>
                          <a:latin typeface="微軟正黑體" panose="020B0604030504040204" pitchFamily="34" charset="-120"/>
                          <a:ea typeface="微軟正黑體" panose="020B0604030504040204" pitchFamily="34" charset="-120"/>
                          <a:cs typeface="+mn-cs"/>
                        </a:rPr>
                        <a:t>新增</a:t>
                      </a:r>
                      <a:r>
                        <a:rPr lang="en-US" altLang="zh-TW" sz="1800" b="1" kern="1200" spc="-1" dirty="0">
                          <a:solidFill>
                            <a:srgbClr val="FF0000"/>
                          </a:solidFill>
                          <a:latin typeface="微軟正黑體" panose="020B0604030504040204" pitchFamily="34" charset="-120"/>
                          <a:ea typeface="微軟正黑體" panose="020B0604030504040204" pitchFamily="34" charset="-120"/>
                          <a:cs typeface="+mn-cs"/>
                        </a:rPr>
                        <a:t>】 </a:t>
                      </a:r>
                      <a:endParaRPr lang="zh-TW" altLang="en-US" dirty="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光電 ■ 針劑注射 ■ 毛囊單位摘取術</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a:lnSpc>
                          <a:spcPct val="150000"/>
                        </a:lnSpc>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其他未以帶狀方式切除頭皮取得毛囊之植髮</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2705351821"/>
                  </a:ext>
                </a:extLst>
              </a:tr>
            </a:tbl>
          </a:graphicData>
        </a:graphic>
      </p:graphicFrame>
      <p:sp>
        <p:nvSpPr>
          <p:cNvPr id="6" name="爆炸: 十四角 5">
            <a:extLst>
              <a:ext uri="{FF2B5EF4-FFF2-40B4-BE49-F238E27FC236}">
                <a16:creationId xmlns:a16="http://schemas.microsoft.com/office/drawing/2014/main" id="{BE312603-95FF-4D07-A47E-8CC918CC5F1B}"/>
              </a:ext>
            </a:extLst>
          </p:cNvPr>
          <p:cNvSpPr/>
          <p:nvPr/>
        </p:nvSpPr>
        <p:spPr>
          <a:xfrm rot="1170579">
            <a:off x="9852093" y="1010261"/>
            <a:ext cx="2168842" cy="1016833"/>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NEW!</a:t>
            </a:r>
            <a:endParaRPr lang="zh-TW" altLang="en-US" sz="2400" b="1" dirty="0"/>
          </a:p>
        </p:txBody>
      </p:sp>
    </p:spTree>
    <p:extLst>
      <p:ext uri="{BB962C8B-B14F-4D97-AF65-F5344CB8AC3E}">
        <p14:creationId xmlns:p14="http://schemas.microsoft.com/office/powerpoint/2010/main" val="173632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255486" y="457200"/>
            <a:ext cx="9702572" cy="705787"/>
          </a:xfrm>
        </p:spPr>
        <p:txBody>
          <a:bodyPr>
            <a:noAutofit/>
          </a:bodyPr>
          <a:lstStyle/>
          <a:p>
            <a:pPr algn="l"/>
            <a:r>
              <a:rPr lang="zh-TW" altLang="en-US" sz="3200" dirty="0">
                <a:solidFill>
                  <a:srgbClr val="002060"/>
                </a:solidFill>
                <a:latin typeface="微軟正黑體" panose="020B0604030504040204" pitchFamily="34" charset="-120"/>
                <a:ea typeface="微軟正黑體" panose="020B0604030504040204" pitchFamily="34" charset="-120"/>
              </a:rPr>
              <a:t>特定醫療技術檢查檢驗醫療儀器施行或使用管理辦法美容醫學規範修法</a:t>
            </a:r>
            <a:r>
              <a:rPr lang="en-US" altLang="zh-TW" sz="3200" dirty="0">
                <a:solidFill>
                  <a:srgbClr val="002060"/>
                </a:solidFill>
                <a:latin typeface="微軟正黑體" panose="020B0604030504040204" pitchFamily="34" charset="-120"/>
                <a:ea typeface="微軟正黑體" panose="020B0604030504040204" pitchFamily="34" charset="-120"/>
              </a:rPr>
              <a:t>【</a:t>
            </a:r>
            <a:r>
              <a:rPr lang="en-US" altLang="zh-TW" sz="3200" spc="-1" dirty="0">
                <a:solidFill>
                  <a:srgbClr val="002060"/>
                </a:solidFill>
                <a:latin typeface="微軟正黑體" panose="020B0604030504040204" pitchFamily="34" charset="-120"/>
                <a:ea typeface="微軟正黑體" panose="020B0604030504040204" pitchFamily="34" charset="-120"/>
              </a:rPr>
              <a:t>115</a:t>
            </a:r>
            <a:r>
              <a:rPr lang="zh-TW" altLang="en-US" sz="3200" spc="-1" dirty="0">
                <a:solidFill>
                  <a:srgbClr val="002060"/>
                </a:solidFill>
                <a:latin typeface="微軟正黑體" panose="020B0604030504040204" pitchFamily="34" charset="-120"/>
                <a:ea typeface="微軟正黑體" panose="020B0604030504040204" pitchFamily="34" charset="-120"/>
              </a:rPr>
              <a:t>年</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月</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日施行</a:t>
            </a:r>
            <a:r>
              <a:rPr lang="en-US" altLang="zh-TW" sz="32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15</a:t>
            </a:fld>
            <a:endParaRPr lang="en-US" altLang="zh-TW" spc="-25" dirty="0"/>
          </a:p>
        </p:txBody>
      </p:sp>
      <p:graphicFrame>
        <p:nvGraphicFramePr>
          <p:cNvPr id="6" name="表格 5">
            <a:extLst>
              <a:ext uri="{FF2B5EF4-FFF2-40B4-BE49-F238E27FC236}">
                <a16:creationId xmlns:a16="http://schemas.microsoft.com/office/drawing/2014/main" id="{4CA77C7B-70CB-43A0-9B60-27812D8CAA80}"/>
              </a:ext>
            </a:extLst>
          </p:cNvPr>
          <p:cNvGraphicFramePr>
            <a:graphicFrameLocks noGrp="1"/>
          </p:cNvGraphicFramePr>
          <p:nvPr>
            <p:extLst>
              <p:ext uri="{D42A27DB-BD31-4B8C-83A1-F6EECF244321}">
                <p14:modId xmlns:p14="http://schemas.microsoft.com/office/powerpoint/2010/main" val="3423379537"/>
              </p:ext>
            </p:extLst>
          </p:nvPr>
        </p:nvGraphicFramePr>
        <p:xfrm>
          <a:off x="457200" y="1607295"/>
          <a:ext cx="11277600" cy="4965272"/>
        </p:xfrm>
        <a:graphic>
          <a:graphicData uri="http://schemas.openxmlformats.org/drawingml/2006/table">
            <a:tbl>
              <a:tblPr firstRow="1" bandRow="1">
                <a:tableStyleId>{5C22544A-7EE6-4342-B048-85BDC9FD1C3A}</a:tableStyleId>
              </a:tblPr>
              <a:tblGrid>
                <a:gridCol w="675028">
                  <a:extLst>
                    <a:ext uri="{9D8B030D-6E8A-4147-A177-3AD203B41FA5}">
                      <a16:colId xmlns:a16="http://schemas.microsoft.com/office/drawing/2014/main" val="1365415890"/>
                    </a:ext>
                  </a:extLst>
                </a:gridCol>
                <a:gridCol w="685800">
                  <a:extLst>
                    <a:ext uri="{9D8B030D-6E8A-4147-A177-3AD203B41FA5}">
                      <a16:colId xmlns:a16="http://schemas.microsoft.com/office/drawing/2014/main" val="4243877116"/>
                    </a:ext>
                  </a:extLst>
                </a:gridCol>
                <a:gridCol w="457200">
                  <a:extLst>
                    <a:ext uri="{9D8B030D-6E8A-4147-A177-3AD203B41FA5}">
                      <a16:colId xmlns:a16="http://schemas.microsoft.com/office/drawing/2014/main" val="4224074850"/>
                    </a:ext>
                  </a:extLst>
                </a:gridCol>
                <a:gridCol w="4960217">
                  <a:extLst>
                    <a:ext uri="{9D8B030D-6E8A-4147-A177-3AD203B41FA5}">
                      <a16:colId xmlns:a16="http://schemas.microsoft.com/office/drawing/2014/main" val="2963107316"/>
                    </a:ext>
                  </a:extLst>
                </a:gridCol>
                <a:gridCol w="3432555">
                  <a:extLst>
                    <a:ext uri="{9D8B030D-6E8A-4147-A177-3AD203B41FA5}">
                      <a16:colId xmlns:a16="http://schemas.microsoft.com/office/drawing/2014/main" val="1521765992"/>
                    </a:ext>
                  </a:extLst>
                </a:gridCol>
                <a:gridCol w="1066800">
                  <a:extLst>
                    <a:ext uri="{9D8B030D-6E8A-4147-A177-3AD203B41FA5}">
                      <a16:colId xmlns:a16="http://schemas.microsoft.com/office/drawing/2014/main" val="715369281"/>
                    </a:ext>
                  </a:extLst>
                </a:gridCol>
              </a:tblGrid>
              <a:tr h="469471">
                <a:tc gridSpan="2">
                  <a:txBody>
                    <a:bodyPr/>
                    <a:lstStyle/>
                    <a:p>
                      <a:pPr algn="ctr"/>
                      <a:r>
                        <a:rPr lang="zh-TW" altLang="en-US" dirty="0">
                          <a:latin typeface="微軟正黑體" panose="020B0604030504040204" pitchFamily="34" charset="-120"/>
                          <a:ea typeface="微軟正黑體" panose="020B0604030504040204" pitchFamily="34" charset="-120"/>
                        </a:rPr>
                        <a:t>名詞</a:t>
                      </a:r>
                    </a:p>
                  </a:txBody>
                  <a:tcPr anchor="ctr"/>
                </a:tc>
                <a:tc hMerge="1">
                  <a:txBody>
                    <a:bodyPr/>
                    <a:lstStyle/>
                    <a:p>
                      <a:pPr algn="ctr"/>
                      <a:r>
                        <a:rPr lang="zh-TW" altLang="en-US" dirty="0">
                          <a:latin typeface="微軟正黑體" panose="020B0604030504040204" pitchFamily="34" charset="-120"/>
                          <a:ea typeface="微軟正黑體" panose="020B0604030504040204" pitchFamily="34" charset="-120"/>
                        </a:rPr>
                        <a:t>名詞</a:t>
                      </a:r>
                    </a:p>
                  </a:txBody>
                  <a:tcPr anchor="ctr"/>
                </a:tc>
                <a:tc gridSpan="4">
                  <a:txBody>
                    <a:bodyPr/>
                    <a:lstStyle/>
                    <a:p>
                      <a:pPr algn="ctr"/>
                      <a:r>
                        <a:rPr lang="zh-TW" altLang="en-US" dirty="0">
                          <a:latin typeface="微軟正黑體" panose="020B0604030504040204" pitchFamily="34" charset="-120"/>
                          <a:ea typeface="微軟正黑體" panose="020B0604030504040204" pitchFamily="34" charset="-120"/>
                        </a:rPr>
                        <a:t>應具資格</a:t>
                      </a:r>
                    </a:p>
                  </a:txBody>
                  <a:tcPr anchor="ct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86197134"/>
                  </a:ext>
                </a:extLst>
              </a:tr>
              <a:tr h="1206929">
                <a:tc rowSpan="2">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美容醫學手術</a:t>
                      </a:r>
                      <a:endParaRPr lang="zh-TW" altLang="en-US"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kern="1200" spc="-1" dirty="0">
                          <a:solidFill>
                            <a:srgbClr val="000000"/>
                          </a:solidFill>
                          <a:latin typeface="微軟正黑體" panose="020B0604030504040204" pitchFamily="34" charset="-120"/>
                          <a:ea typeface="微軟正黑體" panose="020B0604030504040204" pitchFamily="34" charset="-120"/>
                          <a:cs typeface="+mn-cs"/>
                        </a:rPr>
                        <a:t>特定</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TW" altLang="en-US" b="1" dirty="0">
                          <a:solidFill>
                            <a:schemeClr val="tx1"/>
                          </a:solidFill>
                          <a:latin typeface="微軟正黑體" panose="020B0604030504040204" pitchFamily="34" charset="-120"/>
                          <a:ea typeface="微軟正黑體" panose="020B0604030504040204" pitchFamily="34" charset="-120"/>
                        </a:rPr>
                        <a:t>第</a:t>
                      </a:r>
                      <a:r>
                        <a:rPr lang="en-US" altLang="zh-TW" b="1" dirty="0">
                          <a:solidFill>
                            <a:schemeClr val="tx1"/>
                          </a:solidFill>
                          <a:latin typeface="微軟正黑體" panose="020B0604030504040204" pitchFamily="34" charset="-120"/>
                          <a:ea typeface="微軟正黑體" panose="020B0604030504040204" pitchFamily="34" charset="-120"/>
                        </a:rPr>
                        <a:t>26</a:t>
                      </a:r>
                      <a:r>
                        <a:rPr lang="zh-TW" altLang="en-US" b="1" dirty="0">
                          <a:solidFill>
                            <a:schemeClr val="tx1"/>
                          </a:solidFill>
                          <a:latin typeface="微軟正黑體" panose="020B0604030504040204" pitchFamily="34" charset="-120"/>
                          <a:ea typeface="微軟正黑體" panose="020B0604030504040204" pitchFamily="34" charset="-120"/>
                        </a:rPr>
                        <a:t>條</a:t>
                      </a:r>
                      <a:endParaRPr lang="en-US" altLang="zh-TW"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一、臉部削骨：整形外科、耳鼻喉科、口腔顎面外科、眼科、神經外科及骨科。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二、臉部以外其他部位削骨：整形外科、骨科。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三、中臉部、全臉部拉皮（</a:t>
                      </a:r>
                      <a:r>
                        <a:rPr lang="en-US" altLang="zh-TW" sz="1400" b="1" i="0" dirty="0">
                          <a:solidFill>
                            <a:schemeClr val="dk1"/>
                          </a:solidFill>
                          <a:effectLst/>
                          <a:latin typeface="微軟正黑體" panose="020B0604030504040204" pitchFamily="34" charset="-120"/>
                          <a:ea typeface="微軟正黑體" panose="020B0604030504040204" pitchFamily="34" charset="-120"/>
                          <a:cs typeface="+mn-cs"/>
                        </a:rPr>
                        <a:t>full face lift</a:t>
                      </a:r>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）：整形外科、耳鼻喉科、口腔顎面外科、眼科、皮膚科、骨科及外科。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四、單次脂肪抽出量達一千五百毫升、單次脂肪及體液總抽出量達五千毫升或全身麻醉之抽脂：整形外科、皮膚科、外科及婦產科。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五、腹部整形：整形外科、婦產科、外科及皮膚科。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六、鼻整形：耳鼻喉科、口腔顎面外科、皮膚科、外科及整形外科。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七、義乳植入之乳房整形：整形外科及外科。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八、全身拉皮手術：整形外科。</a:t>
                      </a:r>
                    </a:p>
                    <a:p>
                      <a:pPr marL="355600" indent="-355600"/>
                      <a:r>
                        <a:rPr lang="zh-TW" altLang="en-US" sz="1400" b="1" i="0" dirty="0">
                          <a:solidFill>
                            <a:schemeClr val="dk1"/>
                          </a:solidFill>
                          <a:effectLst/>
                          <a:latin typeface="微軟正黑體" panose="020B0604030504040204" pitchFamily="34" charset="-120"/>
                          <a:ea typeface="微軟正黑體" panose="020B0604030504040204" pitchFamily="34" charset="-120"/>
                          <a:cs typeface="+mn-cs"/>
                        </a:rPr>
                        <a:t>九、全身麻醉之生殖器整形：整形外科、泌尿科及婦產科</a:t>
                      </a:r>
                      <a:r>
                        <a:rPr lang="zh-TW" altLang="en-US" b="1" i="0" dirty="0">
                          <a:solidFill>
                            <a:schemeClr val="dk1"/>
                          </a:solidFill>
                          <a:effectLst/>
                          <a:latin typeface="+mn-lt"/>
                          <a:ea typeface="+mn-ea"/>
                          <a:cs typeface="+mn-cs"/>
                        </a:rPr>
                        <a:t>。</a:t>
                      </a:r>
                    </a:p>
                  </a:txBody>
                  <a:tcPr anchor="ctr"/>
                </a:tc>
                <a:tc rowSpan="2">
                  <a:txBody>
                    <a:bodyPr/>
                    <a:lstStyle/>
                    <a:p>
                      <a:pPr marL="446088"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631825" algn="l"/>
                        </a:tabLst>
                        <a:defRPr/>
                      </a:pPr>
                      <a:r>
                        <a:rPr lang="zh-TW" altLang="en-US" sz="1800" b="1" dirty="0">
                          <a:solidFill>
                            <a:schemeClr val="tx1"/>
                          </a:solidFill>
                          <a:latin typeface="微軟正黑體" panose="020B0604030504040204" pitchFamily="34" charset="-120"/>
                          <a:ea typeface="微軟正黑體" panose="020B0604030504040204" pitchFamily="34" charset="-120"/>
                        </a:rPr>
                        <a:t>≧</a:t>
                      </a:r>
                      <a:r>
                        <a:rPr lang="en-US" altLang="zh-TW" sz="1800" b="1" dirty="0">
                          <a:solidFill>
                            <a:schemeClr val="tx1"/>
                          </a:solidFill>
                          <a:latin typeface="微軟正黑體" panose="020B0604030504040204" pitchFamily="34" charset="-120"/>
                          <a:ea typeface="微軟正黑體" panose="020B0604030504040204" pitchFamily="34" charset="-120"/>
                        </a:rPr>
                        <a:t>32</a:t>
                      </a:r>
                      <a:r>
                        <a:rPr lang="zh-TW" altLang="en-US" sz="1800" b="1" dirty="0">
                          <a:solidFill>
                            <a:schemeClr val="tx1"/>
                          </a:solidFill>
                          <a:latin typeface="微軟正黑體" panose="020B0604030504040204" pitchFamily="34" charset="-120"/>
                          <a:ea typeface="微軟正黑體" panose="020B0604030504040204" pitchFamily="34" charset="-120"/>
                        </a:rPr>
                        <a:t>小時課程訓練</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446088"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631825" algn="l"/>
                        </a:tabLst>
                        <a:defRPr/>
                      </a:pPr>
                      <a:endParaRPr lang="en-US" altLang="zh-TW" sz="800" b="1" dirty="0">
                        <a:solidFill>
                          <a:schemeClr val="tx1"/>
                        </a:solidFill>
                        <a:latin typeface="微軟正黑體" panose="020B0604030504040204" pitchFamily="34" charset="-120"/>
                        <a:ea typeface="微軟正黑體" panose="020B0604030504040204" pitchFamily="34" charset="-120"/>
                      </a:endParaRPr>
                    </a:p>
                    <a:p>
                      <a:pPr marL="446088"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tab pos="631825" algn="l"/>
                        </a:tabLst>
                        <a:defRPr/>
                      </a:pPr>
                      <a:r>
                        <a:rPr lang="zh-TW" altLang="en-US" sz="1800" b="1" dirty="0">
                          <a:solidFill>
                            <a:schemeClr val="tx1"/>
                          </a:solidFill>
                          <a:latin typeface="微軟正黑體" panose="020B0604030504040204" pitchFamily="34" charset="-120"/>
                          <a:ea typeface="微軟正黑體" panose="020B0604030504040204" pitchFamily="34" charset="-120"/>
                        </a:rPr>
                        <a:t>修法前</a:t>
                      </a:r>
                      <a:r>
                        <a:rPr lang="zh-TW" altLang="en-US" sz="1800" b="1" u="sng" dirty="0">
                          <a:solidFill>
                            <a:schemeClr val="tx1"/>
                          </a:solidFill>
                          <a:latin typeface="微軟正黑體" panose="020B0604030504040204" pitchFamily="34" charset="-120"/>
                          <a:ea typeface="微軟正黑體" panose="020B0604030504040204" pitchFamily="34" charset="-120"/>
                        </a:rPr>
                        <a:t>已施行者</a:t>
                      </a:r>
                      <a:r>
                        <a:rPr lang="zh-TW" altLang="en-US" sz="1800" b="1" dirty="0">
                          <a:solidFill>
                            <a:schemeClr val="tx1"/>
                          </a:solidFill>
                          <a:latin typeface="微軟正黑體" panose="020B0604030504040204" pitchFamily="34" charset="-120"/>
                          <a:ea typeface="微軟正黑體" panose="020B0604030504040204" pitchFamily="34" charset="-120"/>
                        </a:rPr>
                        <a:t>，應達成以下條件始得繼續施行：</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53340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tab pos="804863" algn="l"/>
                        </a:tabLst>
                        <a:defRPr/>
                      </a:pPr>
                      <a:r>
                        <a:rPr lang="zh-TW" altLang="en-US" sz="1800" b="1" dirty="0">
                          <a:solidFill>
                            <a:schemeClr val="tx1"/>
                          </a:solidFill>
                          <a:latin typeface="微軟正黑體" panose="020B0604030504040204" pitchFamily="34" charset="-120"/>
                          <a:ea typeface="微軟正黑體" panose="020B0604030504040204" pitchFamily="34" charset="-120"/>
                        </a:rPr>
                        <a:t>專科醫師：</a:t>
                      </a:r>
                      <a:r>
                        <a:rPr lang="en-US" altLang="zh-TW" sz="1800" b="1" dirty="0">
                          <a:solidFill>
                            <a:schemeClr val="tx1"/>
                          </a:solidFill>
                          <a:latin typeface="微軟正黑體" panose="020B0604030504040204" pitchFamily="34" charset="-120"/>
                          <a:ea typeface="微軟正黑體" panose="020B0604030504040204" pitchFamily="34" charset="-120"/>
                        </a:rPr>
                        <a:t>115/12/31</a:t>
                      </a:r>
                      <a:r>
                        <a:rPr lang="zh-TW" altLang="en-US" sz="1800" b="1" dirty="0">
                          <a:solidFill>
                            <a:schemeClr val="tx1"/>
                          </a:solidFill>
                          <a:latin typeface="微軟正黑體" panose="020B0604030504040204" pitchFamily="34" charset="-120"/>
                          <a:ea typeface="微軟正黑體" panose="020B0604030504040204" pitchFamily="34" charset="-120"/>
                        </a:rPr>
                        <a:t>日前完成</a:t>
                      </a:r>
                      <a:r>
                        <a:rPr lang="en-US" altLang="zh-TW" sz="1800" b="1" dirty="0">
                          <a:solidFill>
                            <a:schemeClr val="tx1"/>
                          </a:solidFill>
                          <a:latin typeface="微軟正黑體" panose="020B0604030504040204" pitchFamily="34" charset="-120"/>
                          <a:ea typeface="微軟正黑體" panose="020B0604030504040204" pitchFamily="34" charset="-120"/>
                        </a:rPr>
                        <a:t>32</a:t>
                      </a:r>
                      <a:r>
                        <a:rPr lang="zh-TW" altLang="en-US" sz="1800" b="1" dirty="0">
                          <a:solidFill>
                            <a:schemeClr val="tx1"/>
                          </a:solidFill>
                          <a:latin typeface="微軟正黑體" panose="020B0604030504040204" pitchFamily="34" charset="-120"/>
                          <a:ea typeface="微軟正黑體" panose="020B0604030504040204" pitchFamily="34" charset="-120"/>
                        </a:rPr>
                        <a:t>小時訓練</a:t>
                      </a:r>
                      <a:endParaRPr lang="en-US" altLang="zh-TW" sz="1800" b="1" dirty="0">
                        <a:solidFill>
                          <a:schemeClr val="tx1"/>
                        </a:solidFill>
                        <a:latin typeface="微軟正黑體" panose="020B0604030504040204" pitchFamily="34" charset="-120"/>
                        <a:ea typeface="微軟正黑體" panose="020B0604030504040204" pitchFamily="34" charset="-120"/>
                      </a:endParaRPr>
                    </a:p>
                    <a:p>
                      <a:pPr marL="53340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p"/>
                        <a:tabLst>
                          <a:tab pos="804863" algn="l"/>
                        </a:tabLst>
                        <a:defRPr/>
                      </a:pPr>
                      <a:r>
                        <a:rPr lang="zh-TW" altLang="en-US" sz="1800" b="1" dirty="0">
                          <a:solidFill>
                            <a:schemeClr val="tx1"/>
                          </a:solidFill>
                          <a:latin typeface="微軟正黑體" panose="020B0604030504040204" pitchFamily="34" charset="-120"/>
                          <a:ea typeface="微軟正黑體" panose="020B0604030504040204" pitchFamily="34" charset="-120"/>
                        </a:rPr>
                        <a:t>非專科醫師：</a:t>
                      </a:r>
                      <a:r>
                        <a:rPr lang="en-US" altLang="zh-TW" sz="1800" b="1" dirty="0">
                          <a:solidFill>
                            <a:schemeClr val="tx1"/>
                          </a:solidFill>
                          <a:latin typeface="微軟正黑體" panose="020B0604030504040204" pitchFamily="34" charset="-120"/>
                          <a:ea typeface="微軟正黑體" panose="020B0604030504040204" pitchFamily="34" charset="-120"/>
                        </a:rPr>
                        <a:t>115/12/31</a:t>
                      </a:r>
                      <a:r>
                        <a:rPr lang="zh-TW" altLang="en-US" sz="1800" b="1" dirty="0">
                          <a:solidFill>
                            <a:schemeClr val="tx1"/>
                          </a:solidFill>
                          <a:latin typeface="微軟正黑體" panose="020B0604030504040204" pitchFamily="34" charset="-120"/>
                          <a:ea typeface="微軟正黑體" panose="020B0604030504040204" pitchFamily="34" charset="-120"/>
                        </a:rPr>
                        <a:t>日前完</a:t>
                      </a:r>
                      <a:r>
                        <a:rPr lang="en-US" altLang="zh-TW" sz="1800" b="1" dirty="0">
                          <a:solidFill>
                            <a:schemeClr val="tx1"/>
                          </a:solidFill>
                          <a:latin typeface="微軟正黑體" panose="020B0604030504040204" pitchFamily="34" charset="-120"/>
                          <a:ea typeface="微軟正黑體" panose="020B0604030504040204" pitchFamily="34" charset="-120"/>
                        </a:rPr>
                        <a:t>32</a:t>
                      </a:r>
                      <a:r>
                        <a:rPr lang="zh-TW" altLang="en-US" sz="1800" b="1" dirty="0">
                          <a:solidFill>
                            <a:schemeClr val="tx1"/>
                          </a:solidFill>
                          <a:latin typeface="微軟正黑體" panose="020B0604030504040204" pitchFamily="34" charset="-120"/>
                          <a:ea typeface="微軟正黑體" panose="020B0604030504040204" pitchFamily="34" charset="-120"/>
                        </a:rPr>
                        <a:t>小時訓練</a:t>
                      </a:r>
                      <a:r>
                        <a:rPr lang="en-US" altLang="zh-TW" sz="1800" b="1" dirty="0">
                          <a:solidFill>
                            <a:schemeClr val="tx1"/>
                          </a:solidFill>
                          <a:latin typeface="微軟正黑體" panose="020B0604030504040204" pitchFamily="34" charset="-120"/>
                          <a:ea typeface="微軟正黑體" panose="020B0604030504040204" pitchFamily="34" charset="-120"/>
                        </a:rPr>
                        <a:t>+115/1/1</a:t>
                      </a:r>
                      <a:r>
                        <a:rPr lang="zh-TW" altLang="en-US" sz="1800" b="1" dirty="0">
                          <a:solidFill>
                            <a:schemeClr val="tx1"/>
                          </a:solidFill>
                          <a:latin typeface="微軟正黑體" panose="020B0604030504040204" pitchFamily="34" charset="-120"/>
                          <a:ea typeface="微軟正黑體" panose="020B0604030504040204" pitchFamily="34" charset="-120"/>
                        </a:rPr>
                        <a:t>前執行</a:t>
                      </a:r>
                      <a:r>
                        <a:rPr lang="en-US" altLang="zh-TW" sz="1800" b="1" dirty="0">
                          <a:solidFill>
                            <a:schemeClr val="tx1"/>
                          </a:solidFill>
                          <a:latin typeface="微軟正黑體" panose="020B0604030504040204" pitchFamily="34" charset="-120"/>
                          <a:ea typeface="微軟正黑體" panose="020B0604030504040204" pitchFamily="34" charset="-120"/>
                        </a:rPr>
                        <a:t>30</a:t>
                      </a:r>
                      <a:r>
                        <a:rPr lang="zh-TW" altLang="en-US" sz="1800" b="1" dirty="0">
                          <a:solidFill>
                            <a:schemeClr val="tx1"/>
                          </a:solidFill>
                          <a:latin typeface="微軟正黑體" panose="020B0604030504040204" pitchFamily="34" charset="-120"/>
                          <a:ea typeface="微軟正黑體" panose="020B0604030504040204" pitchFamily="34" charset="-120"/>
                        </a:rPr>
                        <a:t>例以上證明</a:t>
                      </a:r>
                    </a:p>
                  </a:txBody>
                  <a:tcPr anchor="ctr"/>
                </a:tc>
                <a:tc rowSpan="2">
                  <a:txBody>
                    <a:bodyPr/>
                    <a:lstStyle/>
                    <a:p>
                      <a:pPr marL="12700" marR="0" lvl="0" indent="-12700" defTabSz="914400" eaLnBrk="1" fontAlgn="auto" latinLnBrk="0" hangingPunct="1">
                        <a:lnSpc>
                          <a:spcPct val="150000"/>
                        </a:lnSpc>
                        <a:spcBef>
                          <a:spcPts val="0"/>
                        </a:spcBef>
                        <a:spcAft>
                          <a:spcPts val="0"/>
                        </a:spcAft>
                        <a:buClrTx/>
                        <a:buSzTx/>
                        <a:buFont typeface="Arial" panose="020B0604020202020204" pitchFamily="34" charset="0"/>
                        <a:buNone/>
                        <a:tabLst>
                          <a:tab pos="631825" algn="l"/>
                        </a:tabLst>
                        <a:defRPr/>
                      </a:pPr>
                      <a:r>
                        <a:rPr lang="zh-TW" altLang="en-US" b="1" dirty="0">
                          <a:solidFill>
                            <a:schemeClr val="tx1"/>
                          </a:solidFill>
                          <a:latin typeface="微軟正黑體" panose="020B0604030504040204" pitchFamily="34" charset="-120"/>
                          <a:ea typeface="微軟正黑體" panose="020B0604030504040204" pitchFamily="34" charset="-120"/>
                        </a:rPr>
                        <a:t>每</a:t>
                      </a:r>
                      <a:r>
                        <a:rPr lang="en-US" altLang="zh-TW" b="1" dirty="0">
                          <a:solidFill>
                            <a:schemeClr val="tx1"/>
                          </a:solidFill>
                          <a:latin typeface="微軟正黑體" panose="020B0604030504040204" pitchFamily="34" charset="-120"/>
                          <a:ea typeface="微軟正黑體" panose="020B0604030504040204" pitchFamily="34" charset="-120"/>
                        </a:rPr>
                        <a:t>3</a:t>
                      </a:r>
                      <a:r>
                        <a:rPr lang="zh-TW" altLang="en-US" b="1" dirty="0">
                          <a:solidFill>
                            <a:schemeClr val="tx1"/>
                          </a:solidFill>
                          <a:latin typeface="微軟正黑體" panose="020B0604030504040204" pitchFamily="34" charset="-120"/>
                          <a:ea typeface="微軟正黑體" panose="020B0604030504040204" pitchFamily="34" charset="-120"/>
                        </a:rPr>
                        <a:t>年應接受相關教育課程至少</a:t>
                      </a:r>
                      <a:r>
                        <a:rPr lang="en-US" altLang="zh-TW" b="1" dirty="0">
                          <a:solidFill>
                            <a:schemeClr val="tx1"/>
                          </a:solidFill>
                          <a:latin typeface="微軟正黑體" panose="020B0604030504040204" pitchFamily="34" charset="-120"/>
                          <a:ea typeface="微軟正黑體" panose="020B0604030504040204" pitchFamily="34" charset="-120"/>
                        </a:rPr>
                        <a:t>24</a:t>
                      </a:r>
                      <a:r>
                        <a:rPr lang="zh-TW" altLang="en-US" b="1" dirty="0">
                          <a:solidFill>
                            <a:schemeClr val="tx1"/>
                          </a:solidFill>
                          <a:latin typeface="微軟正黑體" panose="020B0604030504040204" pitchFamily="34" charset="-120"/>
                          <a:ea typeface="微軟正黑體" panose="020B0604030504040204" pitchFamily="34" charset="-120"/>
                        </a:rPr>
                        <a:t>小時</a:t>
                      </a:r>
                    </a:p>
                  </a:txBody>
                  <a:tcPr anchor="ctr"/>
                </a:tc>
                <a:extLst>
                  <a:ext uri="{0D108BD9-81ED-4DB2-BD59-A6C34878D82A}">
                    <a16:rowId xmlns:a16="http://schemas.microsoft.com/office/drawing/2014/main" val="3517732525"/>
                  </a:ext>
                </a:extLst>
              </a:tr>
              <a:tr h="1356361">
                <a:tc vMerge="1">
                  <a:txBody>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一般</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zh-TW" altLang="en-US" b="1" dirty="0">
                          <a:solidFill>
                            <a:schemeClr val="tx1"/>
                          </a:solidFill>
                          <a:latin typeface="微軟正黑體" panose="020B0604030504040204" pitchFamily="34" charset="-120"/>
                          <a:ea typeface="微軟正黑體" panose="020B0604030504040204" pitchFamily="34" charset="-120"/>
                        </a:rPr>
                        <a:t>第</a:t>
                      </a:r>
                      <a:r>
                        <a:rPr lang="en-US" altLang="zh-TW" b="1" dirty="0">
                          <a:solidFill>
                            <a:schemeClr val="tx1"/>
                          </a:solidFill>
                          <a:latin typeface="微軟正黑體" panose="020B0604030504040204" pitchFamily="34" charset="-120"/>
                          <a:ea typeface="微軟正黑體" panose="020B0604030504040204" pitchFamily="34" charset="-120"/>
                        </a:rPr>
                        <a:t>25</a:t>
                      </a:r>
                      <a:r>
                        <a:rPr lang="zh-TW" altLang="en-US" b="1" dirty="0">
                          <a:solidFill>
                            <a:schemeClr val="tx1"/>
                          </a:solidFill>
                          <a:latin typeface="微軟正黑體" panose="020B0604030504040204" pitchFamily="34" charset="-120"/>
                          <a:ea typeface="微軟正黑體" panose="020B0604030504040204" pitchFamily="34" charset="-120"/>
                        </a:rPr>
                        <a:t>條</a:t>
                      </a:r>
                      <a:endParaRPr lang="en-US" altLang="zh-TW"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外科、骨科、神經外科、整形外科、泌尿科、婦產科、眼科、耳鼻喉科、皮膚科</a:t>
                      </a:r>
                      <a:endParaRPr lang="en-US" altLang="zh-TW" sz="1400" b="1" dirty="0">
                        <a:solidFill>
                          <a:schemeClr val="tx1"/>
                        </a:solidFill>
                        <a:latin typeface="微軟正黑體" panose="020B0604030504040204" pitchFamily="34" charset="-120"/>
                        <a:ea typeface="微軟正黑體" panose="020B0604030504040204" pitchFamily="34" charset="-12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altLang="zh-TW" sz="1400" b="1" dirty="0">
                        <a:solidFill>
                          <a:schemeClr val="tx1"/>
                        </a:solidFill>
                        <a:latin typeface="微軟正黑體" panose="020B0604030504040204" pitchFamily="34" charset="-120"/>
                        <a:ea typeface="微軟正黑體" panose="020B0604030504040204" pitchFamily="34" charset="-120"/>
                      </a:endParaRPr>
                    </a:p>
                  </a:txBody>
                  <a:tcPr anchor="ctr"/>
                </a:tc>
                <a:tc vMerge="1">
                  <a:txBody>
                    <a:bodyPr/>
                    <a:lstStyle/>
                    <a:p>
                      <a:pPr>
                        <a:lnSpc>
                          <a:spcPct val="150000"/>
                        </a:lnSpc>
                      </a:pPr>
                      <a:endParaRPr lang="zh-TW" altLang="en-US" dirty="0">
                        <a:solidFill>
                          <a:srgbClr val="FF0000"/>
                        </a:solidFill>
                        <a:latin typeface="微軟正黑體" panose="020B0604030504040204" pitchFamily="34" charset="-120"/>
                        <a:ea typeface="微軟正黑體" panose="020B0604030504040204" pitchFamily="34" charset="-120"/>
                      </a:endParaRPr>
                    </a:p>
                  </a:txBody>
                  <a:tcPr anchor="ctr"/>
                </a:tc>
                <a:tc vMerge="1">
                  <a:txBody>
                    <a:bodyPr/>
                    <a:lstStyle/>
                    <a:p>
                      <a:endParaRPr lang="zh-TW" altLang="en-US"/>
                    </a:p>
                  </a:txBody>
                  <a:tcPr/>
                </a:tc>
                <a:extLst>
                  <a:ext uri="{0D108BD9-81ED-4DB2-BD59-A6C34878D82A}">
                    <a16:rowId xmlns:a16="http://schemas.microsoft.com/office/drawing/2014/main" val="4111872324"/>
                  </a:ext>
                </a:extLst>
              </a:tr>
            </a:tbl>
          </a:graphicData>
        </a:graphic>
      </p:graphicFrame>
      <p:sp>
        <p:nvSpPr>
          <p:cNvPr id="5" name="爆炸: 十四角 4">
            <a:extLst>
              <a:ext uri="{FF2B5EF4-FFF2-40B4-BE49-F238E27FC236}">
                <a16:creationId xmlns:a16="http://schemas.microsoft.com/office/drawing/2014/main" id="{750D77EA-E8C9-49B0-BBBC-64D4AC62F4AE}"/>
              </a:ext>
            </a:extLst>
          </p:cNvPr>
          <p:cNvSpPr/>
          <p:nvPr/>
        </p:nvSpPr>
        <p:spPr>
          <a:xfrm rot="1170579">
            <a:off x="9852093" y="1010261"/>
            <a:ext cx="2168842" cy="1016833"/>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NEW!</a:t>
            </a:r>
            <a:endParaRPr lang="zh-TW" altLang="en-US" sz="2400" b="1" dirty="0"/>
          </a:p>
        </p:txBody>
      </p:sp>
    </p:spTree>
    <p:extLst>
      <p:ext uri="{BB962C8B-B14F-4D97-AF65-F5344CB8AC3E}">
        <p14:creationId xmlns:p14="http://schemas.microsoft.com/office/powerpoint/2010/main" val="314142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255486" y="457200"/>
            <a:ext cx="9702572" cy="705787"/>
          </a:xfrm>
        </p:spPr>
        <p:txBody>
          <a:bodyPr>
            <a:noAutofit/>
          </a:bodyPr>
          <a:lstStyle/>
          <a:p>
            <a:pPr algn="l"/>
            <a:r>
              <a:rPr lang="zh-TW" altLang="en-US" sz="3200" dirty="0">
                <a:solidFill>
                  <a:srgbClr val="002060"/>
                </a:solidFill>
                <a:latin typeface="微軟正黑體" panose="020B0604030504040204" pitchFamily="34" charset="-120"/>
                <a:ea typeface="微軟正黑體" panose="020B0604030504040204" pitchFamily="34" charset="-120"/>
              </a:rPr>
              <a:t>特定醫療技術檢查檢驗醫療儀器施行或使用管理辦法美容醫學規範修法</a:t>
            </a:r>
            <a:r>
              <a:rPr lang="en-US" altLang="zh-TW" sz="3200" dirty="0">
                <a:solidFill>
                  <a:srgbClr val="002060"/>
                </a:solidFill>
                <a:latin typeface="微軟正黑體" panose="020B0604030504040204" pitchFamily="34" charset="-120"/>
                <a:ea typeface="微軟正黑體" panose="020B0604030504040204" pitchFamily="34" charset="-120"/>
              </a:rPr>
              <a:t>【</a:t>
            </a:r>
            <a:r>
              <a:rPr lang="en-US" altLang="zh-TW" sz="3200" spc="-1" dirty="0">
                <a:solidFill>
                  <a:srgbClr val="002060"/>
                </a:solidFill>
                <a:latin typeface="微軟正黑體" panose="020B0604030504040204" pitchFamily="34" charset="-120"/>
                <a:ea typeface="微軟正黑體" panose="020B0604030504040204" pitchFamily="34" charset="-120"/>
              </a:rPr>
              <a:t>115</a:t>
            </a:r>
            <a:r>
              <a:rPr lang="zh-TW" altLang="en-US" sz="3200" spc="-1" dirty="0">
                <a:solidFill>
                  <a:srgbClr val="002060"/>
                </a:solidFill>
                <a:latin typeface="微軟正黑體" panose="020B0604030504040204" pitchFamily="34" charset="-120"/>
                <a:ea typeface="微軟正黑體" panose="020B0604030504040204" pitchFamily="34" charset="-120"/>
              </a:rPr>
              <a:t>年</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月</a:t>
            </a:r>
            <a:r>
              <a:rPr lang="en-US" altLang="zh-TW" sz="3200" spc="-1" dirty="0">
                <a:solidFill>
                  <a:srgbClr val="002060"/>
                </a:solidFill>
                <a:latin typeface="微軟正黑體" panose="020B0604030504040204" pitchFamily="34" charset="-120"/>
                <a:ea typeface="微軟正黑體" panose="020B0604030504040204" pitchFamily="34" charset="-120"/>
              </a:rPr>
              <a:t>1</a:t>
            </a:r>
            <a:r>
              <a:rPr lang="zh-TW" altLang="en-US" sz="3200" spc="-1" dirty="0">
                <a:solidFill>
                  <a:srgbClr val="002060"/>
                </a:solidFill>
                <a:latin typeface="微軟正黑體" panose="020B0604030504040204" pitchFamily="34" charset="-120"/>
                <a:ea typeface="微軟正黑體" panose="020B0604030504040204" pitchFamily="34" charset="-120"/>
              </a:rPr>
              <a:t>日施行</a:t>
            </a:r>
            <a:r>
              <a:rPr lang="en-US" altLang="zh-TW" sz="32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16</a:t>
            </a:fld>
            <a:endParaRPr lang="en-US" altLang="zh-TW" spc="-25" dirty="0"/>
          </a:p>
        </p:txBody>
      </p:sp>
      <p:graphicFrame>
        <p:nvGraphicFramePr>
          <p:cNvPr id="6" name="表格 5">
            <a:extLst>
              <a:ext uri="{FF2B5EF4-FFF2-40B4-BE49-F238E27FC236}">
                <a16:creationId xmlns:a16="http://schemas.microsoft.com/office/drawing/2014/main" id="{4CA77C7B-70CB-43A0-9B60-27812D8CAA80}"/>
              </a:ext>
            </a:extLst>
          </p:cNvPr>
          <p:cNvGraphicFramePr>
            <a:graphicFrameLocks noGrp="1"/>
          </p:cNvGraphicFramePr>
          <p:nvPr>
            <p:extLst>
              <p:ext uri="{D42A27DB-BD31-4B8C-83A1-F6EECF244321}">
                <p14:modId xmlns:p14="http://schemas.microsoft.com/office/powerpoint/2010/main" val="3998989760"/>
              </p:ext>
            </p:extLst>
          </p:nvPr>
        </p:nvGraphicFramePr>
        <p:xfrm>
          <a:off x="536955" y="2080225"/>
          <a:ext cx="11277600" cy="2567892"/>
        </p:xfrm>
        <a:graphic>
          <a:graphicData uri="http://schemas.openxmlformats.org/drawingml/2006/table">
            <a:tbl>
              <a:tblPr firstRow="1" bandRow="1">
                <a:tableStyleId>{5C22544A-7EE6-4342-B048-85BDC9FD1C3A}</a:tableStyleId>
              </a:tblPr>
              <a:tblGrid>
                <a:gridCol w="1360828">
                  <a:extLst>
                    <a:ext uri="{9D8B030D-6E8A-4147-A177-3AD203B41FA5}">
                      <a16:colId xmlns:a16="http://schemas.microsoft.com/office/drawing/2014/main" val="1365415890"/>
                    </a:ext>
                  </a:extLst>
                </a:gridCol>
                <a:gridCol w="7322417">
                  <a:extLst>
                    <a:ext uri="{9D8B030D-6E8A-4147-A177-3AD203B41FA5}">
                      <a16:colId xmlns:a16="http://schemas.microsoft.com/office/drawing/2014/main" val="4224074850"/>
                    </a:ext>
                  </a:extLst>
                </a:gridCol>
                <a:gridCol w="2594355">
                  <a:extLst>
                    <a:ext uri="{9D8B030D-6E8A-4147-A177-3AD203B41FA5}">
                      <a16:colId xmlns:a16="http://schemas.microsoft.com/office/drawing/2014/main" val="715369281"/>
                    </a:ext>
                  </a:extLst>
                </a:gridCol>
              </a:tblGrid>
              <a:tr h="469471">
                <a:tc>
                  <a:txBody>
                    <a:bodyPr/>
                    <a:lstStyle/>
                    <a:p>
                      <a:pPr algn="ctr"/>
                      <a:r>
                        <a:rPr lang="zh-TW" altLang="en-US" dirty="0">
                          <a:latin typeface="微軟正黑體" panose="020B0604030504040204" pitchFamily="34" charset="-120"/>
                          <a:ea typeface="微軟正黑體" panose="020B0604030504040204" pitchFamily="34" charset="-120"/>
                        </a:rPr>
                        <a:t>名詞</a:t>
                      </a:r>
                    </a:p>
                  </a:txBody>
                  <a:tcPr anchor="ctr"/>
                </a:tc>
                <a:tc gridSpan="2">
                  <a:txBody>
                    <a:bodyPr/>
                    <a:lstStyle/>
                    <a:p>
                      <a:pPr algn="ctr"/>
                      <a:r>
                        <a:rPr lang="zh-TW" altLang="en-US" dirty="0">
                          <a:latin typeface="微軟正黑體" panose="020B0604030504040204" pitchFamily="34" charset="-120"/>
                          <a:ea typeface="微軟正黑體" panose="020B0604030504040204" pitchFamily="34" charset="-120"/>
                        </a:rPr>
                        <a:t>應具資格</a:t>
                      </a:r>
                    </a:p>
                  </a:txBody>
                  <a:tcPr anchor="ctr"/>
                </a:tc>
                <a:tc hMerge="1">
                  <a:txBody>
                    <a:bodyPr/>
                    <a:lstStyle/>
                    <a:p>
                      <a:pPr algn="ctr"/>
                      <a:endParaRPr lang="zh-TW" altLang="en-US"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86197134"/>
                  </a:ext>
                </a:extLst>
              </a:tr>
              <a:tr h="734203">
                <a:tc>
                  <a:txBody>
                    <a:bodyPr/>
                    <a:lstStyle/>
                    <a:p>
                      <a:pPr algn="ct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特定美容醫學處置</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marL="533400" marR="0" lvl="0" indent="-285750" defTabSz="914400" eaLnBrk="1" fontAlgn="auto" latinLnBrk="0" hangingPunct="1">
                        <a:lnSpc>
                          <a:spcPct val="150000"/>
                        </a:lnSpc>
                        <a:spcBef>
                          <a:spcPts val="0"/>
                        </a:spcBef>
                        <a:spcAft>
                          <a:spcPts val="0"/>
                        </a:spcAft>
                        <a:buClrTx/>
                        <a:buSzTx/>
                        <a:buFont typeface="Arial" panose="020B0604020202020204" pitchFamily="34" charset="0"/>
                        <a:buNone/>
                        <a:tabLst>
                          <a:tab pos="804863" algn="l"/>
                        </a:tabLst>
                        <a:defRPr/>
                      </a:pPr>
                      <a:r>
                        <a:rPr lang="en-US" altLang="zh-TW" b="1" dirty="0">
                          <a:solidFill>
                            <a:schemeClr val="tx1"/>
                          </a:solidFill>
                          <a:latin typeface="微軟正黑體" panose="020B0604030504040204" pitchFamily="34" charset="-120"/>
                          <a:ea typeface="微軟正黑體" panose="020B0604030504040204" pitchFamily="34" charset="-120"/>
                        </a:rPr>
                        <a:t>1.</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 </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接受</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PGY</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者：</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 </a:t>
                      </a:r>
                      <a:r>
                        <a:rPr lang="zh-TW" altLang="en-US" b="1" dirty="0">
                          <a:solidFill>
                            <a:schemeClr val="tx1"/>
                          </a:solidFill>
                          <a:latin typeface="微軟正黑體" panose="020B0604030504040204" pitchFamily="34" charset="-120"/>
                          <a:ea typeface="微軟正黑體" panose="020B0604030504040204" pitchFamily="34" charset="-120"/>
                        </a:rPr>
                        <a:t>≧</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32</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小時課程訓練</a:t>
                      </a:r>
                      <a:endParaRPr lang="en-US" altLang="zh-TW" b="1" dirty="0">
                        <a:solidFill>
                          <a:schemeClr val="tx1"/>
                        </a:solidFill>
                        <a:latin typeface="微軟正黑體" panose="020B0604030504040204" pitchFamily="34" charset="-120"/>
                        <a:ea typeface="微軟正黑體" panose="020B0604030504040204" pitchFamily="34" charset="-120"/>
                      </a:endParaRPr>
                    </a:p>
                    <a:p>
                      <a:pPr marL="533400" marR="0" lvl="0" indent="-285750" defTabSz="914400" eaLnBrk="1" fontAlgn="auto" latinLnBrk="0" hangingPunct="1">
                        <a:lnSpc>
                          <a:spcPct val="150000"/>
                        </a:lnSpc>
                        <a:spcBef>
                          <a:spcPts val="0"/>
                        </a:spcBef>
                        <a:spcAft>
                          <a:spcPts val="0"/>
                        </a:spcAft>
                        <a:buClrTx/>
                        <a:buSzTx/>
                        <a:buFont typeface="Arial" panose="020B0604020202020204" pitchFamily="34" charset="0"/>
                        <a:buNone/>
                        <a:tabLst>
                          <a:tab pos="804863" algn="l"/>
                        </a:tabLst>
                        <a:defRPr/>
                      </a:pPr>
                      <a:r>
                        <a:rPr lang="en-US" altLang="zh-TW" b="1" dirty="0">
                          <a:solidFill>
                            <a:schemeClr val="tx1"/>
                          </a:solidFill>
                          <a:latin typeface="微軟正黑體" panose="020B0604030504040204" pitchFamily="34" charset="-120"/>
                          <a:ea typeface="微軟正黑體" panose="020B0604030504040204" pitchFamily="34" charset="-120"/>
                        </a:rPr>
                        <a:t>2.</a:t>
                      </a:r>
                      <a:r>
                        <a:rPr lang="zh-TW" altLang="en-US" b="1" dirty="0">
                          <a:solidFill>
                            <a:schemeClr val="tx1"/>
                          </a:solidFill>
                          <a:latin typeface="微軟正黑體" panose="020B0604030504040204" pitchFamily="34" charset="-120"/>
                          <a:ea typeface="微軟正黑體" panose="020B0604030504040204" pitchFamily="34" charset="-120"/>
                        </a:rPr>
                        <a:t> </a:t>
                      </a:r>
                      <a:r>
                        <a:rPr lang="en-US" altLang="zh-TW" b="1" dirty="0">
                          <a:solidFill>
                            <a:schemeClr val="tx1"/>
                          </a:solidFill>
                          <a:latin typeface="微軟正黑體" panose="020B0604030504040204" pitchFamily="34" charset="-120"/>
                          <a:ea typeface="微軟正黑體" panose="020B0604030504040204" pitchFamily="34" charset="-120"/>
                        </a:rPr>
                        <a:t>108/8/1</a:t>
                      </a:r>
                      <a:r>
                        <a:rPr lang="zh-TW" altLang="en-US" b="1" dirty="0">
                          <a:solidFill>
                            <a:schemeClr val="tx1"/>
                          </a:solidFill>
                          <a:latin typeface="微軟正黑體" panose="020B0604030504040204" pitchFamily="34" charset="-120"/>
                          <a:ea typeface="微軟正黑體" panose="020B0604030504040204" pitchFamily="34" charset="-120"/>
                        </a:rPr>
                        <a:t>前畢業並已取得專科醫師資格</a:t>
                      </a:r>
                      <a:endParaRPr lang="en-US" altLang="zh-TW" b="1" dirty="0">
                        <a:solidFill>
                          <a:schemeClr val="tx1"/>
                        </a:solidFill>
                        <a:latin typeface="微軟正黑體" panose="020B0604030504040204" pitchFamily="34" charset="-120"/>
                        <a:ea typeface="微軟正黑體" panose="020B0604030504040204" pitchFamily="34" charset="-120"/>
                      </a:endParaRPr>
                    </a:p>
                    <a:p>
                      <a:pPr marL="533400" marR="0" lvl="0" indent="-285750" defTabSz="914400" eaLnBrk="1" fontAlgn="auto" latinLnBrk="0" hangingPunct="1">
                        <a:lnSpc>
                          <a:spcPct val="150000"/>
                        </a:lnSpc>
                        <a:spcBef>
                          <a:spcPts val="0"/>
                        </a:spcBef>
                        <a:spcAft>
                          <a:spcPts val="0"/>
                        </a:spcAft>
                        <a:buClrTx/>
                        <a:buSzTx/>
                        <a:buFont typeface="Arial" panose="020B0604020202020204" pitchFamily="34" charset="0"/>
                        <a:buNone/>
                        <a:tabLst>
                          <a:tab pos="804863" algn="l"/>
                        </a:tabLst>
                        <a:defRPr/>
                      </a:pPr>
                      <a:r>
                        <a:rPr lang="en-US" altLang="zh-TW" b="1" dirty="0">
                          <a:solidFill>
                            <a:schemeClr val="tx1"/>
                          </a:solidFill>
                          <a:latin typeface="微軟正黑體" panose="020B0604030504040204" pitchFamily="34" charset="-120"/>
                          <a:ea typeface="微軟正黑體" panose="020B0604030504040204" pitchFamily="34" charset="-120"/>
                        </a:rPr>
                        <a:t>3.</a:t>
                      </a:r>
                      <a:r>
                        <a:rPr lang="zh-TW" altLang="en-US" b="1" dirty="0">
                          <a:solidFill>
                            <a:schemeClr val="tx1"/>
                          </a:solidFill>
                          <a:latin typeface="微軟正黑體" panose="020B0604030504040204" pitchFamily="34" charset="-120"/>
                          <a:ea typeface="微軟正黑體" panose="020B0604030504040204" pitchFamily="34" charset="-120"/>
                        </a:rPr>
                        <a:t> </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108/8/1</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前畢業未取得專科醫師資格：</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marL="533400" marR="0" lvl="0" indent="-285750" defTabSz="914400" eaLnBrk="1" fontAlgn="auto" latinLnBrk="0" hangingPunct="1">
                        <a:lnSpc>
                          <a:spcPct val="150000"/>
                        </a:lnSpc>
                        <a:spcBef>
                          <a:spcPts val="0"/>
                        </a:spcBef>
                        <a:spcAft>
                          <a:spcPts val="0"/>
                        </a:spcAft>
                        <a:buClrTx/>
                        <a:buSzTx/>
                        <a:buFont typeface="Arial" panose="020B0604020202020204" pitchFamily="34" charset="0"/>
                        <a:buNone/>
                        <a:tabLst>
                          <a:tab pos="804863" algn="l"/>
                        </a:tabLst>
                        <a:defRPr/>
                      </a:pP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      </a:t>
                      </a:r>
                      <a:r>
                        <a:rPr lang="zh-TW" altLang="en-US" b="1" dirty="0">
                          <a:solidFill>
                            <a:schemeClr val="tx1"/>
                          </a:solidFill>
                          <a:latin typeface="微軟正黑體" panose="020B0604030504040204" pitchFamily="34" charset="-120"/>
                          <a:ea typeface="微軟正黑體" panose="020B0604030504040204" pitchFamily="34" charset="-120"/>
                        </a:rPr>
                        <a:t>≧</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32</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小時以上課程訓練</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+115/1/1</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前執行</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32</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以上例證明</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p>
                      <a:pPr marL="533400" marR="0" lvl="0" indent="-285750" defTabSz="914400" eaLnBrk="1" fontAlgn="auto" latinLnBrk="0" hangingPunct="1">
                        <a:lnSpc>
                          <a:spcPct val="150000"/>
                        </a:lnSpc>
                        <a:spcBef>
                          <a:spcPts val="0"/>
                        </a:spcBef>
                        <a:spcAft>
                          <a:spcPts val="0"/>
                        </a:spcAft>
                        <a:buClrTx/>
                        <a:buSzTx/>
                        <a:buFont typeface="Arial" panose="020B0604020202020204" pitchFamily="34" charset="0"/>
                        <a:buNone/>
                        <a:tabLst>
                          <a:tab pos="804863" algn="l"/>
                        </a:tabLst>
                        <a:defRPr/>
                      </a:pP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4.</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修法前已施行者：</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2</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年內完成</a:t>
                      </a:r>
                      <a:r>
                        <a:rPr lang="zh-TW" altLang="en-US" b="1" dirty="0">
                          <a:solidFill>
                            <a:schemeClr val="tx1"/>
                          </a:solidFill>
                          <a:latin typeface="微軟正黑體" panose="020B0604030504040204" pitchFamily="34" charset="-120"/>
                          <a:ea typeface="微軟正黑體" panose="020B0604030504040204" pitchFamily="34" charset="-120"/>
                        </a:rPr>
                        <a:t>≧</a:t>
                      </a:r>
                      <a:r>
                        <a:rPr lang="en-US" altLang="zh-TW" sz="1800" b="1" kern="1200" spc="-1" dirty="0">
                          <a:solidFill>
                            <a:schemeClr val="tx1"/>
                          </a:solidFill>
                          <a:latin typeface="微軟正黑體" panose="020B0604030504040204" pitchFamily="34" charset="-120"/>
                          <a:ea typeface="微軟正黑體" panose="020B0604030504040204" pitchFamily="34" charset="-120"/>
                          <a:cs typeface="+mn-cs"/>
                        </a:rPr>
                        <a:t>32</a:t>
                      </a:r>
                      <a:r>
                        <a:rPr lang="zh-TW" altLang="en-US" sz="1800" b="1" kern="1200" spc="-1" dirty="0">
                          <a:solidFill>
                            <a:schemeClr val="tx1"/>
                          </a:solidFill>
                          <a:latin typeface="微軟正黑體" panose="020B0604030504040204" pitchFamily="34" charset="-120"/>
                          <a:ea typeface="微軟正黑體" panose="020B0604030504040204" pitchFamily="34" charset="-120"/>
                          <a:cs typeface="+mn-cs"/>
                        </a:rPr>
                        <a:t>小時課程訓練，始得繼續施行。</a:t>
                      </a:r>
                      <a:endParaRPr lang="en-US" altLang="zh-TW" sz="1800" b="1" kern="1200" spc="-1"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marL="0" marR="0" lvl="0" indent="0" defTabSz="914400" eaLnBrk="1" fontAlgn="auto" latinLnBrk="0" hangingPunct="1">
                        <a:lnSpc>
                          <a:spcPct val="150000"/>
                        </a:lnSpc>
                        <a:spcBef>
                          <a:spcPts val="0"/>
                        </a:spcBef>
                        <a:spcAft>
                          <a:spcPts val="0"/>
                        </a:spcAft>
                        <a:buClrTx/>
                        <a:buSzTx/>
                        <a:buFontTx/>
                        <a:buNone/>
                        <a:tabLst/>
                        <a:defRPr/>
                      </a:pPr>
                      <a:r>
                        <a:rPr lang="zh-TW" altLang="en-US" b="1" dirty="0">
                          <a:solidFill>
                            <a:schemeClr val="tx1"/>
                          </a:solidFill>
                          <a:latin typeface="微軟正黑體" panose="020B0604030504040204" pitchFamily="34" charset="-120"/>
                          <a:ea typeface="微軟正黑體" panose="020B0604030504040204" pitchFamily="34" charset="-120"/>
                        </a:rPr>
                        <a:t>每</a:t>
                      </a:r>
                      <a:r>
                        <a:rPr lang="en-US" altLang="zh-TW" b="1" dirty="0">
                          <a:solidFill>
                            <a:schemeClr val="tx1"/>
                          </a:solidFill>
                          <a:latin typeface="微軟正黑體" panose="020B0604030504040204" pitchFamily="34" charset="-120"/>
                          <a:ea typeface="微軟正黑體" panose="020B0604030504040204" pitchFamily="34" charset="-120"/>
                        </a:rPr>
                        <a:t>3</a:t>
                      </a:r>
                      <a:r>
                        <a:rPr lang="zh-TW" altLang="en-US" b="1" dirty="0">
                          <a:solidFill>
                            <a:schemeClr val="tx1"/>
                          </a:solidFill>
                          <a:latin typeface="微軟正黑體" panose="020B0604030504040204" pitchFamily="34" charset="-120"/>
                          <a:ea typeface="微軟正黑體" panose="020B0604030504040204" pitchFamily="34" charset="-120"/>
                        </a:rPr>
                        <a:t>年應接受相關教育課程至少</a:t>
                      </a:r>
                      <a:r>
                        <a:rPr lang="en-US" altLang="zh-TW" b="1" dirty="0">
                          <a:solidFill>
                            <a:schemeClr val="tx1"/>
                          </a:solidFill>
                          <a:latin typeface="微軟正黑體" panose="020B0604030504040204" pitchFamily="34" charset="-120"/>
                          <a:ea typeface="微軟正黑體" panose="020B0604030504040204" pitchFamily="34" charset="-120"/>
                        </a:rPr>
                        <a:t>24</a:t>
                      </a:r>
                      <a:r>
                        <a:rPr lang="zh-TW" altLang="en-US" b="1" dirty="0">
                          <a:solidFill>
                            <a:schemeClr val="tx1"/>
                          </a:solidFill>
                          <a:latin typeface="微軟正黑體" panose="020B0604030504040204" pitchFamily="34" charset="-120"/>
                          <a:ea typeface="微軟正黑體" panose="020B0604030504040204" pitchFamily="34" charset="-120"/>
                        </a:rPr>
                        <a:t>小時</a:t>
                      </a:r>
                    </a:p>
                    <a:p>
                      <a:pPr>
                        <a:lnSpc>
                          <a:spcPct val="150000"/>
                        </a:lnSpc>
                      </a:pPr>
                      <a:endParaRPr lang="en-US" altLang="zh-TW" sz="1800" b="1" kern="1200" spc="-1" dirty="0">
                        <a:solidFill>
                          <a:srgbClr val="FF0000"/>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2705351821"/>
                  </a:ext>
                </a:extLst>
              </a:tr>
            </a:tbl>
          </a:graphicData>
        </a:graphic>
      </p:graphicFrame>
      <p:sp>
        <p:nvSpPr>
          <p:cNvPr id="5" name="爆炸: 十四角 4">
            <a:extLst>
              <a:ext uri="{FF2B5EF4-FFF2-40B4-BE49-F238E27FC236}">
                <a16:creationId xmlns:a16="http://schemas.microsoft.com/office/drawing/2014/main" id="{750D77EA-E8C9-49B0-BBBC-64D4AC62F4AE}"/>
              </a:ext>
            </a:extLst>
          </p:cNvPr>
          <p:cNvSpPr/>
          <p:nvPr/>
        </p:nvSpPr>
        <p:spPr>
          <a:xfrm rot="1170579">
            <a:off x="9852093" y="1010261"/>
            <a:ext cx="2168842" cy="1016833"/>
          </a:xfrm>
          <a:prstGeom prst="irregularSeal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t>NEW!</a:t>
            </a:r>
            <a:endParaRPr lang="zh-TW" altLang="en-US" sz="2400" b="1" dirty="0"/>
          </a:p>
        </p:txBody>
      </p:sp>
    </p:spTree>
    <p:extLst>
      <p:ext uri="{BB962C8B-B14F-4D97-AF65-F5344CB8AC3E}">
        <p14:creationId xmlns:p14="http://schemas.microsoft.com/office/powerpoint/2010/main" val="136872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39120F1-4EA2-42D8-96D1-5EB054384BE0}"/>
              </a:ext>
            </a:extLst>
          </p:cNvPr>
          <p:cNvSpPr txBox="1"/>
          <p:nvPr/>
        </p:nvSpPr>
        <p:spPr>
          <a:xfrm>
            <a:off x="914400" y="1980771"/>
            <a:ext cx="5775930" cy="3653180"/>
          </a:xfrm>
          <a:prstGeom prst="rect">
            <a:avLst/>
          </a:prstGeom>
          <a:noFill/>
        </p:spPr>
        <p:txBody>
          <a:bodyPr wrap="square">
            <a:spAutoFit/>
          </a:bodyPr>
          <a:lstStyle/>
          <a:p>
            <a:pPr marL="457200" indent="-457200" algn="l" rtl="0">
              <a:lnSpc>
                <a:spcPts val="35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處方藥應由醫師</a:t>
            </a:r>
            <a:r>
              <a:rPr lang="zh-TW" altLang="en-US" sz="2800" b="1" kern="1200" spc="-1" dirty="0">
                <a:solidFill>
                  <a:srgbClr val="0070C0"/>
                </a:solidFill>
                <a:latin typeface="Arial"/>
                <a:ea typeface="微軟正黑體"/>
                <a:cs typeface="+mn-cs"/>
              </a:rPr>
              <a:t>親自診察</a:t>
            </a:r>
            <a:r>
              <a:rPr lang="zh-TW" altLang="en-US" sz="2800" b="1" kern="1200" spc="-1" dirty="0">
                <a:solidFill>
                  <a:srgbClr val="000000"/>
                </a:solidFill>
                <a:latin typeface="Arial"/>
                <a:ea typeface="微軟正黑體"/>
                <a:cs typeface="+mn-cs"/>
              </a:rPr>
              <a:t>後開立，並落實</a:t>
            </a:r>
            <a:r>
              <a:rPr lang="zh-TW" altLang="en-US" sz="2800" b="1" kern="1200" spc="-1" dirty="0">
                <a:solidFill>
                  <a:srgbClr val="0070C0"/>
                </a:solidFill>
                <a:latin typeface="Arial"/>
                <a:ea typeface="微軟正黑體"/>
                <a:cs typeface="+mn-cs"/>
              </a:rPr>
              <a:t>病歷記錄</a:t>
            </a:r>
            <a:r>
              <a:rPr lang="zh-TW" altLang="en-US" sz="2800" b="1" kern="1200" spc="-1" dirty="0">
                <a:solidFill>
                  <a:srgbClr val="000000"/>
                </a:solidFill>
                <a:latin typeface="Arial"/>
                <a:ea typeface="微軟正黑體"/>
                <a:cs typeface="+mn-cs"/>
              </a:rPr>
              <a:t>，不得未經診察擅自供應。</a:t>
            </a:r>
            <a:endParaRPr lang="en-US" altLang="zh-TW" sz="2800" b="1" kern="1200" spc="-1" dirty="0">
              <a:solidFill>
                <a:srgbClr val="000000"/>
              </a:solidFill>
              <a:latin typeface="Arial"/>
              <a:ea typeface="微軟正黑體"/>
              <a:cs typeface="+mn-cs"/>
            </a:endParaRPr>
          </a:p>
          <a:p>
            <a:pPr marL="457200" indent="-457200" algn="l" rtl="0">
              <a:lnSpc>
                <a:spcPts val="35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藥品調劑交付，應由藥師為之。</a:t>
            </a:r>
            <a:endParaRPr lang="en-US" altLang="zh-TW" sz="2800" b="1" kern="1200" spc="-1" dirty="0">
              <a:solidFill>
                <a:srgbClr val="000000"/>
              </a:solidFill>
              <a:latin typeface="Arial"/>
              <a:ea typeface="微軟正黑體"/>
              <a:cs typeface="+mn-cs"/>
            </a:endParaRPr>
          </a:p>
          <a:p>
            <a:pPr marL="457200" indent="-457200" algn="l" rtl="0">
              <a:lnSpc>
                <a:spcPts val="35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非為藥商，不得販售藥物。</a:t>
            </a:r>
            <a:endParaRPr lang="en-US" altLang="zh-TW" sz="2800" b="1" kern="1200" spc="-1" dirty="0">
              <a:solidFill>
                <a:srgbClr val="000000"/>
              </a:solidFill>
              <a:latin typeface="Arial"/>
              <a:ea typeface="微軟正黑體"/>
              <a:cs typeface="+mn-cs"/>
            </a:endParaRPr>
          </a:p>
          <a:p>
            <a:pPr marL="457200" indent="-457200" algn="l" rtl="0">
              <a:lnSpc>
                <a:spcPts val="35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請依</a:t>
            </a:r>
            <a:r>
              <a:rPr lang="zh-TW" altLang="en-US" sz="2800" b="1" kern="1200" spc="-1" dirty="0">
                <a:solidFill>
                  <a:srgbClr val="0070C0"/>
                </a:solidFill>
                <a:latin typeface="Arial"/>
                <a:ea typeface="微軟正黑體"/>
                <a:cs typeface="+mn-cs"/>
              </a:rPr>
              <a:t>藥物仿單</a:t>
            </a:r>
            <a:r>
              <a:rPr lang="zh-TW" altLang="en-US" sz="2800" b="1" kern="1200" spc="-1" dirty="0">
                <a:solidFill>
                  <a:srgbClr val="000000"/>
                </a:solidFill>
                <a:latin typeface="Arial"/>
                <a:ea typeface="微軟正黑體"/>
                <a:cs typeface="+mn-cs"/>
              </a:rPr>
              <a:t>所載使用方式使用，避免衍生爭議。</a:t>
            </a:r>
            <a:endParaRPr lang="en-US" altLang="zh-TW" sz="2800" b="1" kern="1200" spc="-1" dirty="0">
              <a:solidFill>
                <a:srgbClr val="000000"/>
              </a:solidFill>
              <a:latin typeface="Arial"/>
              <a:ea typeface="微軟正黑體"/>
              <a:cs typeface="+mn-cs"/>
            </a:endParaRPr>
          </a:p>
          <a:p>
            <a:pPr marL="457200" indent="-457200" algn="l" rtl="0">
              <a:lnSpc>
                <a:spcPts val="3500"/>
              </a:lnSpc>
              <a:buClr>
                <a:srgbClr val="C00000"/>
              </a:buClr>
              <a:buFont typeface="Wingdings" panose="05000000000000000000" pitchFamily="2" charset="2"/>
              <a:buChar char="Ø"/>
              <a:defRPr/>
            </a:pPr>
            <a:r>
              <a:rPr lang="zh-TW" altLang="en-US" sz="2800" b="1" kern="1200" spc="-1" dirty="0">
                <a:solidFill>
                  <a:srgbClr val="000000"/>
                </a:solidFill>
                <a:latin typeface="Arial"/>
                <a:ea typeface="微軟正黑體"/>
                <a:cs typeface="+mn-cs"/>
              </a:rPr>
              <a:t>廣告不得誇大不實、不得促銷</a:t>
            </a: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17</a:t>
            </a:fld>
            <a:endParaRPr lang="en-US" altLang="zh-TW" spc="-25" dirty="0"/>
          </a:p>
        </p:txBody>
      </p:sp>
      <p:sp>
        <p:nvSpPr>
          <p:cNvPr id="8" name="標題 1">
            <a:extLst>
              <a:ext uri="{FF2B5EF4-FFF2-40B4-BE49-F238E27FC236}">
                <a16:creationId xmlns:a16="http://schemas.microsoft.com/office/drawing/2014/main" id="{16EDC150-9291-4648-90D6-85F7C46FE4D0}"/>
              </a:ext>
            </a:extLst>
          </p:cNvPr>
          <p:cNvSpPr>
            <a:spLocks noGrp="1"/>
          </p:cNvSpPr>
          <p:nvPr>
            <p:ph type="title"/>
          </p:nvPr>
        </p:nvSpPr>
        <p:spPr>
          <a:xfrm>
            <a:off x="1428344" y="609600"/>
            <a:ext cx="9702572" cy="705787"/>
          </a:xfrm>
        </p:spPr>
        <p:txBody>
          <a:bodyPr>
            <a:normAutofit/>
          </a:bodyPr>
          <a:lstStyle/>
          <a:p>
            <a:pPr algn="l"/>
            <a:r>
              <a:rPr lang="zh-TW" altLang="en-US" sz="4000" dirty="0">
                <a:solidFill>
                  <a:srgbClr val="002060"/>
                </a:solidFill>
                <a:latin typeface="微軟正黑體" panose="020B0604030504040204" pitchFamily="34" charset="-120"/>
                <a:ea typeface="微軟正黑體" panose="020B0604030504040204" pitchFamily="34" charset="-120"/>
              </a:rPr>
              <a:t>猛健樂</a:t>
            </a:r>
            <a:r>
              <a:rPr lang="en-US" altLang="zh-TW" sz="4000" dirty="0">
                <a:solidFill>
                  <a:srgbClr val="002060"/>
                </a:solidFill>
                <a:latin typeface="微軟正黑體" panose="020B0604030504040204" pitchFamily="34" charset="-120"/>
                <a:ea typeface="微軟正黑體" panose="020B0604030504040204" pitchFamily="34" charset="-120"/>
              </a:rPr>
              <a:t>/</a:t>
            </a:r>
            <a:r>
              <a:rPr lang="zh-TW" altLang="en-US" sz="4000" dirty="0">
                <a:solidFill>
                  <a:srgbClr val="002060"/>
                </a:solidFill>
                <a:latin typeface="微軟正黑體" panose="020B0604030504040204" pitchFamily="34" charset="-120"/>
                <a:ea typeface="微軟正黑體" panose="020B0604030504040204" pitchFamily="34" charset="-120"/>
              </a:rPr>
              <a:t>瘦瘦針請依法使用</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E448753-C671-462F-9E12-3FA16B5B1029}"/>
              </a:ext>
            </a:extLst>
          </p:cNvPr>
          <p:cNvPicPr>
            <a:picLocks noChangeAspect="1"/>
          </p:cNvPicPr>
          <p:nvPr/>
        </p:nvPicPr>
        <p:blipFill rotWithShape="1">
          <a:blip r:embed="rId2"/>
          <a:srcRect b="11629"/>
          <a:stretch/>
        </p:blipFill>
        <p:spPr>
          <a:xfrm>
            <a:off x="6552290" y="1687210"/>
            <a:ext cx="5639710" cy="3204339"/>
          </a:xfrm>
          <a:prstGeom prst="rect">
            <a:avLst/>
          </a:prstGeom>
        </p:spPr>
      </p:pic>
      <p:sp>
        <p:nvSpPr>
          <p:cNvPr id="6" name="矩形 5">
            <a:extLst>
              <a:ext uri="{FF2B5EF4-FFF2-40B4-BE49-F238E27FC236}">
                <a16:creationId xmlns:a16="http://schemas.microsoft.com/office/drawing/2014/main" id="{2E93C64B-0F84-4602-89A6-ED2062DCA2EF}"/>
              </a:ext>
            </a:extLst>
          </p:cNvPr>
          <p:cNvSpPr/>
          <p:nvPr/>
        </p:nvSpPr>
        <p:spPr>
          <a:xfrm>
            <a:off x="7924800" y="3429000"/>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F6A6C0E8-68BF-4EBF-A29E-26859CF60A3E}"/>
              </a:ext>
            </a:extLst>
          </p:cNvPr>
          <p:cNvSpPr/>
          <p:nvPr/>
        </p:nvSpPr>
        <p:spPr>
          <a:xfrm>
            <a:off x="7543800" y="4029423"/>
            <a:ext cx="3499193"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049763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D9CEB63A-0C2F-3830-6B03-3DE34CBABE50}"/>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18</a:t>
            </a:fld>
            <a:endParaRPr lang="en-US" altLang="zh-TW" spc="-25" dirty="0"/>
          </a:p>
        </p:txBody>
      </p:sp>
      <p:graphicFrame>
        <p:nvGraphicFramePr>
          <p:cNvPr id="10" name="表格 10">
            <a:extLst>
              <a:ext uri="{FF2B5EF4-FFF2-40B4-BE49-F238E27FC236}">
                <a16:creationId xmlns:a16="http://schemas.microsoft.com/office/drawing/2014/main" id="{5FE2EBD4-DD5C-40EC-A419-2266ABF295DA}"/>
              </a:ext>
            </a:extLst>
          </p:cNvPr>
          <p:cNvGraphicFramePr>
            <a:graphicFrameLocks noGrp="1"/>
          </p:cNvGraphicFramePr>
          <p:nvPr>
            <p:extLst>
              <p:ext uri="{D42A27DB-BD31-4B8C-83A1-F6EECF244321}">
                <p14:modId xmlns:p14="http://schemas.microsoft.com/office/powerpoint/2010/main" val="2373433678"/>
              </p:ext>
            </p:extLst>
          </p:nvPr>
        </p:nvGraphicFramePr>
        <p:xfrm>
          <a:off x="990599" y="989647"/>
          <a:ext cx="10591801" cy="5582920"/>
        </p:xfrm>
        <a:graphic>
          <a:graphicData uri="http://schemas.openxmlformats.org/drawingml/2006/table">
            <a:tbl>
              <a:tblPr firstRow="1" bandRow="1">
                <a:tableStyleId>{FABFCF23-3B69-468F-B69F-88F6DE6A72F2}</a:tableStyleId>
              </a:tblPr>
              <a:tblGrid>
                <a:gridCol w="638215">
                  <a:extLst>
                    <a:ext uri="{9D8B030D-6E8A-4147-A177-3AD203B41FA5}">
                      <a16:colId xmlns:a16="http://schemas.microsoft.com/office/drawing/2014/main" val="3381550647"/>
                    </a:ext>
                  </a:extLst>
                </a:gridCol>
                <a:gridCol w="2165454">
                  <a:extLst>
                    <a:ext uri="{9D8B030D-6E8A-4147-A177-3AD203B41FA5}">
                      <a16:colId xmlns:a16="http://schemas.microsoft.com/office/drawing/2014/main" val="1351949424"/>
                    </a:ext>
                  </a:extLst>
                </a:gridCol>
                <a:gridCol w="7788132">
                  <a:extLst>
                    <a:ext uri="{9D8B030D-6E8A-4147-A177-3AD203B41FA5}">
                      <a16:colId xmlns:a16="http://schemas.microsoft.com/office/drawing/2014/main" val="340009479"/>
                    </a:ext>
                  </a:extLst>
                </a:gridCol>
              </a:tblGrid>
              <a:tr h="370840">
                <a:tc gridSpan="2">
                  <a:txBody>
                    <a:bodyPr/>
                    <a:lstStyle/>
                    <a:p>
                      <a:pPr algn="ctr"/>
                      <a:r>
                        <a:rPr lang="zh-TW" altLang="en-US" b="1" dirty="0">
                          <a:latin typeface="微軟正黑體" panose="020B0604030504040204" pitchFamily="34" charset="-120"/>
                          <a:ea typeface="微軟正黑體" panose="020B0604030504040204" pitchFamily="34" charset="-120"/>
                        </a:rPr>
                        <a:t>目標</a:t>
                      </a:r>
                    </a:p>
                  </a:txBody>
                  <a:tcPr/>
                </a:tc>
                <a:tc hMerge="1">
                  <a:txBody>
                    <a:bodyPr/>
                    <a:lstStyle/>
                    <a:p>
                      <a:endParaRPr lang="zh-TW" altLang="en-US" dirty="0"/>
                    </a:p>
                  </a:txBody>
                  <a:tcPr/>
                </a:tc>
                <a:tc>
                  <a:txBody>
                    <a:bodyPr/>
                    <a:lstStyle/>
                    <a:p>
                      <a:pPr algn="ctr"/>
                      <a:r>
                        <a:rPr lang="zh-TW" altLang="en-US" b="1" dirty="0">
                          <a:latin typeface="微軟正黑體" panose="020B0604030504040204" pitchFamily="34" charset="-120"/>
                          <a:ea typeface="微軟正黑體" panose="020B0604030504040204" pitchFamily="34" charset="-120"/>
                        </a:rPr>
                        <a:t>執行策略</a:t>
                      </a:r>
                    </a:p>
                  </a:txBody>
                  <a:tcPr/>
                </a:tc>
                <a:extLst>
                  <a:ext uri="{0D108BD9-81ED-4DB2-BD59-A6C34878D82A}">
                    <a16:rowId xmlns:a16="http://schemas.microsoft.com/office/drawing/2014/main" val="3535823892"/>
                  </a:ext>
                </a:extLst>
              </a:tr>
              <a:tr h="370840">
                <a:tc>
                  <a:txBody>
                    <a:bodyPr/>
                    <a:lstStyle/>
                    <a:p>
                      <a:pPr algn="ctr"/>
                      <a:r>
                        <a:rPr lang="en-US" altLang="zh-TW" b="1" dirty="0">
                          <a:latin typeface="微軟正黑體" panose="020B0604030504040204" pitchFamily="34" charset="-120"/>
                          <a:ea typeface="微軟正黑體" panose="020B0604030504040204" pitchFamily="34" charset="-120"/>
                        </a:rPr>
                        <a:t>1</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dirty="0">
                          <a:solidFill>
                            <a:srgbClr val="0070C0"/>
                          </a:solidFill>
                          <a:latin typeface="微軟正黑體" panose="020B0604030504040204" pitchFamily="34" charset="-120"/>
                          <a:ea typeface="微軟正黑體" panose="020B0604030504040204" pitchFamily="34" charset="-120"/>
                        </a:rPr>
                        <a:t>有效溝通</a:t>
                      </a:r>
                    </a:p>
                  </a:txBody>
                  <a:tcPr anchor="ctr"/>
                </a:tc>
                <a:tc>
                  <a:txBody>
                    <a:bodyPr/>
                    <a:lstStyle/>
                    <a:p>
                      <a:r>
                        <a:rPr lang="en-US" altLang="zh-TW" b="1" dirty="0">
                          <a:latin typeface="微軟正黑體" panose="020B0604030504040204" pitchFamily="34" charset="-120"/>
                          <a:ea typeface="微軟正黑體" panose="020B0604030504040204" pitchFamily="34" charset="-120"/>
                        </a:rPr>
                        <a:t>1. </a:t>
                      </a:r>
                      <a:r>
                        <a:rPr lang="zh-TW" altLang="en-US" b="1" dirty="0">
                          <a:latin typeface="微軟正黑體" panose="020B0604030504040204" pitchFamily="34" charset="-120"/>
                          <a:ea typeface="微軟正黑體" panose="020B0604030504040204" pitchFamily="34" charset="-120"/>
                        </a:rPr>
                        <a:t>落實轉診病人之訊息雙向傳遞。</a:t>
                      </a:r>
                    </a:p>
                    <a:p>
                      <a:r>
                        <a:rPr lang="en-US" altLang="zh-TW" b="1" dirty="0">
                          <a:latin typeface="微軟正黑體" panose="020B0604030504040204" pitchFamily="34" charset="-120"/>
                          <a:ea typeface="微軟正黑體" panose="020B0604030504040204" pitchFamily="34" charset="-120"/>
                        </a:rPr>
                        <a:t>2. </a:t>
                      </a:r>
                      <a:r>
                        <a:rPr lang="zh-TW" altLang="en-US" b="1" dirty="0">
                          <a:latin typeface="微軟正黑體" panose="020B0604030504040204" pitchFamily="34" charset="-120"/>
                          <a:ea typeface="微軟正黑體" panose="020B0604030504040204" pitchFamily="34" charset="-120"/>
                        </a:rPr>
                        <a:t>提供病人及家屬衛教及醫療諮詢。</a:t>
                      </a:r>
                    </a:p>
                    <a:p>
                      <a:r>
                        <a:rPr lang="en-US" altLang="zh-TW" b="1" dirty="0">
                          <a:latin typeface="微軟正黑體" panose="020B0604030504040204" pitchFamily="34" charset="-120"/>
                          <a:ea typeface="微軟正黑體" panose="020B0604030504040204" pitchFamily="34" charset="-120"/>
                        </a:rPr>
                        <a:t>3. </a:t>
                      </a:r>
                      <a:r>
                        <a:rPr lang="zh-TW" altLang="en-US" b="1" dirty="0">
                          <a:latin typeface="微軟正黑體" panose="020B0604030504040204" pitchFamily="34" charset="-120"/>
                          <a:ea typeface="微軟正黑體" panose="020B0604030504040204" pitchFamily="34" charset="-120"/>
                        </a:rPr>
                        <a:t>預防醫療場所暴力。</a:t>
                      </a:r>
                    </a:p>
                    <a:p>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rPr>
                        <a:t>4.</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rPr>
                        <a:t>積極參與病人安全事件通報</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rPr>
                        <a:t>新增</a:t>
                      </a:r>
                      <a:r>
                        <a:rPr lang="en-US" altLang="zh-TW" b="1" dirty="0">
                          <a:solidFill>
                            <a:srgbClr val="FF0000"/>
                          </a:solidFill>
                          <a:highlight>
                            <a:srgbClr val="FFFF00"/>
                          </a:highlight>
                          <a:latin typeface="微軟正黑體" panose="020B0604030504040204" pitchFamily="34" charset="-120"/>
                          <a:ea typeface="微軟正黑體" panose="020B0604030504040204" pitchFamily="34" charset="-120"/>
                        </a:rPr>
                        <a:t>】</a:t>
                      </a:r>
                      <a:endParaRPr lang="zh-TW" altLang="en-US" b="1" dirty="0">
                        <a:solidFill>
                          <a:srgbClr val="FF0000"/>
                        </a:solidFill>
                        <a:highlight>
                          <a:srgbClr val="FFFF00"/>
                        </a:highlight>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183241617"/>
                  </a:ext>
                </a:extLst>
              </a:tr>
              <a:tr h="0">
                <a:tc>
                  <a:txBody>
                    <a:bodyPr/>
                    <a:lstStyle/>
                    <a:p>
                      <a:pPr algn="ctr"/>
                      <a:r>
                        <a:rPr lang="en-US" altLang="zh-TW" b="1" dirty="0">
                          <a:latin typeface="微軟正黑體" panose="020B0604030504040204" pitchFamily="34" charset="-120"/>
                          <a:ea typeface="微軟正黑體" panose="020B0604030504040204" pitchFamily="34" charset="-120"/>
                        </a:rPr>
                        <a:t>2</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u="none" strike="noStrike" baseline="0" dirty="0">
                          <a:solidFill>
                            <a:srgbClr val="0070C0"/>
                          </a:solidFill>
                          <a:latin typeface="微軟正黑體" panose="020B0604030504040204" pitchFamily="34" charset="-120"/>
                          <a:ea typeface="微軟正黑體" panose="020B0604030504040204" pitchFamily="34" charset="-120"/>
                        </a:rPr>
                        <a:t>用藥安全</a:t>
                      </a:r>
                      <a:endParaRPr lang="zh-TW" altLang="en-US" sz="2000" b="1" dirty="0">
                        <a:solidFill>
                          <a:srgbClr val="0070C0"/>
                        </a:solidFill>
                        <a:latin typeface="微軟正黑體" panose="020B0604030504040204" pitchFamily="34" charset="-120"/>
                        <a:ea typeface="微軟正黑體" panose="020B0604030504040204" pitchFamily="34" charset="-120"/>
                      </a:endParaRPr>
                    </a:p>
                  </a:txBody>
                  <a:tcPr anchor="ctr"/>
                </a:tc>
                <a:tc>
                  <a:txBody>
                    <a:bodyPr/>
                    <a:lstStyle/>
                    <a:p>
                      <a:r>
                        <a:rPr lang="en-US" altLang="zh-TW" sz="1800" b="1" u="none" strike="noStrike" baseline="0" dirty="0">
                          <a:solidFill>
                            <a:schemeClr val="dk1"/>
                          </a:solidFill>
                          <a:latin typeface="微軟正黑體" panose="020B0604030504040204" pitchFamily="34" charset="-120"/>
                          <a:ea typeface="微軟正黑體" panose="020B0604030504040204" pitchFamily="34" charset="-120"/>
                        </a:rPr>
                        <a:t>1. </a:t>
                      </a:r>
                      <a:r>
                        <a:rPr lang="zh-TW" altLang="en-US" sz="1800" b="1" u="none" strike="noStrike" baseline="0" dirty="0">
                          <a:solidFill>
                            <a:schemeClr val="dk1"/>
                          </a:solidFill>
                          <a:latin typeface="微軟正黑體" panose="020B0604030504040204" pitchFamily="34" charset="-120"/>
                          <a:ea typeface="微軟正黑體" panose="020B0604030504040204" pitchFamily="34" charset="-120"/>
                        </a:rPr>
                        <a:t>預防病人重複用藥。</a:t>
                      </a:r>
                    </a:p>
                    <a:p>
                      <a:r>
                        <a:rPr lang="en-US" altLang="zh-TW" sz="1800" b="1" u="none" strike="noStrike" baseline="0" dirty="0">
                          <a:solidFill>
                            <a:schemeClr val="dk1"/>
                          </a:solidFill>
                          <a:latin typeface="微軟正黑體" panose="020B0604030504040204" pitchFamily="34" charset="-120"/>
                          <a:ea typeface="微軟正黑體" panose="020B0604030504040204" pitchFamily="34" charset="-120"/>
                        </a:rPr>
                        <a:t>2. </a:t>
                      </a:r>
                      <a:r>
                        <a:rPr lang="zh-TW" altLang="en-US" sz="1800" b="1" u="none" strike="noStrike" baseline="0" dirty="0">
                          <a:solidFill>
                            <a:schemeClr val="dk1"/>
                          </a:solidFill>
                          <a:latin typeface="微軟正黑體" panose="020B0604030504040204" pitchFamily="34" charset="-120"/>
                          <a:ea typeface="微軟正黑體" panose="020B0604030504040204" pitchFamily="34" charset="-120"/>
                        </a:rPr>
                        <a:t>落實藥品優良調劑及交付安全。</a:t>
                      </a:r>
                    </a:p>
                    <a:p>
                      <a:r>
                        <a:rPr lang="en-US" altLang="zh-TW" sz="1800" b="1" u="none" strike="noStrike" baseline="0" dirty="0">
                          <a:solidFill>
                            <a:schemeClr val="dk1"/>
                          </a:solidFill>
                          <a:latin typeface="微軟正黑體" panose="020B0604030504040204" pitchFamily="34" charset="-120"/>
                          <a:ea typeface="微軟正黑體" panose="020B0604030504040204" pitchFamily="34" charset="-120"/>
                        </a:rPr>
                        <a:t>3. </a:t>
                      </a:r>
                      <a:r>
                        <a:rPr lang="zh-TW" altLang="en-US" sz="1800" b="1" u="none" strike="noStrike" baseline="0" dirty="0">
                          <a:solidFill>
                            <a:schemeClr val="dk1"/>
                          </a:solidFill>
                          <a:latin typeface="微軟正黑體" panose="020B0604030504040204" pitchFamily="34" charset="-120"/>
                          <a:ea typeface="微軟正黑體" panose="020B0604030504040204" pitchFamily="34" charset="-120"/>
                        </a:rPr>
                        <a:t>加強使用高警訊藥品病人的照護安全。</a:t>
                      </a:r>
                      <a:endParaRPr lang="zh-TW" altLang="en-US" sz="1800" b="1" i="0" u="none" strike="noStrike" baseline="0" dirty="0">
                        <a:solidFill>
                          <a:schemeClr val="dk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4039356788"/>
                  </a:ext>
                </a:extLst>
              </a:tr>
              <a:tr h="370840">
                <a:tc>
                  <a:txBody>
                    <a:bodyPr/>
                    <a:lstStyle/>
                    <a:p>
                      <a:pPr algn="ctr"/>
                      <a:r>
                        <a:rPr lang="en-US" altLang="zh-TW" b="1" dirty="0">
                          <a:latin typeface="微軟正黑體" panose="020B0604030504040204" pitchFamily="34" charset="-120"/>
                          <a:ea typeface="微軟正黑體" panose="020B0604030504040204" pitchFamily="34" charset="-120"/>
                        </a:rPr>
                        <a:t>3</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u="none" strike="noStrike" baseline="0" dirty="0">
                          <a:solidFill>
                            <a:srgbClr val="0070C0"/>
                          </a:solidFill>
                          <a:latin typeface="微軟正黑體" panose="020B0604030504040204" pitchFamily="34" charset="-120"/>
                          <a:ea typeface="微軟正黑體" panose="020B0604030504040204" pitchFamily="34" charset="-120"/>
                        </a:rPr>
                        <a:t>手術安全</a:t>
                      </a:r>
                      <a:endParaRPr lang="zh-TW" altLang="en-US" sz="2000" b="1" dirty="0">
                        <a:solidFill>
                          <a:srgbClr val="0070C0"/>
                        </a:solidFill>
                        <a:latin typeface="微軟正黑體" panose="020B0604030504040204" pitchFamily="34" charset="-120"/>
                        <a:ea typeface="微軟正黑體" panose="020B0604030504040204" pitchFamily="34" charset="-120"/>
                      </a:endParaRPr>
                    </a:p>
                  </a:txBody>
                  <a:tcPr anchor="ctr"/>
                </a:tc>
                <a:tc>
                  <a:txBody>
                    <a:bodyPr/>
                    <a:lstStyle/>
                    <a:p>
                      <a:r>
                        <a:rPr lang="en-US" altLang="zh-TW" b="1" dirty="0">
                          <a:latin typeface="微軟正黑體" panose="020B0604030504040204" pitchFamily="34" charset="-120"/>
                          <a:ea typeface="微軟正黑體" panose="020B0604030504040204" pitchFamily="34" charset="-120"/>
                        </a:rPr>
                        <a:t>1. </a:t>
                      </a:r>
                      <a:r>
                        <a:rPr lang="zh-TW" altLang="en-US" b="1" dirty="0">
                          <a:latin typeface="微軟正黑體" panose="020B0604030504040204" pitchFamily="34" charset="-120"/>
                          <a:ea typeface="微軟正黑體" panose="020B0604030504040204" pitchFamily="34" charset="-120"/>
                        </a:rPr>
                        <a:t>落實手術安全流程。</a:t>
                      </a:r>
                    </a:p>
                    <a:p>
                      <a:r>
                        <a:rPr lang="en-US" altLang="zh-TW" b="1" dirty="0">
                          <a:latin typeface="微軟正黑體" panose="020B0604030504040204" pitchFamily="34" charset="-120"/>
                          <a:ea typeface="微軟正黑體" panose="020B0604030504040204" pitchFamily="34" charset="-120"/>
                        </a:rPr>
                        <a:t>2. </a:t>
                      </a:r>
                      <a:r>
                        <a:rPr lang="zh-TW" altLang="en-US" b="1" dirty="0">
                          <a:latin typeface="微軟正黑體" panose="020B0604030504040204" pitchFamily="34" charset="-120"/>
                          <a:ea typeface="微軟正黑體" panose="020B0604030504040204" pitchFamily="34" charset="-120"/>
                        </a:rPr>
                        <a:t>提升麻醉照護品質。</a:t>
                      </a:r>
                    </a:p>
                  </a:txBody>
                  <a:tcPr anchor="ctr"/>
                </a:tc>
                <a:extLst>
                  <a:ext uri="{0D108BD9-81ED-4DB2-BD59-A6C34878D82A}">
                    <a16:rowId xmlns:a16="http://schemas.microsoft.com/office/drawing/2014/main" val="2154405585"/>
                  </a:ext>
                </a:extLst>
              </a:tr>
              <a:tr h="370840">
                <a:tc>
                  <a:txBody>
                    <a:bodyPr/>
                    <a:lstStyle/>
                    <a:p>
                      <a:pPr algn="ctr"/>
                      <a:r>
                        <a:rPr lang="en-US" altLang="zh-TW" b="1" dirty="0">
                          <a:latin typeface="微軟正黑體" panose="020B0604030504040204" pitchFamily="34" charset="-120"/>
                          <a:ea typeface="微軟正黑體" panose="020B0604030504040204" pitchFamily="34" charset="-120"/>
                        </a:rPr>
                        <a:t>4</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u="none" strike="noStrike" baseline="0" dirty="0">
                          <a:solidFill>
                            <a:srgbClr val="0070C0"/>
                          </a:solidFill>
                          <a:latin typeface="微軟正黑體" panose="020B0604030504040204" pitchFamily="34" charset="-120"/>
                          <a:ea typeface="微軟正黑體" panose="020B0604030504040204" pitchFamily="34" charset="-120"/>
                        </a:rPr>
                        <a:t>預防跌倒</a:t>
                      </a:r>
                      <a:endParaRPr lang="zh-TW" altLang="en-US" sz="2000" b="1" i="0" u="none" strike="noStrike" baseline="0" dirty="0">
                        <a:solidFill>
                          <a:srgbClr val="0070C0"/>
                        </a:solidFill>
                        <a:latin typeface="微軟正黑體" panose="020B0604030504040204" pitchFamily="34" charset="-120"/>
                        <a:ea typeface="微軟正黑體" panose="020B0604030504040204" pitchFamily="34" charset="-120"/>
                        <a:cs typeface="+mn-cs"/>
                      </a:endParaRPr>
                    </a:p>
                  </a:txBody>
                  <a:tcPr anchor="ctr"/>
                </a:tc>
                <a:tc>
                  <a:txBody>
                    <a:bodyPr/>
                    <a:lstStyle/>
                    <a:p>
                      <a:r>
                        <a:rPr lang="en-US" altLang="zh-TW" b="1" dirty="0">
                          <a:latin typeface="微軟正黑體" panose="020B0604030504040204" pitchFamily="34" charset="-120"/>
                          <a:ea typeface="微軟正黑體" panose="020B0604030504040204" pitchFamily="34" charset="-120"/>
                        </a:rPr>
                        <a:t>1. </a:t>
                      </a:r>
                      <a:r>
                        <a:rPr lang="zh-TW" altLang="en-US" b="1" dirty="0">
                          <a:latin typeface="微軟正黑體" panose="020B0604030504040204" pitchFamily="34" charset="-120"/>
                          <a:ea typeface="微軟正黑體" panose="020B0604030504040204" pitchFamily="34" charset="-120"/>
                        </a:rPr>
                        <a:t>加強宣導預防跌倒之措施。</a:t>
                      </a:r>
                    </a:p>
                    <a:p>
                      <a:r>
                        <a:rPr lang="en-US" altLang="zh-TW" b="1" dirty="0">
                          <a:latin typeface="微軟正黑體" panose="020B0604030504040204" pitchFamily="34" charset="-120"/>
                          <a:ea typeface="微軟正黑體" panose="020B0604030504040204" pitchFamily="34" charset="-120"/>
                        </a:rPr>
                        <a:t>2. </a:t>
                      </a:r>
                      <a:r>
                        <a:rPr lang="zh-TW" altLang="en-US" b="1" dirty="0">
                          <a:latin typeface="微軟正黑體" panose="020B0604030504040204" pitchFamily="34" charset="-120"/>
                          <a:ea typeface="微軟正黑體" panose="020B0604030504040204" pitchFamily="34" charset="-120"/>
                        </a:rPr>
                        <a:t>改善醫療照護環境，以降低跌倒風險及傷害程度。</a:t>
                      </a:r>
                    </a:p>
                  </a:txBody>
                  <a:tcPr anchor="ctr"/>
                </a:tc>
                <a:extLst>
                  <a:ext uri="{0D108BD9-81ED-4DB2-BD59-A6C34878D82A}">
                    <a16:rowId xmlns:a16="http://schemas.microsoft.com/office/drawing/2014/main" val="2522741857"/>
                  </a:ext>
                </a:extLst>
              </a:tr>
              <a:tr h="370840">
                <a:tc>
                  <a:txBody>
                    <a:bodyPr/>
                    <a:lstStyle/>
                    <a:p>
                      <a:pPr algn="ctr"/>
                      <a:r>
                        <a:rPr lang="en-US" altLang="zh-TW" b="1" dirty="0">
                          <a:latin typeface="微軟正黑體" panose="020B0604030504040204" pitchFamily="34" charset="-120"/>
                          <a:ea typeface="微軟正黑體" panose="020B0604030504040204" pitchFamily="34" charset="-120"/>
                        </a:rPr>
                        <a:t>5</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u="none" strike="noStrike" baseline="0" dirty="0">
                          <a:solidFill>
                            <a:srgbClr val="0070C0"/>
                          </a:solidFill>
                          <a:latin typeface="微軟正黑體" panose="020B0604030504040204" pitchFamily="34" charset="-120"/>
                          <a:ea typeface="微軟正黑體" panose="020B0604030504040204" pitchFamily="34" charset="-120"/>
                        </a:rPr>
                        <a:t> 感染管制</a:t>
                      </a:r>
                      <a:endParaRPr lang="zh-TW" altLang="en-US" sz="2000" b="1" dirty="0">
                        <a:solidFill>
                          <a:srgbClr val="0070C0"/>
                        </a:solidFill>
                        <a:latin typeface="微軟正黑體" panose="020B0604030504040204" pitchFamily="34" charset="-120"/>
                        <a:ea typeface="微軟正黑體" panose="020B0604030504040204" pitchFamily="34" charset="-120"/>
                      </a:endParaRPr>
                    </a:p>
                  </a:txBody>
                  <a:tcPr anchor="ctr"/>
                </a:tc>
                <a:tc>
                  <a:txBody>
                    <a:bodyPr/>
                    <a:lstStyle/>
                    <a:p>
                      <a:r>
                        <a:rPr lang="en-US" altLang="zh-TW" b="1" dirty="0">
                          <a:latin typeface="微軟正黑體" panose="020B0604030504040204" pitchFamily="34" charset="-120"/>
                          <a:ea typeface="微軟正黑體" panose="020B0604030504040204" pitchFamily="34" charset="-120"/>
                        </a:rPr>
                        <a:t>1. </a:t>
                      </a:r>
                      <a:r>
                        <a:rPr lang="zh-TW" altLang="en-US" b="1" dirty="0">
                          <a:latin typeface="微軟正黑體" panose="020B0604030504040204" pitchFamily="34" charset="-120"/>
                          <a:ea typeface="微軟正黑體" panose="020B0604030504040204" pitchFamily="34" charset="-120"/>
                        </a:rPr>
                        <a:t>落實手部衛生。</a:t>
                      </a:r>
                    </a:p>
                    <a:p>
                      <a:r>
                        <a:rPr lang="en-US" altLang="zh-TW" b="1" dirty="0">
                          <a:latin typeface="微軟正黑體" panose="020B0604030504040204" pitchFamily="34" charset="-120"/>
                          <a:ea typeface="微軟正黑體" panose="020B0604030504040204" pitchFamily="34" charset="-120"/>
                        </a:rPr>
                        <a:t>2. </a:t>
                      </a:r>
                      <a:r>
                        <a:rPr lang="zh-TW" altLang="en-US" b="1" dirty="0">
                          <a:latin typeface="微軟正黑體" panose="020B0604030504040204" pitchFamily="34" charset="-120"/>
                          <a:ea typeface="微軟正黑體" panose="020B0604030504040204" pitchFamily="34" charset="-120"/>
                        </a:rPr>
                        <a:t>落實呼吸道衛生及咳嗽禮節。</a:t>
                      </a:r>
                    </a:p>
                    <a:p>
                      <a:r>
                        <a:rPr lang="en-US" altLang="zh-TW" b="1" dirty="0">
                          <a:latin typeface="微軟正黑體" panose="020B0604030504040204" pitchFamily="34" charset="-120"/>
                          <a:ea typeface="微軟正黑體" panose="020B0604030504040204" pitchFamily="34" charset="-120"/>
                        </a:rPr>
                        <a:t>3. </a:t>
                      </a:r>
                      <a:r>
                        <a:rPr lang="zh-TW" altLang="en-US" b="1" dirty="0">
                          <a:latin typeface="微軟正黑體" panose="020B0604030504040204" pitchFamily="34" charset="-120"/>
                          <a:ea typeface="微軟正黑體" panose="020B0604030504040204" pitchFamily="34" charset="-120"/>
                        </a:rPr>
                        <a:t>安全注射與血液採檢。</a:t>
                      </a:r>
                    </a:p>
                  </a:txBody>
                  <a:tcPr anchor="ctr"/>
                </a:tc>
                <a:extLst>
                  <a:ext uri="{0D108BD9-81ED-4DB2-BD59-A6C34878D82A}">
                    <a16:rowId xmlns:a16="http://schemas.microsoft.com/office/drawing/2014/main" val="3528304856"/>
                  </a:ext>
                </a:extLst>
              </a:tr>
              <a:tr h="370840">
                <a:tc>
                  <a:txBody>
                    <a:bodyPr/>
                    <a:lstStyle/>
                    <a:p>
                      <a:pPr algn="ctr"/>
                      <a:r>
                        <a:rPr lang="en-US" altLang="zh-TW" b="1" dirty="0">
                          <a:latin typeface="微軟正黑體" panose="020B0604030504040204" pitchFamily="34" charset="-120"/>
                          <a:ea typeface="微軟正黑體" panose="020B0604030504040204" pitchFamily="34" charset="-120"/>
                        </a:rPr>
                        <a:t>6</a:t>
                      </a:r>
                      <a:endParaRPr lang="zh-TW" altLang="en-US" b="1" dirty="0">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2000" b="1" u="none" strike="noStrike" baseline="0" dirty="0">
                          <a:solidFill>
                            <a:srgbClr val="0070C0"/>
                          </a:solidFill>
                          <a:latin typeface="微軟正黑體" panose="020B0604030504040204" pitchFamily="34" charset="-120"/>
                          <a:ea typeface="微軟正黑體" panose="020B0604030504040204" pitchFamily="34" charset="-120"/>
                        </a:rPr>
                        <a:t> 維護孕產兒安全</a:t>
                      </a:r>
                      <a:endParaRPr lang="zh-TW" altLang="en-US" sz="2000" b="1" i="0" u="none" strike="noStrike" baseline="0" dirty="0">
                        <a:solidFill>
                          <a:srgbClr val="0070C0"/>
                        </a:solidFill>
                        <a:latin typeface="微軟正黑體" panose="020B0604030504040204" pitchFamily="34" charset="-120"/>
                        <a:ea typeface="微軟正黑體" panose="020B0604030504040204" pitchFamily="34" charset="-120"/>
                        <a:cs typeface="+mn-cs"/>
                      </a:endParaRPr>
                    </a:p>
                  </a:txBody>
                  <a:tcPr anchor="ctr"/>
                </a:tc>
                <a:tc>
                  <a:txBody>
                    <a:bodyPr/>
                    <a:lstStyle/>
                    <a:p>
                      <a:r>
                        <a:rPr lang="en-US" altLang="zh-TW" b="1" dirty="0">
                          <a:latin typeface="微軟正黑體" panose="020B0604030504040204" pitchFamily="34" charset="-120"/>
                          <a:ea typeface="微軟正黑體" panose="020B0604030504040204" pitchFamily="34" charset="-120"/>
                        </a:rPr>
                        <a:t>1. </a:t>
                      </a:r>
                      <a:r>
                        <a:rPr lang="zh-TW" altLang="en-US" b="1" dirty="0">
                          <a:latin typeface="微軟正黑體" panose="020B0604030504040204" pitchFamily="34" charset="-120"/>
                          <a:ea typeface="微軟正黑體" panose="020B0604030504040204" pitchFamily="34" charset="-120"/>
                        </a:rPr>
                        <a:t>落實產科風險管控。</a:t>
                      </a:r>
                    </a:p>
                    <a:p>
                      <a:r>
                        <a:rPr lang="en-US" altLang="zh-TW" b="1" dirty="0">
                          <a:latin typeface="微軟正黑體" panose="020B0604030504040204" pitchFamily="34" charset="-120"/>
                          <a:ea typeface="微軟正黑體" panose="020B0604030504040204" pitchFamily="34" charset="-120"/>
                        </a:rPr>
                        <a:t>2. </a:t>
                      </a:r>
                      <a:r>
                        <a:rPr lang="zh-TW" altLang="en-US" b="1" dirty="0">
                          <a:latin typeface="微軟正黑體" panose="020B0604030504040204" pitchFamily="34" charset="-120"/>
                          <a:ea typeface="微軟正黑體" panose="020B0604030504040204" pitchFamily="34" charset="-120"/>
                        </a:rPr>
                        <a:t>維護孕產婦及新生兒安全。</a:t>
                      </a:r>
                    </a:p>
                    <a:p>
                      <a:r>
                        <a:rPr lang="en-US" altLang="zh-TW" b="1" dirty="0">
                          <a:latin typeface="微軟正黑體" panose="020B0604030504040204" pitchFamily="34" charset="-120"/>
                          <a:ea typeface="微軟正黑體" panose="020B0604030504040204" pitchFamily="34" charset="-120"/>
                        </a:rPr>
                        <a:t>3. </a:t>
                      </a:r>
                      <a:r>
                        <a:rPr lang="zh-TW" altLang="en-US" b="1" dirty="0">
                          <a:latin typeface="微軟正黑體" panose="020B0604030504040204" pitchFamily="34" charset="-120"/>
                          <a:ea typeface="微軟正黑體" panose="020B0604030504040204" pitchFamily="34" charset="-120"/>
                        </a:rPr>
                        <a:t>預防產科相關病人安全事件。</a:t>
                      </a:r>
                    </a:p>
                  </a:txBody>
                  <a:tcPr anchor="ctr"/>
                </a:tc>
                <a:extLst>
                  <a:ext uri="{0D108BD9-81ED-4DB2-BD59-A6C34878D82A}">
                    <a16:rowId xmlns:a16="http://schemas.microsoft.com/office/drawing/2014/main" val="1840849607"/>
                  </a:ext>
                </a:extLst>
              </a:tr>
            </a:tbl>
          </a:graphicData>
        </a:graphic>
      </p:graphicFrame>
      <p:sp>
        <p:nvSpPr>
          <p:cNvPr id="11" name="標題 1">
            <a:extLst>
              <a:ext uri="{FF2B5EF4-FFF2-40B4-BE49-F238E27FC236}">
                <a16:creationId xmlns:a16="http://schemas.microsoft.com/office/drawing/2014/main" id="{235FFE7F-BA95-4B58-A21D-9D0806749BB8}"/>
              </a:ext>
            </a:extLst>
          </p:cNvPr>
          <p:cNvSpPr txBox="1">
            <a:spLocks/>
          </p:cNvSpPr>
          <p:nvPr/>
        </p:nvSpPr>
        <p:spPr>
          <a:xfrm>
            <a:off x="2133600" y="381000"/>
            <a:ext cx="8610600" cy="492443"/>
          </a:xfrm>
          <a:prstGeom prst="rect">
            <a:avLst/>
          </a:prstGeom>
          <a:solidFill>
            <a:schemeClr val="bg1"/>
          </a:solidFill>
        </p:spPr>
        <p:txBody>
          <a:bodyPr wrap="square" lIns="0" tIns="0" rIns="0" bIns="0">
            <a:spAutoFit/>
          </a:bodyPr>
          <a:lstStyle>
            <a:lvl1pPr>
              <a:defRPr sz="4400" b="1" i="0">
                <a:solidFill>
                  <a:srgbClr val="00385F"/>
                </a:solidFill>
                <a:latin typeface="Microsoft JhengHei"/>
                <a:ea typeface="+mj-ea"/>
                <a:cs typeface="Microsoft JhengHei"/>
              </a:defRPr>
            </a:lvl1pPr>
          </a:lstStyle>
          <a:p>
            <a:r>
              <a:rPr lang="en-US" altLang="zh-TW" sz="2800" dirty="0">
                <a:solidFill>
                  <a:srgbClr val="FF0000"/>
                </a:solidFill>
                <a:latin typeface="微軟正黑體" panose="020B0604030504040204" pitchFamily="34" charset="-120"/>
                <a:ea typeface="微軟正黑體" panose="020B0604030504040204" pitchFamily="34" charset="-120"/>
              </a:rPr>
              <a:t>115-116</a:t>
            </a:r>
            <a:r>
              <a:rPr lang="zh-TW" altLang="en-US" sz="2800" dirty="0">
                <a:solidFill>
                  <a:srgbClr val="FF0000"/>
                </a:solidFill>
                <a:latin typeface="微軟正黑體" panose="020B0604030504040204" pitchFamily="34" charset="-120"/>
                <a:ea typeface="微軟正黑體" panose="020B0604030504040204" pitchFamily="34" charset="-120"/>
              </a:rPr>
              <a:t>年度</a:t>
            </a:r>
            <a:r>
              <a:rPr lang="zh-TW" altLang="en-US" sz="3200" dirty="0">
                <a:latin typeface="微軟正黑體" panose="020B0604030504040204" pitchFamily="34" charset="-120"/>
                <a:ea typeface="微軟正黑體" panose="020B0604030504040204" pitchFamily="34" charset="-120"/>
              </a:rPr>
              <a:t>診所醫療品質及病人安全工作目標</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4ED399EC-54AB-48E8-AC83-4FB0B09AAE9D}"/>
              </a:ext>
            </a:extLst>
          </p:cNvPr>
          <p:cNvPicPr>
            <a:picLocks noChangeAspect="1"/>
          </p:cNvPicPr>
          <p:nvPr/>
        </p:nvPicPr>
        <p:blipFill>
          <a:blip r:embed="rId2">
            <a:clrChange>
              <a:clrFrom>
                <a:srgbClr val="F2F2E9"/>
              </a:clrFrom>
              <a:clrTo>
                <a:srgbClr val="F2F2E9">
                  <a:alpha val="0"/>
                </a:srgbClr>
              </a:clrTo>
            </a:clrChange>
          </a:blip>
          <a:stretch>
            <a:fillRect/>
          </a:stretch>
        </p:blipFill>
        <p:spPr>
          <a:xfrm>
            <a:off x="8501743" y="2740414"/>
            <a:ext cx="3048000" cy="3734045"/>
          </a:xfrm>
          <a:prstGeom prst="rect">
            <a:avLst/>
          </a:prstGeom>
        </p:spPr>
      </p:pic>
    </p:spTree>
    <p:extLst>
      <p:ext uri="{BB962C8B-B14F-4D97-AF65-F5344CB8AC3E}">
        <p14:creationId xmlns:p14="http://schemas.microsoft.com/office/powerpoint/2010/main" val="3531881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13501" y="304800"/>
            <a:ext cx="10313820" cy="1107996"/>
          </a:xfrm>
        </p:spPr>
        <p:txBody>
          <a:bodyPr/>
          <a:lstStyle/>
          <a:p>
            <a:r>
              <a:rPr lang="en-US" altLang="zh-TW" sz="3200" dirty="0">
                <a:solidFill>
                  <a:srgbClr val="FF0000"/>
                </a:solidFill>
                <a:latin typeface="微軟正黑體" panose="020B0604030504040204" pitchFamily="34" charset="-120"/>
                <a:ea typeface="微軟正黑體" panose="020B0604030504040204" pitchFamily="34" charset="-120"/>
              </a:rPr>
              <a:t>115-116</a:t>
            </a:r>
            <a:r>
              <a:rPr lang="zh-TW" altLang="en-US" sz="3200" dirty="0">
                <a:solidFill>
                  <a:srgbClr val="FF0000"/>
                </a:solidFill>
                <a:latin typeface="微軟正黑體" panose="020B0604030504040204" pitchFamily="34" charset="-120"/>
                <a:ea typeface="微軟正黑體" panose="020B0604030504040204" pitchFamily="34" charset="-120"/>
              </a:rPr>
              <a:t>年度</a:t>
            </a:r>
            <a:br>
              <a:rPr lang="en-US" altLang="zh-TW" sz="3200" dirty="0">
                <a:solidFill>
                  <a:srgbClr val="FF0000"/>
                </a:solidFill>
                <a:latin typeface="微軟正黑體" panose="020B0604030504040204" pitchFamily="34" charset="-120"/>
                <a:ea typeface="微軟正黑體" panose="020B0604030504040204" pitchFamily="34" charset="-120"/>
              </a:rPr>
            </a:br>
            <a:r>
              <a:rPr lang="zh-TW" altLang="en-US" sz="4000" dirty="0">
                <a:latin typeface="微軟正黑體" panose="020B0604030504040204" pitchFamily="34" charset="-120"/>
                <a:ea typeface="微軟正黑體" panose="020B0604030504040204" pitchFamily="34" charset="-120"/>
              </a:rPr>
              <a:t>診所醫療品質及病人安全工作目標</a:t>
            </a:r>
            <a:endParaRPr lang="zh-TW" altLang="en-US" sz="1600" dirty="0">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19</a:t>
            </a:fld>
            <a:endParaRPr lang="en-US" altLang="zh-TW" spc="-25" dirty="0"/>
          </a:p>
        </p:txBody>
      </p:sp>
      <p:sp>
        <p:nvSpPr>
          <p:cNvPr id="14" name="文字方塊 13">
            <a:extLst>
              <a:ext uri="{FF2B5EF4-FFF2-40B4-BE49-F238E27FC236}">
                <a16:creationId xmlns:a16="http://schemas.microsoft.com/office/drawing/2014/main" id="{B469CCA1-DA1B-4592-992E-3C2E2A38F157}"/>
              </a:ext>
            </a:extLst>
          </p:cNvPr>
          <p:cNvSpPr txBox="1"/>
          <p:nvPr/>
        </p:nvSpPr>
        <p:spPr>
          <a:xfrm>
            <a:off x="848816" y="1600200"/>
            <a:ext cx="10494368" cy="2144177"/>
          </a:xfrm>
          <a:prstGeom prst="rect">
            <a:avLst/>
          </a:prstGeom>
          <a:noFill/>
        </p:spPr>
        <p:txBody>
          <a:bodyPr wrap="square">
            <a:spAutoFit/>
          </a:bodyPr>
          <a:lstStyle/>
          <a:p>
            <a:pPr marL="266700" algn="l">
              <a:lnSpc>
                <a:spcPts val="3000"/>
              </a:lnSpc>
              <a:spcBef>
                <a:spcPts val="600"/>
              </a:spcBef>
              <a:buClr>
                <a:srgbClr val="C00000"/>
              </a:buClr>
            </a:pPr>
            <a:r>
              <a:rPr lang="zh-TW" altLang="en-US" sz="2800" b="1" dirty="0">
                <a:solidFill>
                  <a:srgbClr val="0070C0"/>
                </a:solidFill>
              </a:rPr>
              <a:t>積極參與病人安全事件通報</a:t>
            </a:r>
            <a:r>
              <a:rPr lang="en-US" altLang="zh-TW" sz="2800" b="1" dirty="0">
                <a:solidFill>
                  <a:srgbClr val="0070C0"/>
                </a:solidFill>
              </a:rPr>
              <a:t>【</a:t>
            </a:r>
            <a:r>
              <a:rPr lang="zh-TW" altLang="en-US" sz="2800" b="1" dirty="0">
                <a:solidFill>
                  <a:srgbClr val="0070C0"/>
                </a:solidFill>
              </a:rPr>
              <a:t>新增</a:t>
            </a:r>
            <a:r>
              <a:rPr lang="en-US" altLang="zh-TW" sz="2800" b="1" dirty="0">
                <a:solidFill>
                  <a:srgbClr val="0070C0"/>
                </a:solidFill>
              </a:rPr>
              <a:t>】</a:t>
            </a:r>
          </a:p>
          <a:p>
            <a:pPr marL="266700" algn="l">
              <a:lnSpc>
                <a:spcPts val="3000"/>
              </a:lnSpc>
              <a:spcBef>
                <a:spcPts val="600"/>
              </a:spcBef>
              <a:buClr>
                <a:srgbClr val="C00000"/>
              </a:buClr>
            </a:pPr>
            <a:r>
              <a:rPr lang="en-US" altLang="zh-TW" sz="2400" b="1" dirty="0">
                <a:solidFill>
                  <a:schemeClr val="tx1"/>
                </a:solidFill>
              </a:rPr>
              <a:t>1.</a:t>
            </a:r>
            <a:r>
              <a:rPr lang="zh-TW" altLang="en-US" sz="2400" b="1" dirty="0">
                <a:solidFill>
                  <a:schemeClr val="tx1"/>
                </a:solidFill>
              </a:rPr>
              <a:t>依醫療事故預防及爭議處理法進行重大醫療事故通報。</a:t>
            </a:r>
            <a:endParaRPr lang="en-US" altLang="zh-TW" sz="2400" b="1" dirty="0">
              <a:solidFill>
                <a:schemeClr val="tx1"/>
              </a:solidFill>
            </a:endParaRPr>
          </a:p>
          <a:p>
            <a:pPr marL="536575" indent="-269875" algn="l">
              <a:lnSpc>
                <a:spcPts val="3000"/>
              </a:lnSpc>
              <a:spcBef>
                <a:spcPts val="600"/>
              </a:spcBef>
              <a:buClr>
                <a:srgbClr val="C00000"/>
              </a:buClr>
            </a:pPr>
            <a:r>
              <a:rPr lang="en-US" altLang="zh-TW" sz="2400" b="1" dirty="0">
                <a:solidFill>
                  <a:schemeClr val="tx1"/>
                </a:solidFill>
              </a:rPr>
              <a:t>2.</a:t>
            </a:r>
            <a:r>
              <a:rPr lang="zh-TW" altLang="en-US" sz="2400" b="1" dirty="0">
                <a:solidFill>
                  <a:schemeClr val="tx1"/>
                </a:solidFill>
              </a:rPr>
              <a:t>針對重大病安事件或重大醫療事故，應依法進行根本原因分析並提出改善方案，避免類似事件重複發生，必要時，得指定專業人員或委由專業機構、團體協助。</a:t>
            </a:r>
            <a:endParaRPr lang="en-US" altLang="zh-TW" sz="2400" b="1" dirty="0">
              <a:solidFill>
                <a:schemeClr val="tx1"/>
              </a:solidFill>
            </a:endParaRPr>
          </a:p>
        </p:txBody>
      </p:sp>
      <p:sp>
        <p:nvSpPr>
          <p:cNvPr id="17" name="文字方塊 16">
            <a:extLst>
              <a:ext uri="{FF2B5EF4-FFF2-40B4-BE49-F238E27FC236}">
                <a16:creationId xmlns:a16="http://schemas.microsoft.com/office/drawing/2014/main" id="{3A370336-20E8-4F8A-AFBE-EBE2ED7209A8}"/>
              </a:ext>
            </a:extLst>
          </p:cNvPr>
          <p:cNvSpPr txBox="1"/>
          <p:nvPr/>
        </p:nvSpPr>
        <p:spPr>
          <a:xfrm>
            <a:off x="5309437" y="3744377"/>
            <a:ext cx="6096000" cy="2950551"/>
          </a:xfrm>
          <a:prstGeom prst="rect">
            <a:avLst/>
          </a:prstGeom>
          <a:solidFill>
            <a:srgbClr val="FFFF99"/>
          </a:solidFill>
        </p:spPr>
        <p:style>
          <a:lnRef idx="2">
            <a:schemeClr val="accent2"/>
          </a:lnRef>
          <a:fillRef idx="1">
            <a:schemeClr val="lt1"/>
          </a:fillRef>
          <a:effectRef idx="0">
            <a:schemeClr val="accent2"/>
          </a:effectRef>
          <a:fontRef idx="minor">
            <a:schemeClr val="dk1"/>
          </a:fontRef>
        </p:style>
        <p:txBody>
          <a:bodyPr wrap="square">
            <a:spAutoFit/>
          </a:bodyPr>
          <a:lstStyle/>
          <a:p>
            <a:pPr algn="l">
              <a:lnSpc>
                <a:spcPts val="2500"/>
              </a:lnSpc>
            </a:pPr>
            <a:r>
              <a:rPr lang="en-US" altLang="zh-TW" b="1" i="0" u="none" strike="noStrike" dirty="0">
                <a:solidFill>
                  <a:srgbClr val="0B57D0"/>
                </a:solidFill>
                <a:effectLst/>
                <a:latin typeface="微軟正黑體" panose="020B0604030504040204" pitchFamily="34" charset="-120"/>
                <a:ea typeface="微軟正黑體" panose="020B0604030504040204" pitchFamily="34" charset="-120"/>
              </a:rPr>
              <a:t>《</a:t>
            </a:r>
            <a:r>
              <a:rPr lang="zh-TW" altLang="en-US" b="1" i="0" u="none" strike="noStrike" dirty="0">
                <a:solidFill>
                  <a:srgbClr val="0B57D0"/>
                </a:solidFill>
                <a:effectLst/>
                <a:latin typeface="微軟正黑體" panose="020B0604030504040204" pitchFamily="34" charset="-120"/>
                <a:ea typeface="微軟正黑體" panose="020B0604030504040204" pitchFamily="34" charset="-120"/>
              </a:rPr>
              <a:t>重大醫療事故通報及處理辦法</a:t>
            </a:r>
            <a:r>
              <a:rPr lang="en-US" altLang="zh-TW" b="1" i="0" u="none" strike="noStrike" dirty="0">
                <a:solidFill>
                  <a:srgbClr val="0B57D0"/>
                </a:solidFill>
                <a:effectLst/>
                <a:latin typeface="微軟正黑體" panose="020B0604030504040204" pitchFamily="34" charset="-120"/>
                <a:ea typeface="微軟正黑體" panose="020B0604030504040204" pitchFamily="34" charset="-120"/>
              </a:rPr>
              <a:t>》</a:t>
            </a:r>
            <a:r>
              <a:rPr lang="zh-TW" altLang="en-US" b="1" i="0" dirty="0">
                <a:solidFill>
                  <a:srgbClr val="1F1F1F"/>
                </a:solidFill>
                <a:effectLst/>
                <a:latin typeface="微軟正黑體" panose="020B0604030504040204" pitchFamily="34" charset="-120"/>
                <a:ea typeface="微軟正黑體" panose="020B0604030504040204" pitchFamily="34" charset="-120"/>
              </a:rPr>
              <a:t>第</a:t>
            </a:r>
            <a:r>
              <a:rPr lang="en-US" altLang="zh-TW" b="1" i="0" dirty="0">
                <a:solidFill>
                  <a:srgbClr val="1F1F1F"/>
                </a:solidFill>
                <a:effectLst/>
                <a:latin typeface="微軟正黑體" panose="020B0604030504040204" pitchFamily="34" charset="-120"/>
                <a:ea typeface="微軟正黑體" panose="020B0604030504040204" pitchFamily="34" charset="-120"/>
              </a:rPr>
              <a:t>3</a:t>
            </a:r>
            <a:r>
              <a:rPr lang="zh-TW" altLang="en-US" b="1" i="0" dirty="0">
                <a:solidFill>
                  <a:srgbClr val="1F1F1F"/>
                </a:solidFill>
                <a:effectLst/>
                <a:latin typeface="微軟正黑體" panose="020B0604030504040204" pitchFamily="34" charset="-120"/>
                <a:ea typeface="微軟正黑體" panose="020B0604030504040204" pitchFamily="34" charset="-120"/>
              </a:rPr>
              <a:t>條  ：</a:t>
            </a:r>
            <a:endParaRPr lang="en-US" altLang="zh-TW" b="1" i="0" dirty="0">
              <a:solidFill>
                <a:srgbClr val="1F1F1F"/>
              </a:solidFill>
              <a:effectLst/>
              <a:latin typeface="微軟正黑體" panose="020B0604030504040204" pitchFamily="34" charset="-120"/>
              <a:ea typeface="微軟正黑體" panose="020B0604030504040204" pitchFamily="34" charset="-120"/>
            </a:endParaRP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應通報之重大醫療事故事件，指有下列異常情形之一  ：</a:t>
            </a:r>
            <a:endParaRPr lang="en-US" altLang="zh-TW" b="1" i="0" dirty="0">
              <a:solidFill>
                <a:srgbClr val="1F1F1F"/>
              </a:solidFill>
              <a:effectLst/>
              <a:latin typeface="微軟正黑體" panose="020B0604030504040204" pitchFamily="34" charset="-120"/>
              <a:ea typeface="微軟正黑體" panose="020B0604030504040204" pitchFamily="34" charset="-120"/>
            </a:endParaRP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一、實施</a:t>
            </a:r>
            <a:r>
              <a:rPr lang="zh-TW" altLang="en-US" b="1" i="0" dirty="0">
                <a:solidFill>
                  <a:schemeClr val="tx1"/>
                </a:solidFill>
                <a:effectLst/>
                <a:latin typeface="微軟正黑體" panose="020B0604030504040204" pitchFamily="34" charset="-120"/>
                <a:ea typeface="微軟正黑體" panose="020B0604030504040204" pitchFamily="34" charset="-120"/>
              </a:rPr>
              <a:t>手術</a:t>
            </a:r>
            <a:r>
              <a:rPr lang="zh-TW" altLang="en-US" b="1" i="0" dirty="0">
                <a:solidFill>
                  <a:srgbClr val="1F1F1F"/>
                </a:solidFill>
                <a:effectLst/>
                <a:latin typeface="微軟正黑體" panose="020B0604030504040204" pitchFamily="34" charset="-120"/>
                <a:ea typeface="微軟正黑體" panose="020B0604030504040204" pitchFamily="34" charset="-120"/>
              </a:rPr>
              <a:t>或</a:t>
            </a:r>
            <a:r>
              <a:rPr lang="zh-TW" altLang="en-US" b="1" i="0" dirty="0">
                <a:solidFill>
                  <a:srgbClr val="FF0000"/>
                </a:solidFill>
                <a:effectLst/>
                <a:latin typeface="微軟正黑體" panose="020B0604030504040204" pitchFamily="34" charset="-120"/>
                <a:ea typeface="微軟正黑體" panose="020B0604030504040204" pitchFamily="34" charset="-120"/>
              </a:rPr>
              <a:t>侵入性</a:t>
            </a:r>
            <a:r>
              <a:rPr lang="zh-TW" altLang="en-US" b="1" i="0" dirty="0">
                <a:solidFill>
                  <a:srgbClr val="1F1F1F"/>
                </a:solidFill>
                <a:effectLst/>
                <a:latin typeface="微軟正黑體" panose="020B0604030504040204" pitchFamily="34" charset="-120"/>
                <a:ea typeface="微軟正黑體" panose="020B0604030504040204" pitchFamily="34" charset="-120"/>
              </a:rPr>
              <a:t>檢查、治療，而有下列情形之一：</a:t>
            </a:r>
            <a:endParaRPr lang="en-US" altLang="zh-TW" b="1" i="0" dirty="0">
              <a:solidFill>
                <a:srgbClr val="1F1F1F"/>
              </a:solidFill>
              <a:effectLst/>
              <a:latin typeface="微軟正黑體" panose="020B0604030504040204" pitchFamily="34" charset="-120"/>
              <a:ea typeface="微軟正黑體" panose="020B0604030504040204" pitchFamily="34" charset="-120"/>
            </a:endParaRPr>
          </a:p>
          <a:p>
            <a:pPr marL="363538"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（一）病人錯誤。（二）部位錯誤。（三）術式錯誤。</a:t>
            </a:r>
          </a:p>
          <a:p>
            <a:pPr marL="363538"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（四）人工植入物錯置。（五）誤遺留異物於體內。</a:t>
            </a: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二、以不相容血型之血液</a:t>
            </a:r>
            <a:r>
              <a:rPr lang="zh-TW" altLang="en-US" b="1" i="0" dirty="0">
                <a:solidFill>
                  <a:srgbClr val="FF0000"/>
                </a:solidFill>
                <a:effectLst/>
                <a:latin typeface="微軟正黑體" panose="020B0604030504040204" pitchFamily="34" charset="-120"/>
                <a:ea typeface="微軟正黑體" panose="020B0604030504040204" pitchFamily="34" charset="-120"/>
              </a:rPr>
              <a:t>輸血</a:t>
            </a:r>
            <a:r>
              <a:rPr lang="zh-TW" altLang="en-US" b="1" i="0" dirty="0">
                <a:solidFill>
                  <a:srgbClr val="1F1F1F"/>
                </a:solidFill>
                <a:effectLst/>
                <a:latin typeface="微軟正黑體" panose="020B0604030504040204" pitchFamily="34" charset="-120"/>
                <a:ea typeface="微軟正黑體" panose="020B0604030504040204" pitchFamily="34" charset="-120"/>
              </a:rPr>
              <a:t>。</a:t>
            </a: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三、藥品處方、調劑或</a:t>
            </a:r>
            <a:r>
              <a:rPr lang="zh-TW" altLang="en-US" b="1" i="0" dirty="0">
                <a:solidFill>
                  <a:srgbClr val="FF0000"/>
                </a:solidFill>
                <a:effectLst/>
                <a:latin typeface="微軟正黑體" panose="020B0604030504040204" pitchFamily="34" charset="-120"/>
                <a:ea typeface="微軟正黑體" panose="020B0604030504040204" pitchFamily="34" charset="-120"/>
              </a:rPr>
              <a:t>給藥</a:t>
            </a:r>
            <a:r>
              <a:rPr lang="zh-TW" altLang="en-US" b="1" i="0" dirty="0">
                <a:solidFill>
                  <a:srgbClr val="1F1F1F"/>
                </a:solidFill>
                <a:effectLst/>
                <a:latin typeface="微軟正黑體" panose="020B0604030504040204" pitchFamily="34" charset="-120"/>
                <a:ea typeface="微軟正黑體" panose="020B0604030504040204" pitchFamily="34" charset="-120"/>
              </a:rPr>
              <a:t>錯誤。</a:t>
            </a: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四、醫療</a:t>
            </a:r>
            <a:r>
              <a:rPr lang="zh-TW" altLang="en-US" b="1" i="0" dirty="0">
                <a:solidFill>
                  <a:srgbClr val="FF0000"/>
                </a:solidFill>
                <a:effectLst/>
                <a:latin typeface="微軟正黑體" panose="020B0604030504040204" pitchFamily="34" charset="-120"/>
                <a:ea typeface="微軟正黑體" panose="020B0604030504040204" pitchFamily="34" charset="-120"/>
              </a:rPr>
              <a:t>設備</a:t>
            </a:r>
            <a:r>
              <a:rPr lang="zh-TW" altLang="en-US" b="1" i="0" dirty="0">
                <a:solidFill>
                  <a:srgbClr val="1F1F1F"/>
                </a:solidFill>
                <a:effectLst/>
                <a:latin typeface="微軟正黑體" panose="020B0604030504040204" pitchFamily="34" charset="-120"/>
                <a:ea typeface="微軟正黑體" panose="020B0604030504040204" pitchFamily="34" charset="-120"/>
              </a:rPr>
              <a:t>使用錯誤。</a:t>
            </a:r>
          </a:p>
          <a:p>
            <a:pPr algn="l">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五、其他經中央主管機關認定者</a:t>
            </a:r>
          </a:p>
        </p:txBody>
      </p:sp>
      <p:sp>
        <p:nvSpPr>
          <p:cNvPr id="18" name="文字方塊 17">
            <a:extLst>
              <a:ext uri="{FF2B5EF4-FFF2-40B4-BE49-F238E27FC236}">
                <a16:creationId xmlns:a16="http://schemas.microsoft.com/office/drawing/2014/main" id="{2E6AB91D-D210-4FDC-A932-9478275763CC}"/>
              </a:ext>
            </a:extLst>
          </p:cNvPr>
          <p:cNvSpPr txBox="1"/>
          <p:nvPr/>
        </p:nvSpPr>
        <p:spPr>
          <a:xfrm>
            <a:off x="733591" y="3744377"/>
            <a:ext cx="4332487" cy="1026948"/>
          </a:xfrm>
          <a:prstGeom prst="rect">
            <a:avLst/>
          </a:prstGeom>
          <a:solidFill>
            <a:srgbClr val="FFFF99"/>
          </a:solidFill>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500"/>
              </a:lnSpc>
            </a:pPr>
            <a:r>
              <a:rPr lang="en-US" altLang="zh-TW" b="1" i="0" u="none" strike="noStrike" dirty="0">
                <a:solidFill>
                  <a:srgbClr val="0B57D0"/>
                </a:solidFill>
                <a:effectLst/>
                <a:latin typeface="微軟正黑體" panose="020B0604030504040204" pitchFamily="34" charset="-120"/>
                <a:ea typeface="微軟正黑體" panose="020B0604030504040204" pitchFamily="34" charset="-120"/>
              </a:rPr>
              <a:t>《</a:t>
            </a:r>
            <a:r>
              <a:rPr lang="zh-TW" altLang="en-US" b="1" i="0" u="none" strike="noStrike" dirty="0">
                <a:solidFill>
                  <a:srgbClr val="0B57D0"/>
                </a:solidFill>
                <a:effectLst/>
                <a:latin typeface="微軟正黑體" panose="020B0604030504040204" pitchFamily="34" charset="-120"/>
                <a:ea typeface="微軟正黑體" panose="020B0604030504040204" pitchFamily="34" charset="-120"/>
              </a:rPr>
              <a:t>醫療事故預防及爭議處理法</a:t>
            </a:r>
            <a:r>
              <a:rPr lang="en-US" altLang="zh-TW" b="1" i="0" u="none" strike="noStrike" dirty="0">
                <a:solidFill>
                  <a:srgbClr val="0B57D0"/>
                </a:solidFill>
                <a:effectLst/>
                <a:latin typeface="微軟正黑體" panose="020B0604030504040204" pitchFamily="34" charset="-120"/>
                <a:ea typeface="微軟正黑體" panose="020B0604030504040204" pitchFamily="34" charset="-120"/>
              </a:rPr>
              <a:t>》</a:t>
            </a:r>
            <a:r>
              <a:rPr lang="zh-TW" altLang="en-US" b="1" i="0" dirty="0">
                <a:solidFill>
                  <a:srgbClr val="1F1F1F"/>
                </a:solidFill>
                <a:effectLst/>
                <a:latin typeface="微軟正黑體" panose="020B0604030504040204" pitchFamily="34" charset="-120"/>
                <a:ea typeface="微軟正黑體" panose="020B0604030504040204" pitchFamily="34" charset="-120"/>
              </a:rPr>
              <a:t>第</a:t>
            </a:r>
            <a:r>
              <a:rPr lang="en-US" altLang="zh-TW" b="1" i="0" dirty="0">
                <a:solidFill>
                  <a:srgbClr val="1F1F1F"/>
                </a:solidFill>
                <a:effectLst/>
                <a:latin typeface="微軟正黑體" panose="020B0604030504040204" pitchFamily="34" charset="-120"/>
                <a:ea typeface="微軟正黑體" panose="020B0604030504040204" pitchFamily="34" charset="-120"/>
              </a:rPr>
              <a:t>34</a:t>
            </a:r>
            <a:r>
              <a:rPr lang="zh-TW" altLang="en-US" b="1" i="0" dirty="0">
                <a:solidFill>
                  <a:srgbClr val="1F1F1F"/>
                </a:solidFill>
                <a:effectLst/>
                <a:latin typeface="微軟正黑體" panose="020B0604030504040204" pitchFamily="34" charset="-120"/>
                <a:ea typeface="微軟正黑體" panose="020B0604030504040204" pitchFamily="34" charset="-120"/>
              </a:rPr>
              <a:t>條：</a:t>
            </a:r>
            <a:endParaRPr lang="en-US" altLang="zh-TW" b="1" i="0" dirty="0">
              <a:solidFill>
                <a:srgbClr val="1F1F1F"/>
              </a:solidFill>
              <a:effectLst/>
              <a:latin typeface="微軟正黑體" panose="020B0604030504040204" pitchFamily="34" charset="-120"/>
              <a:ea typeface="微軟正黑體" panose="020B0604030504040204" pitchFamily="34" charset="-120"/>
            </a:endParaRPr>
          </a:p>
          <a:p>
            <a:pPr>
              <a:lnSpc>
                <a:spcPts val="2500"/>
              </a:lnSpc>
            </a:pPr>
            <a:r>
              <a:rPr lang="zh-TW" altLang="en-US" b="1" i="0" dirty="0">
                <a:solidFill>
                  <a:srgbClr val="1F1F1F"/>
                </a:solidFill>
                <a:effectLst/>
                <a:latin typeface="微軟正黑體" panose="020B0604030504040204" pitchFamily="34" charset="-120"/>
                <a:ea typeface="微軟正黑體" panose="020B0604030504040204" pitchFamily="34" charset="-120"/>
              </a:rPr>
              <a:t>醫療機構應就重大醫療事故，</a:t>
            </a:r>
            <a:r>
              <a:rPr lang="zh-TW" altLang="en-US" b="1" i="0" dirty="0">
                <a:solidFill>
                  <a:srgbClr val="FF0000"/>
                </a:solidFill>
                <a:effectLst/>
                <a:latin typeface="微軟正黑體" panose="020B0604030504040204" pitchFamily="34" charset="-120"/>
                <a:ea typeface="微軟正黑體" panose="020B0604030504040204" pitchFamily="34" charset="-120"/>
              </a:rPr>
              <a:t>分析其根本原因、提出改善方案，並通報主管機關</a:t>
            </a:r>
            <a:r>
              <a:rPr lang="zh-TW" altLang="en-US" b="1" i="0" dirty="0">
                <a:solidFill>
                  <a:srgbClr val="1F1F1F"/>
                </a:solidFill>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1775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5B7C8A9-6412-4378-BBAC-D5D08ADE6A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graphicFrame>
        <p:nvGraphicFramePr>
          <p:cNvPr id="5" name="表格 4">
            <a:extLst>
              <a:ext uri="{FF2B5EF4-FFF2-40B4-BE49-F238E27FC236}">
                <a16:creationId xmlns:a16="http://schemas.microsoft.com/office/drawing/2014/main" id="{8FB90EA8-D6C9-44E1-9E29-3DE716409392}"/>
              </a:ext>
            </a:extLst>
          </p:cNvPr>
          <p:cNvGraphicFramePr>
            <a:graphicFrameLocks noGrp="1"/>
          </p:cNvGraphicFramePr>
          <p:nvPr>
            <p:extLst>
              <p:ext uri="{D42A27DB-BD31-4B8C-83A1-F6EECF244321}">
                <p14:modId xmlns:p14="http://schemas.microsoft.com/office/powerpoint/2010/main" val="427111707"/>
              </p:ext>
            </p:extLst>
          </p:nvPr>
        </p:nvGraphicFramePr>
        <p:xfrm>
          <a:off x="325333" y="1434977"/>
          <a:ext cx="6797480" cy="5034350"/>
        </p:xfrm>
        <a:graphic>
          <a:graphicData uri="http://schemas.openxmlformats.org/drawingml/2006/table">
            <a:tbl>
              <a:tblPr>
                <a:tableStyleId>{5DA37D80-6434-44D0-A028-1B22A696006F}</a:tableStyleId>
              </a:tblPr>
              <a:tblGrid>
                <a:gridCol w="2499655">
                  <a:extLst>
                    <a:ext uri="{9D8B030D-6E8A-4147-A177-3AD203B41FA5}">
                      <a16:colId xmlns:a16="http://schemas.microsoft.com/office/drawing/2014/main" val="753492390"/>
                    </a:ext>
                  </a:extLst>
                </a:gridCol>
                <a:gridCol w="1806665">
                  <a:extLst>
                    <a:ext uri="{9D8B030D-6E8A-4147-A177-3AD203B41FA5}">
                      <a16:colId xmlns:a16="http://schemas.microsoft.com/office/drawing/2014/main" val="2966836486"/>
                    </a:ext>
                  </a:extLst>
                </a:gridCol>
                <a:gridCol w="2491160">
                  <a:extLst>
                    <a:ext uri="{9D8B030D-6E8A-4147-A177-3AD203B41FA5}">
                      <a16:colId xmlns:a16="http://schemas.microsoft.com/office/drawing/2014/main" val="1214568532"/>
                    </a:ext>
                  </a:extLst>
                </a:gridCol>
              </a:tblGrid>
              <a:tr h="607979">
                <a:tc>
                  <a:txBody>
                    <a:bodyPr/>
                    <a:lstStyle/>
                    <a:p>
                      <a:pPr algn="ctr" latinLnBrk="1">
                        <a:lnSpc>
                          <a:spcPct val="100000"/>
                        </a:lnSpc>
                      </a:pPr>
                      <a:r>
                        <a:rPr lang="zh-TW" sz="2800" b="1" kern="100" dirty="0">
                          <a:effectLst/>
                        </a:rPr>
                        <a:t>時間</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gn="ctr" latinLnBrk="1">
                        <a:lnSpc>
                          <a:spcPct val="100000"/>
                        </a:lnSpc>
                      </a:pPr>
                      <a:r>
                        <a:rPr lang="zh-TW" sz="2800" b="1" kern="100" dirty="0">
                          <a:effectLst/>
                        </a:rPr>
                        <a:t>議程</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4">
                        <a:lumMod val="20000"/>
                        <a:lumOff val="80000"/>
                      </a:schemeClr>
                    </a:solidFill>
                  </a:tcPr>
                </a:tc>
                <a:tc>
                  <a:txBody>
                    <a:bodyPr/>
                    <a:lstStyle/>
                    <a:p>
                      <a:pPr algn="ctr" latinLnBrk="1">
                        <a:lnSpc>
                          <a:spcPct val="100000"/>
                        </a:lnSpc>
                      </a:pPr>
                      <a:r>
                        <a:rPr lang="zh-TW" sz="2800" b="1" kern="100" dirty="0">
                          <a:effectLst/>
                        </a:rPr>
                        <a:t>主持人</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solidFill>
                      <a:schemeClr val="accent4">
                        <a:lumMod val="20000"/>
                        <a:lumOff val="80000"/>
                      </a:schemeClr>
                    </a:solidFill>
                  </a:tcPr>
                </a:tc>
                <a:extLst>
                  <a:ext uri="{0D108BD9-81ED-4DB2-BD59-A6C34878D82A}">
                    <a16:rowId xmlns:a16="http://schemas.microsoft.com/office/drawing/2014/main" val="2048203359"/>
                  </a:ext>
                </a:extLst>
              </a:tr>
              <a:tr h="620946">
                <a:tc>
                  <a:txBody>
                    <a:bodyPr/>
                    <a:lstStyle/>
                    <a:p>
                      <a:pPr algn="ctr" latinLnBrk="1">
                        <a:lnSpc>
                          <a:spcPct val="100000"/>
                        </a:lnSpc>
                      </a:pPr>
                      <a:r>
                        <a:rPr lang="en-US" sz="2400" b="1" kern="100" dirty="0">
                          <a:effectLst/>
                        </a:rPr>
                        <a:t>12</a:t>
                      </a:r>
                      <a:r>
                        <a:rPr lang="zh-TW" sz="2400" b="1" kern="100" dirty="0">
                          <a:effectLst/>
                        </a:rPr>
                        <a:t>：</a:t>
                      </a:r>
                      <a:r>
                        <a:rPr lang="en-US" sz="2400" b="1" kern="100" dirty="0">
                          <a:effectLst/>
                        </a:rPr>
                        <a:t>30 ~ 13</a:t>
                      </a:r>
                      <a:r>
                        <a:rPr lang="zh-TW" sz="2400" b="1" kern="100" dirty="0">
                          <a:effectLst/>
                        </a:rPr>
                        <a:t>：</a:t>
                      </a:r>
                      <a:r>
                        <a:rPr lang="en-US" sz="2400" b="1" kern="100" dirty="0">
                          <a:effectLst/>
                        </a:rPr>
                        <a:t>00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algn="ctr" latinLnBrk="1">
                        <a:lnSpc>
                          <a:spcPct val="100000"/>
                        </a:lnSpc>
                      </a:pPr>
                      <a:r>
                        <a:rPr lang="zh-TW" sz="2800" b="1" kern="100" dirty="0">
                          <a:effectLst/>
                        </a:rPr>
                        <a:t>報到</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extLst>
                  <a:ext uri="{0D108BD9-81ED-4DB2-BD59-A6C34878D82A}">
                    <a16:rowId xmlns:a16="http://schemas.microsoft.com/office/drawing/2014/main" val="2747088172"/>
                  </a:ext>
                </a:extLst>
              </a:tr>
              <a:tr h="621085">
                <a:tc>
                  <a:txBody>
                    <a:bodyPr/>
                    <a:lstStyle/>
                    <a:p>
                      <a:pPr algn="ctr" latinLnBrk="1">
                        <a:lnSpc>
                          <a:spcPct val="100000"/>
                        </a:lnSpc>
                      </a:pPr>
                      <a:r>
                        <a:rPr lang="en-US" sz="2400" b="1" kern="100" dirty="0">
                          <a:effectLst/>
                        </a:rPr>
                        <a:t>13</a:t>
                      </a:r>
                      <a:r>
                        <a:rPr lang="zh-TW" sz="2400" b="1" kern="100" dirty="0">
                          <a:effectLst/>
                        </a:rPr>
                        <a:t>：</a:t>
                      </a:r>
                      <a:r>
                        <a:rPr lang="en-US" sz="2400" b="1" kern="100" dirty="0">
                          <a:effectLst/>
                        </a:rPr>
                        <a:t>00 ~ 13</a:t>
                      </a:r>
                      <a:r>
                        <a:rPr lang="zh-TW" sz="2400" b="1" kern="100" dirty="0">
                          <a:effectLst/>
                        </a:rPr>
                        <a:t>：</a:t>
                      </a:r>
                      <a:r>
                        <a:rPr lang="en-US" sz="2400" b="1" kern="100" dirty="0">
                          <a:effectLst/>
                        </a:rPr>
                        <a:t>10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主席致詞</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a:effectLst/>
                        </a:rPr>
                        <a:t>曾局長梓展</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899273516"/>
                  </a:ext>
                </a:extLst>
              </a:tr>
              <a:tr h="713523">
                <a:tc>
                  <a:txBody>
                    <a:bodyPr/>
                    <a:lstStyle/>
                    <a:p>
                      <a:pPr algn="ctr" latinLnBrk="1">
                        <a:lnSpc>
                          <a:spcPct val="100000"/>
                        </a:lnSpc>
                      </a:pPr>
                      <a:r>
                        <a:rPr lang="en-US" sz="2400" b="1" kern="100" dirty="0">
                          <a:effectLst/>
                        </a:rPr>
                        <a:t>13</a:t>
                      </a:r>
                      <a:r>
                        <a:rPr lang="zh-TW" sz="2400" b="1" kern="100" dirty="0">
                          <a:effectLst/>
                        </a:rPr>
                        <a:t>：</a:t>
                      </a:r>
                      <a:r>
                        <a:rPr lang="en-US" sz="2400" b="1" kern="100" dirty="0">
                          <a:effectLst/>
                        </a:rPr>
                        <a:t>10 ~ 13</a:t>
                      </a:r>
                      <a:r>
                        <a:rPr lang="zh-TW" sz="2400" b="1" kern="100" dirty="0">
                          <a:effectLst/>
                        </a:rPr>
                        <a:t>：</a:t>
                      </a:r>
                      <a:r>
                        <a:rPr lang="en-US" sz="2400" b="1" kern="100" dirty="0">
                          <a:effectLst/>
                        </a:rPr>
                        <a:t>20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業務報告</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a:effectLst/>
                        </a:rPr>
                        <a:t>醫事管理科</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775836182"/>
                  </a:ext>
                </a:extLst>
              </a:tr>
              <a:tr h="620946">
                <a:tc>
                  <a:txBody>
                    <a:bodyPr/>
                    <a:lstStyle/>
                    <a:p>
                      <a:pPr algn="ctr" latinLnBrk="1">
                        <a:lnSpc>
                          <a:spcPct val="100000"/>
                        </a:lnSpc>
                      </a:pPr>
                      <a:r>
                        <a:rPr lang="en-US" sz="2400" b="1" kern="100" dirty="0">
                          <a:effectLst/>
                        </a:rPr>
                        <a:t>1</a:t>
                      </a:r>
                      <a:r>
                        <a:rPr lang="en-US" altLang="zh-TW" sz="2400" b="1" kern="100" dirty="0">
                          <a:effectLst/>
                        </a:rPr>
                        <a:t>3</a:t>
                      </a:r>
                      <a:r>
                        <a:rPr lang="zh-TW" sz="2400" b="1" kern="100" dirty="0">
                          <a:effectLst/>
                        </a:rPr>
                        <a:t>：</a:t>
                      </a:r>
                      <a:r>
                        <a:rPr lang="en-US" altLang="zh-TW" sz="2400" b="1" kern="100" dirty="0">
                          <a:effectLst/>
                        </a:rPr>
                        <a:t>2</a:t>
                      </a:r>
                      <a:r>
                        <a:rPr lang="en-US" sz="2400" b="1" kern="100" dirty="0">
                          <a:effectLst/>
                        </a:rPr>
                        <a:t>0 ~ 1</a:t>
                      </a:r>
                      <a:r>
                        <a:rPr lang="en-US" altLang="zh-TW" sz="2400" b="1" kern="100" dirty="0">
                          <a:effectLst/>
                        </a:rPr>
                        <a:t>3</a:t>
                      </a:r>
                      <a:r>
                        <a:rPr lang="zh-TW" sz="2400" b="1" kern="100" dirty="0">
                          <a:effectLst/>
                        </a:rPr>
                        <a:t>：</a:t>
                      </a:r>
                      <a:r>
                        <a:rPr lang="en-US" altLang="zh-TW" sz="2400" b="1" kern="100" dirty="0">
                          <a:effectLst/>
                        </a:rPr>
                        <a:t>50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政策宣導</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本局各科室</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795632349"/>
                  </a:ext>
                </a:extLst>
              </a:tr>
              <a:tr h="620946">
                <a:tc>
                  <a:txBody>
                    <a:bodyPr/>
                    <a:lstStyle/>
                    <a:p>
                      <a:pPr algn="ctr" latinLnBrk="1">
                        <a:lnSpc>
                          <a:spcPct val="100000"/>
                        </a:lnSpc>
                      </a:pPr>
                      <a:r>
                        <a:rPr lang="en-US" sz="2400" b="1" kern="100" dirty="0">
                          <a:effectLst/>
                        </a:rPr>
                        <a:t>13</a:t>
                      </a:r>
                      <a:r>
                        <a:rPr lang="zh-TW" sz="2400" b="1" kern="100" dirty="0">
                          <a:effectLst/>
                        </a:rPr>
                        <a:t>：</a:t>
                      </a:r>
                      <a:r>
                        <a:rPr lang="en-US" altLang="zh-TW" sz="2400" b="1" kern="100" dirty="0">
                          <a:effectLst/>
                        </a:rPr>
                        <a:t>50</a:t>
                      </a:r>
                      <a:r>
                        <a:rPr lang="en-US" sz="2400" b="1" kern="100" dirty="0">
                          <a:effectLst/>
                        </a:rPr>
                        <a:t>~ 14</a:t>
                      </a:r>
                      <a:r>
                        <a:rPr lang="zh-TW" sz="2400" b="1" kern="100" dirty="0">
                          <a:effectLst/>
                        </a:rPr>
                        <a:t>：</a:t>
                      </a:r>
                      <a:r>
                        <a:rPr lang="en-US" altLang="zh-TW" sz="2400" b="1" kern="100" dirty="0">
                          <a:effectLst/>
                        </a:rPr>
                        <a:t>5</a:t>
                      </a:r>
                      <a:r>
                        <a:rPr lang="en-US" sz="2400" b="1" kern="100" dirty="0">
                          <a:effectLst/>
                        </a:rPr>
                        <a:t>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提案討論</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rowSpan="2">
                  <a:txBody>
                    <a:bodyPr/>
                    <a:lstStyle/>
                    <a:p>
                      <a:pPr algn="ctr" latinLnBrk="1">
                        <a:lnSpc>
                          <a:spcPct val="100000"/>
                        </a:lnSpc>
                      </a:pPr>
                      <a:r>
                        <a:rPr lang="zh-TW" sz="2800" b="1" kern="100">
                          <a:effectLst/>
                        </a:rPr>
                        <a:t>曾局長梓展</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020305131"/>
                  </a:ext>
                </a:extLst>
              </a:tr>
              <a:tr h="620946">
                <a:tc>
                  <a:txBody>
                    <a:bodyPr/>
                    <a:lstStyle/>
                    <a:p>
                      <a:pPr algn="ctr" latinLnBrk="1">
                        <a:lnSpc>
                          <a:spcPct val="100000"/>
                        </a:lnSpc>
                      </a:pPr>
                      <a:r>
                        <a:rPr lang="en-US" sz="2400" b="1" kern="100" dirty="0">
                          <a:effectLst/>
                        </a:rPr>
                        <a:t>14</a:t>
                      </a:r>
                      <a:r>
                        <a:rPr lang="zh-TW" sz="2400" b="1" kern="100" dirty="0">
                          <a:effectLst/>
                        </a:rPr>
                        <a:t>：</a:t>
                      </a:r>
                      <a:r>
                        <a:rPr lang="en-US" altLang="zh-TW" sz="2400" b="1" kern="100" dirty="0">
                          <a:effectLst/>
                        </a:rPr>
                        <a:t>5</a:t>
                      </a:r>
                      <a:r>
                        <a:rPr lang="en-US" sz="2400" b="1" kern="100" dirty="0">
                          <a:effectLst/>
                        </a:rPr>
                        <a:t>0 ~ 1</a:t>
                      </a:r>
                      <a:r>
                        <a:rPr lang="en-US" altLang="zh-TW" sz="2400" b="1" kern="100" dirty="0">
                          <a:effectLst/>
                        </a:rPr>
                        <a:t>5</a:t>
                      </a:r>
                      <a:r>
                        <a:rPr lang="zh-TW" sz="2400" b="1" kern="100" dirty="0">
                          <a:effectLst/>
                        </a:rPr>
                        <a:t>：</a:t>
                      </a:r>
                      <a:r>
                        <a:rPr lang="en-US" altLang="zh-TW" sz="2400" b="1" kern="100">
                          <a:effectLst/>
                        </a:rPr>
                        <a:t>0</a:t>
                      </a:r>
                      <a:r>
                        <a:rPr lang="en-US" sz="2400" b="1" kern="100">
                          <a:effectLst/>
                        </a:rPr>
                        <a:t>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latinLnBrk="1">
                        <a:lnSpc>
                          <a:spcPct val="100000"/>
                        </a:lnSpc>
                      </a:pPr>
                      <a:r>
                        <a:rPr lang="zh-TW" sz="2800" b="1" kern="100" dirty="0">
                          <a:effectLst/>
                        </a:rPr>
                        <a:t>臨時動議</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vMerge="1">
                  <a:txBody>
                    <a:bodyPr/>
                    <a:lstStyle/>
                    <a:p>
                      <a:pPr algn="ctr" latinLnBrk="1">
                        <a:lnSpc>
                          <a:spcPct val="100000"/>
                        </a:lnSpc>
                      </a:pP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126094197"/>
                  </a:ext>
                </a:extLst>
              </a:tr>
              <a:tr h="607979">
                <a:tc>
                  <a:txBody>
                    <a:bodyPr/>
                    <a:lstStyle/>
                    <a:p>
                      <a:pPr algn="ctr">
                        <a:lnSpc>
                          <a:spcPct val="100000"/>
                        </a:lnSpc>
                      </a:pPr>
                      <a:r>
                        <a:rPr lang="en-US" sz="2400" b="1" kern="100" dirty="0">
                          <a:effectLst/>
                        </a:rPr>
                        <a:t>15</a:t>
                      </a:r>
                      <a:r>
                        <a:rPr lang="zh-TW" sz="2400" b="1" kern="100" dirty="0">
                          <a:effectLst/>
                        </a:rPr>
                        <a:t>：</a:t>
                      </a:r>
                      <a:r>
                        <a:rPr lang="en-US" sz="2400" b="1" kern="100" dirty="0">
                          <a:effectLst/>
                        </a:rPr>
                        <a:t>00</a:t>
                      </a:r>
                      <a:endParaRPr lang="zh-TW" sz="18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gridSpan="2">
                  <a:txBody>
                    <a:bodyPr/>
                    <a:lstStyle/>
                    <a:p>
                      <a:pPr algn="ctr" latinLnBrk="1">
                        <a:lnSpc>
                          <a:spcPct val="100000"/>
                        </a:lnSpc>
                      </a:pPr>
                      <a:r>
                        <a:rPr lang="zh-TW" sz="2800" b="1" kern="100" dirty="0">
                          <a:effectLst/>
                        </a:rPr>
                        <a:t>散會</a:t>
                      </a:r>
                      <a:endParaRPr lang="zh-TW" sz="2000" b="1"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tc hMerge="1">
                  <a:txBody>
                    <a:bodyPr/>
                    <a:lstStyle/>
                    <a:p>
                      <a:endParaRPr lang="zh-TW" altLang="en-US"/>
                    </a:p>
                  </a:txBody>
                  <a:tcPr/>
                </a:tc>
                <a:extLst>
                  <a:ext uri="{0D108BD9-81ED-4DB2-BD59-A6C34878D82A}">
                    <a16:rowId xmlns:a16="http://schemas.microsoft.com/office/drawing/2014/main" val="1903228781"/>
                  </a:ext>
                </a:extLst>
              </a:tr>
            </a:tbl>
          </a:graphicData>
        </a:graphic>
      </p:graphicFrame>
      <p:sp>
        <p:nvSpPr>
          <p:cNvPr id="6" name="標題 8">
            <a:extLst>
              <a:ext uri="{FF2B5EF4-FFF2-40B4-BE49-F238E27FC236}">
                <a16:creationId xmlns:a16="http://schemas.microsoft.com/office/drawing/2014/main" id="{24B9CAD2-BDC8-49EE-8709-A229A677B2ED}"/>
              </a:ext>
            </a:extLst>
          </p:cNvPr>
          <p:cNvSpPr txBox="1">
            <a:spLocks/>
          </p:cNvSpPr>
          <p:nvPr/>
        </p:nvSpPr>
        <p:spPr>
          <a:xfrm>
            <a:off x="797669" y="66158"/>
            <a:ext cx="11125201" cy="17102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b="1" i="0" u="none" strike="noStrike" kern="1200" cap="none" spc="150" normalizeH="0" baseline="0" noProof="0" dirty="0">
                <a:ln>
                  <a:noFill/>
                </a:ln>
                <a:solidFill>
                  <a:srgbClr val="002060"/>
                </a:solidFill>
                <a:effectLst/>
                <a:uLnTx/>
                <a:uFillTx/>
                <a:latin typeface="微軟正黑體"/>
                <a:ea typeface="微軟正黑體"/>
                <a:cs typeface="+mj-cs"/>
              </a:rPr>
              <a:t>115</a:t>
            </a:r>
            <a:r>
              <a:rPr kumimoji="0" lang="zh-TW" altLang="en-US" b="1" i="0" u="none" strike="noStrike" kern="1200" cap="none" spc="150" normalizeH="0" baseline="0" noProof="0" dirty="0">
                <a:ln>
                  <a:noFill/>
                </a:ln>
                <a:solidFill>
                  <a:srgbClr val="002060"/>
                </a:solidFill>
                <a:effectLst/>
                <a:uLnTx/>
                <a:uFillTx/>
                <a:latin typeface="微軟正黑體"/>
                <a:ea typeface="微軟正黑體"/>
                <a:cs typeface="+mj-cs"/>
              </a:rPr>
              <a:t>年度西醫診所督導考核說明會</a:t>
            </a:r>
          </a:p>
        </p:txBody>
      </p:sp>
      <p:sp>
        <p:nvSpPr>
          <p:cNvPr id="9" name="文字方塊 8">
            <a:extLst>
              <a:ext uri="{FF2B5EF4-FFF2-40B4-BE49-F238E27FC236}">
                <a16:creationId xmlns:a16="http://schemas.microsoft.com/office/drawing/2014/main" id="{F79DC455-3D7B-4275-AE34-E646D0DFDF0D}"/>
              </a:ext>
            </a:extLst>
          </p:cNvPr>
          <p:cNvSpPr txBox="1"/>
          <p:nvPr/>
        </p:nvSpPr>
        <p:spPr>
          <a:xfrm>
            <a:off x="9294228" y="1591582"/>
            <a:ext cx="4267200" cy="584775"/>
          </a:xfrm>
          <a:prstGeom prst="rect">
            <a:avLst/>
          </a:prstGeom>
          <a:noFill/>
        </p:spPr>
        <p:txBody>
          <a:bodyPr wrap="square" rtlCol="0">
            <a:spAutoFit/>
          </a:bodyPr>
          <a:lstStyle/>
          <a:p>
            <a:r>
              <a:rPr lang="zh-TW" altLang="en-US" sz="3200" b="1" dirty="0">
                <a:solidFill>
                  <a:srgbClr val="FF0000"/>
                </a:solidFill>
              </a:rPr>
              <a:t>←請線上簽到</a:t>
            </a:r>
          </a:p>
        </p:txBody>
      </p:sp>
      <p:pic>
        <p:nvPicPr>
          <p:cNvPr id="10" name="Picture 6">
            <a:extLst>
              <a:ext uri="{FF2B5EF4-FFF2-40B4-BE49-F238E27FC236}">
                <a16:creationId xmlns:a16="http://schemas.microsoft.com/office/drawing/2014/main" id="{F5A80567-F8E3-4184-BF8D-A2FDB8C2E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1894" y="1640699"/>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FEBCCD7-F181-49AD-948B-B490A0AF2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1406" y="4238727"/>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3411CE83-8002-4151-B240-089206C25C33}"/>
              </a:ext>
            </a:extLst>
          </p:cNvPr>
          <p:cNvSpPr txBox="1"/>
          <p:nvPr/>
        </p:nvSpPr>
        <p:spPr>
          <a:xfrm>
            <a:off x="9352606" y="5093592"/>
            <a:ext cx="4267200" cy="1077218"/>
          </a:xfrm>
          <a:prstGeom prst="rect">
            <a:avLst/>
          </a:prstGeom>
          <a:noFill/>
        </p:spPr>
        <p:txBody>
          <a:bodyPr wrap="square" rtlCol="0">
            <a:spAutoFit/>
          </a:bodyPr>
          <a:lstStyle/>
          <a:p>
            <a:r>
              <a:rPr lang="zh-TW" altLang="en-US" sz="3200" b="1" dirty="0">
                <a:solidFill>
                  <a:srgbClr val="FF0000"/>
                </a:solidFill>
              </a:rPr>
              <a:t>←歡迎加入</a:t>
            </a:r>
            <a:endParaRPr lang="en-US" altLang="zh-TW" sz="3200" b="1" dirty="0">
              <a:solidFill>
                <a:srgbClr val="FF0000"/>
              </a:solidFill>
            </a:endParaRPr>
          </a:p>
          <a:p>
            <a:r>
              <a:rPr lang="zh-TW" altLang="en-US" sz="3200" b="1" dirty="0">
                <a:solidFill>
                  <a:srgbClr val="FF0000"/>
                </a:solidFill>
              </a:rPr>
              <a:t>臺中衛</a:t>
            </a:r>
            <a:r>
              <a:rPr lang="en-US" altLang="zh-TW" sz="3200" b="1" dirty="0" err="1">
                <a:solidFill>
                  <a:srgbClr val="FF0000"/>
                </a:solidFill>
              </a:rPr>
              <a:t>i</a:t>
            </a:r>
            <a:r>
              <a:rPr lang="zh-TW" altLang="en-US" sz="3200" b="1" dirty="0">
                <a:solidFill>
                  <a:srgbClr val="FF0000"/>
                </a:solidFill>
              </a:rPr>
              <a:t>健康雲</a:t>
            </a:r>
          </a:p>
        </p:txBody>
      </p:sp>
      <p:pic>
        <p:nvPicPr>
          <p:cNvPr id="13" name="圖片 12">
            <a:extLst>
              <a:ext uri="{FF2B5EF4-FFF2-40B4-BE49-F238E27FC236}">
                <a16:creationId xmlns:a16="http://schemas.microsoft.com/office/drawing/2014/main" id="{B5D32AF3-9F4B-4EFB-B6E0-8B054C0D4944}"/>
              </a:ext>
            </a:extLst>
          </p:cNvPr>
          <p:cNvPicPr>
            <a:picLocks noChangeAspect="1"/>
          </p:cNvPicPr>
          <p:nvPr/>
        </p:nvPicPr>
        <p:blipFill>
          <a:blip r:embed="rId4"/>
          <a:stretch>
            <a:fillRect/>
          </a:stretch>
        </p:blipFill>
        <p:spPr>
          <a:xfrm>
            <a:off x="8991600" y="1764408"/>
            <a:ext cx="3622638" cy="3622638"/>
          </a:xfrm>
          <a:prstGeom prst="rect">
            <a:avLst/>
          </a:prstGeom>
        </p:spPr>
      </p:pic>
    </p:spTree>
    <p:extLst>
      <p:ext uri="{BB962C8B-B14F-4D97-AF65-F5344CB8AC3E}">
        <p14:creationId xmlns:p14="http://schemas.microsoft.com/office/powerpoint/2010/main" val="17781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86F89E-0A07-46B0-A27F-3D8D740E220D}"/>
              </a:ext>
            </a:extLst>
          </p:cNvPr>
          <p:cNvSpPr>
            <a:spLocks noGrp="1"/>
          </p:cNvSpPr>
          <p:nvPr>
            <p:ph type="title"/>
          </p:nvPr>
        </p:nvSpPr>
        <p:spPr>
          <a:xfrm>
            <a:off x="1428344" y="609600"/>
            <a:ext cx="9702572" cy="705787"/>
          </a:xfrm>
        </p:spPr>
        <p:txBody>
          <a:bodyPr>
            <a:normAutofit/>
          </a:bodyPr>
          <a:lstStyle/>
          <a:p>
            <a:pPr algn="l"/>
            <a:r>
              <a:rPr lang="zh-TW" altLang="en-US" dirty="0">
                <a:latin typeface="微軟正黑體" panose="020B0604030504040204" pitchFamily="34" charset="-120"/>
                <a:ea typeface="微軟正黑體" panose="020B0604030504040204" pitchFamily="34" charset="-120"/>
              </a:rPr>
              <a:t>收費管理</a:t>
            </a:r>
            <a:r>
              <a:rPr lang="en-US" altLang="zh-TW" sz="4000" dirty="0">
                <a:solidFill>
                  <a:srgbClr val="002060"/>
                </a:solidFill>
                <a:latin typeface="微軟正黑體" panose="020B0604030504040204" pitchFamily="34" charset="-120"/>
                <a:ea typeface="微軟正黑體" panose="020B0604030504040204" pitchFamily="34" charset="-120"/>
              </a:rPr>
              <a:t>【</a:t>
            </a:r>
            <a:r>
              <a:rPr lang="zh-TW" altLang="en-US" sz="4000" spc="-1" dirty="0">
                <a:solidFill>
                  <a:srgbClr val="002060"/>
                </a:solidFill>
                <a:latin typeface="微軟正黑體" panose="020B0604030504040204" pitchFamily="34" charset="-120"/>
                <a:ea typeface="微軟正黑體" panose="020B0604030504040204" pitchFamily="34" charset="-120"/>
              </a:rPr>
              <a:t>醫療法第</a:t>
            </a:r>
            <a:r>
              <a:rPr lang="en-US" altLang="zh-TW" sz="4000" spc="-1" dirty="0">
                <a:solidFill>
                  <a:srgbClr val="002060"/>
                </a:solidFill>
                <a:latin typeface="微軟正黑體" panose="020B0604030504040204" pitchFamily="34" charset="-120"/>
                <a:ea typeface="微軟正黑體" panose="020B0604030504040204" pitchFamily="34" charset="-120"/>
              </a:rPr>
              <a:t>21</a:t>
            </a:r>
            <a:r>
              <a:rPr lang="zh-TW" altLang="en-US" sz="4000" spc="-1" dirty="0">
                <a:solidFill>
                  <a:srgbClr val="002060"/>
                </a:solidFill>
                <a:latin typeface="微軟正黑體" panose="020B0604030504040204" pitchFamily="34" charset="-120"/>
                <a:ea typeface="微軟正黑體" panose="020B0604030504040204" pitchFamily="34" charset="-120"/>
              </a:rPr>
              <a:t>條、第</a:t>
            </a:r>
            <a:r>
              <a:rPr lang="en-US" altLang="zh-TW" sz="4000" spc="-1" dirty="0">
                <a:solidFill>
                  <a:srgbClr val="002060"/>
                </a:solidFill>
                <a:latin typeface="微軟正黑體" panose="020B0604030504040204" pitchFamily="34" charset="-120"/>
                <a:ea typeface="微軟正黑體" panose="020B0604030504040204" pitchFamily="34" charset="-120"/>
              </a:rPr>
              <a:t>22</a:t>
            </a:r>
            <a:r>
              <a:rPr lang="zh-TW" altLang="en-US" sz="4000" spc="-1" dirty="0">
                <a:solidFill>
                  <a:srgbClr val="002060"/>
                </a:solidFill>
                <a:latin typeface="微軟正黑體" panose="020B0604030504040204" pitchFamily="34" charset="-120"/>
                <a:ea typeface="微軟正黑體" panose="020B0604030504040204" pitchFamily="34" charset="-120"/>
              </a:rPr>
              <a:t>條</a:t>
            </a:r>
            <a:r>
              <a:rPr lang="en-US" altLang="zh-TW" sz="4000" dirty="0">
                <a:solidFill>
                  <a:srgbClr val="002060"/>
                </a:solidFill>
                <a:latin typeface="微軟正黑體" panose="020B0604030504040204" pitchFamily="34" charset="-120"/>
                <a:ea typeface="微軟正黑體" panose="020B0604030504040204" pitchFamily="34" charset="-120"/>
              </a:rPr>
              <a:t>】</a:t>
            </a:r>
            <a:endParaRPr lang="zh-TW" altLang="en-US" sz="3600" dirty="0">
              <a:solidFill>
                <a:srgbClr val="00206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139120F1-4EA2-42D8-96D1-5EB054384BE0}"/>
              </a:ext>
            </a:extLst>
          </p:cNvPr>
          <p:cNvSpPr txBox="1"/>
          <p:nvPr/>
        </p:nvSpPr>
        <p:spPr>
          <a:xfrm>
            <a:off x="1219200" y="1600200"/>
            <a:ext cx="10668000" cy="2084866"/>
          </a:xfrm>
          <a:prstGeom prst="rect">
            <a:avLst/>
          </a:prstGeom>
          <a:noFill/>
        </p:spPr>
        <p:txBody>
          <a:bodyPr wrap="square">
            <a:spAutoFit/>
          </a:bodyPr>
          <a:lstStyle/>
          <a:p>
            <a:pPr marL="457200" indent="-457200" algn="l" rtl="0">
              <a:lnSpc>
                <a:spcPct val="150000"/>
              </a:lnSpc>
              <a:buClr>
                <a:srgbClr val="C00000"/>
              </a:buClr>
              <a:buFont typeface="Wingdings" panose="05000000000000000000" pitchFamily="2" charset="2"/>
              <a:buChar char="Ø"/>
              <a:defRPr/>
            </a:pPr>
            <a:r>
              <a:rPr lang="zh-TW" altLang="en-US" sz="3000" b="1" kern="1200" spc="-1" dirty="0">
                <a:solidFill>
                  <a:srgbClr val="000000"/>
                </a:solidFill>
                <a:latin typeface="Arial"/>
                <a:ea typeface="微軟正黑體"/>
                <a:cs typeface="+mn-cs"/>
              </a:rPr>
              <a:t>收取費用應</a:t>
            </a:r>
            <a:r>
              <a:rPr lang="zh-TW" altLang="en-US" sz="3000" b="1" kern="1200" spc="-1" dirty="0">
                <a:solidFill>
                  <a:srgbClr val="000000"/>
                </a:solidFill>
                <a:highlight>
                  <a:srgbClr val="FFFF00"/>
                </a:highlight>
                <a:latin typeface="Arial"/>
                <a:ea typeface="微軟正黑體"/>
                <a:cs typeface="+mn-cs"/>
              </a:rPr>
              <a:t>主動</a:t>
            </a:r>
            <a:r>
              <a:rPr lang="zh-TW" altLang="en-US" sz="3000" b="1" kern="1200" spc="-1" dirty="0">
                <a:solidFill>
                  <a:srgbClr val="000000"/>
                </a:solidFill>
                <a:latin typeface="Arial"/>
                <a:ea typeface="微軟正黑體"/>
                <a:cs typeface="+mn-cs"/>
              </a:rPr>
              <a:t>、</a:t>
            </a:r>
            <a:r>
              <a:rPr lang="zh-TW" altLang="en-US" sz="3000" b="1" kern="1200" spc="-1" dirty="0">
                <a:solidFill>
                  <a:srgbClr val="000000"/>
                </a:solidFill>
                <a:highlight>
                  <a:srgbClr val="FFFF00"/>
                </a:highlight>
                <a:latin typeface="Arial"/>
                <a:ea typeface="微軟正黑體"/>
                <a:cs typeface="+mn-cs"/>
              </a:rPr>
              <a:t>逐次</a:t>
            </a:r>
            <a:r>
              <a:rPr lang="zh-TW" altLang="en-US" sz="3000" b="1" kern="1200" spc="-1" dirty="0">
                <a:solidFill>
                  <a:srgbClr val="000000"/>
                </a:solidFill>
                <a:latin typeface="Arial"/>
                <a:ea typeface="微軟正黑體"/>
                <a:cs typeface="+mn-cs"/>
              </a:rPr>
              <a:t>交付</a:t>
            </a:r>
            <a:r>
              <a:rPr lang="zh-TW" altLang="en-US" sz="3000" b="1" kern="1200" spc="-1" dirty="0">
                <a:solidFill>
                  <a:srgbClr val="000000"/>
                </a:solidFill>
                <a:highlight>
                  <a:srgbClr val="FFFF00"/>
                </a:highlight>
                <a:latin typeface="Arial"/>
                <a:ea typeface="微軟正黑體"/>
                <a:cs typeface="+mn-cs"/>
              </a:rPr>
              <a:t>收據</a:t>
            </a:r>
            <a:r>
              <a:rPr lang="zh-TW" altLang="en-US" sz="3000" b="1" kern="1200" spc="-1" dirty="0">
                <a:solidFill>
                  <a:srgbClr val="000000"/>
                </a:solidFill>
                <a:latin typeface="Arial"/>
                <a:ea typeface="微軟正黑體"/>
                <a:cs typeface="+mn-cs"/>
              </a:rPr>
              <a:t>，並載明收費</a:t>
            </a:r>
            <a:r>
              <a:rPr lang="zh-TW" altLang="en-US" sz="3000" b="1" u="sng" kern="1200" spc="-1" dirty="0">
                <a:solidFill>
                  <a:srgbClr val="000000"/>
                </a:solidFill>
                <a:latin typeface="Arial"/>
                <a:ea typeface="微軟正黑體"/>
                <a:cs typeface="+mn-cs"/>
              </a:rPr>
              <a:t>金額</a:t>
            </a:r>
            <a:r>
              <a:rPr lang="zh-TW" altLang="en-US" sz="3000" b="1" kern="1200" spc="-1" dirty="0">
                <a:solidFill>
                  <a:srgbClr val="000000"/>
                </a:solidFill>
                <a:latin typeface="Arial"/>
                <a:ea typeface="微軟正黑體"/>
                <a:cs typeface="+mn-cs"/>
              </a:rPr>
              <a:t>及</a:t>
            </a:r>
            <a:r>
              <a:rPr lang="zh-TW" altLang="en-US" sz="3000" b="1" u="sng" kern="1200" spc="-1" dirty="0">
                <a:solidFill>
                  <a:srgbClr val="000000"/>
                </a:solidFill>
                <a:latin typeface="Arial"/>
                <a:ea typeface="微軟正黑體"/>
                <a:cs typeface="+mn-cs"/>
              </a:rPr>
              <a:t>項目</a:t>
            </a:r>
            <a:r>
              <a:rPr lang="zh-TW" altLang="en-US" sz="3000" b="1" kern="1200" spc="-1" dirty="0">
                <a:solidFill>
                  <a:srgbClr val="000000"/>
                </a:solidFill>
                <a:latin typeface="Arial"/>
                <a:ea typeface="微軟正黑體"/>
                <a:cs typeface="+mn-cs"/>
              </a:rPr>
              <a:t>。</a:t>
            </a:r>
          </a:p>
          <a:p>
            <a:pPr marL="457200" indent="-457200" algn="l" rtl="0">
              <a:lnSpc>
                <a:spcPct val="150000"/>
              </a:lnSpc>
              <a:buClr>
                <a:srgbClr val="C00000"/>
              </a:buClr>
              <a:buFont typeface="Wingdings" panose="05000000000000000000" pitchFamily="2" charset="2"/>
              <a:buChar char="Ø"/>
              <a:defRPr/>
            </a:pPr>
            <a:r>
              <a:rPr lang="zh-TW" altLang="en-US" sz="3000" b="1" kern="1200" spc="-1" dirty="0">
                <a:solidFill>
                  <a:srgbClr val="000000"/>
                </a:solidFill>
                <a:latin typeface="Arial"/>
                <a:ea typeface="微軟正黑體"/>
                <a:cs typeface="+mn-cs"/>
              </a:rPr>
              <a:t>收費範圍參照本市西醫醫療機構</a:t>
            </a:r>
            <a:r>
              <a:rPr lang="zh-TW" altLang="en-US" sz="3000" b="1" kern="1200" spc="-1" dirty="0">
                <a:solidFill>
                  <a:srgbClr val="000000"/>
                </a:solidFill>
                <a:highlight>
                  <a:srgbClr val="FFFF00"/>
                </a:highlight>
                <a:latin typeface="Arial"/>
                <a:ea typeface="微軟正黑體"/>
                <a:cs typeface="+mn-cs"/>
              </a:rPr>
              <a:t>收費標準</a:t>
            </a:r>
            <a:r>
              <a:rPr lang="zh-TW" altLang="en-US" sz="3000" b="1" kern="1200" spc="-1" dirty="0">
                <a:solidFill>
                  <a:srgbClr val="000000"/>
                </a:solidFill>
                <a:latin typeface="Arial"/>
                <a:ea typeface="微軟正黑體"/>
                <a:cs typeface="+mn-cs"/>
              </a:rPr>
              <a:t>，</a:t>
            </a:r>
            <a:r>
              <a:rPr lang="zh-TW" altLang="en-US" sz="3000" b="1" u="sng" kern="1200" spc="-1" dirty="0">
                <a:solidFill>
                  <a:srgbClr val="000000"/>
                </a:solidFill>
                <a:latin typeface="Arial"/>
                <a:ea typeface="微軟正黑體"/>
                <a:cs typeface="+mn-cs"/>
              </a:rPr>
              <a:t>不得超收</a:t>
            </a:r>
            <a:r>
              <a:rPr lang="zh-TW" altLang="en-US" sz="3000" b="1" kern="1200" spc="-1" dirty="0">
                <a:solidFill>
                  <a:srgbClr val="000000"/>
                </a:solidFill>
                <a:latin typeface="Arial"/>
                <a:ea typeface="微軟正黑體"/>
                <a:cs typeface="+mn-cs"/>
              </a:rPr>
              <a:t>費用或擅立名目收費（以預約治療為名目收取費用屬擅立名目）。</a:t>
            </a:r>
          </a:p>
        </p:txBody>
      </p:sp>
      <p:pic>
        <p:nvPicPr>
          <p:cNvPr id="5" name="圖片 4">
            <a:extLst>
              <a:ext uri="{FF2B5EF4-FFF2-40B4-BE49-F238E27FC236}">
                <a16:creationId xmlns:a16="http://schemas.microsoft.com/office/drawing/2014/main" id="{9F555982-036F-4B45-AD3C-079ECF517014}"/>
              </a:ext>
            </a:extLst>
          </p:cNvPr>
          <p:cNvPicPr>
            <a:picLocks noChangeAspect="1"/>
          </p:cNvPicPr>
          <p:nvPr/>
        </p:nvPicPr>
        <p:blipFill>
          <a:blip r:embed="rId2"/>
          <a:stretch>
            <a:fillRect/>
          </a:stretch>
        </p:blipFill>
        <p:spPr>
          <a:xfrm>
            <a:off x="6082748" y="3048000"/>
            <a:ext cx="3962400" cy="4729891"/>
          </a:xfrm>
          <a:prstGeom prst="rect">
            <a:avLst/>
          </a:prstGeom>
        </p:spPr>
      </p:pic>
      <p:sp>
        <p:nvSpPr>
          <p:cNvPr id="7" name="文字方塊 6">
            <a:extLst>
              <a:ext uri="{FF2B5EF4-FFF2-40B4-BE49-F238E27FC236}">
                <a16:creationId xmlns:a16="http://schemas.microsoft.com/office/drawing/2014/main" id="{C20DE8D5-FE98-4DD9-B2B0-69D2C2CE9FC8}"/>
              </a:ext>
            </a:extLst>
          </p:cNvPr>
          <p:cNvSpPr txBox="1"/>
          <p:nvPr/>
        </p:nvSpPr>
        <p:spPr>
          <a:xfrm>
            <a:off x="1580322" y="3886200"/>
            <a:ext cx="4953000" cy="1584000"/>
          </a:xfrm>
          <a:custGeom>
            <a:avLst/>
            <a:gdLst>
              <a:gd name="connsiteX0" fmla="*/ 0 w 4953000"/>
              <a:gd name="connsiteY0" fmla="*/ 0 h 1584000"/>
              <a:gd name="connsiteX1" fmla="*/ 718185 w 4953000"/>
              <a:gd name="connsiteY1" fmla="*/ 0 h 1584000"/>
              <a:gd name="connsiteX2" fmla="*/ 1188720 w 4953000"/>
              <a:gd name="connsiteY2" fmla="*/ 0 h 1584000"/>
              <a:gd name="connsiteX3" fmla="*/ 1758315 w 4953000"/>
              <a:gd name="connsiteY3" fmla="*/ 0 h 1584000"/>
              <a:gd name="connsiteX4" fmla="*/ 2228850 w 4953000"/>
              <a:gd name="connsiteY4" fmla="*/ 0 h 1584000"/>
              <a:gd name="connsiteX5" fmla="*/ 2798445 w 4953000"/>
              <a:gd name="connsiteY5" fmla="*/ 0 h 1584000"/>
              <a:gd name="connsiteX6" fmla="*/ 3467100 w 4953000"/>
              <a:gd name="connsiteY6" fmla="*/ 0 h 1584000"/>
              <a:gd name="connsiteX7" fmla="*/ 4086225 w 4953000"/>
              <a:gd name="connsiteY7" fmla="*/ 0 h 1584000"/>
              <a:gd name="connsiteX8" fmla="*/ 4953000 w 4953000"/>
              <a:gd name="connsiteY8" fmla="*/ 0 h 1584000"/>
              <a:gd name="connsiteX9" fmla="*/ 4953000 w 4953000"/>
              <a:gd name="connsiteY9" fmla="*/ 480480 h 1584000"/>
              <a:gd name="connsiteX10" fmla="*/ 4953000 w 4953000"/>
              <a:gd name="connsiteY10" fmla="*/ 1008480 h 1584000"/>
              <a:gd name="connsiteX11" fmla="*/ 4953000 w 4953000"/>
              <a:gd name="connsiteY11" fmla="*/ 1584000 h 1584000"/>
              <a:gd name="connsiteX12" fmla="*/ 4284345 w 4953000"/>
              <a:gd name="connsiteY12" fmla="*/ 1584000 h 1584000"/>
              <a:gd name="connsiteX13" fmla="*/ 3615690 w 4953000"/>
              <a:gd name="connsiteY13" fmla="*/ 1584000 h 1584000"/>
              <a:gd name="connsiteX14" fmla="*/ 3145155 w 4953000"/>
              <a:gd name="connsiteY14" fmla="*/ 1584000 h 1584000"/>
              <a:gd name="connsiteX15" fmla="*/ 2476500 w 4953000"/>
              <a:gd name="connsiteY15" fmla="*/ 1584000 h 1584000"/>
              <a:gd name="connsiteX16" fmla="*/ 1857375 w 4953000"/>
              <a:gd name="connsiteY16" fmla="*/ 1584000 h 1584000"/>
              <a:gd name="connsiteX17" fmla="*/ 1188720 w 4953000"/>
              <a:gd name="connsiteY17" fmla="*/ 1584000 h 1584000"/>
              <a:gd name="connsiteX18" fmla="*/ 569595 w 4953000"/>
              <a:gd name="connsiteY18" fmla="*/ 1584000 h 1584000"/>
              <a:gd name="connsiteX19" fmla="*/ 0 w 4953000"/>
              <a:gd name="connsiteY19" fmla="*/ 1584000 h 1584000"/>
              <a:gd name="connsiteX20" fmla="*/ 0 w 4953000"/>
              <a:gd name="connsiteY20" fmla="*/ 1024320 h 1584000"/>
              <a:gd name="connsiteX21" fmla="*/ 0 w 4953000"/>
              <a:gd name="connsiteY21" fmla="*/ 464640 h 1584000"/>
              <a:gd name="connsiteX22" fmla="*/ 0 w 4953000"/>
              <a:gd name="connsiteY22" fmla="*/ 0 h 15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3000" h="1584000" fill="none" extrusionOk="0">
                <a:moveTo>
                  <a:pt x="0" y="0"/>
                </a:moveTo>
                <a:cubicBezTo>
                  <a:pt x="318357" y="6696"/>
                  <a:pt x="500590" y="11161"/>
                  <a:pt x="718185" y="0"/>
                </a:cubicBezTo>
                <a:cubicBezTo>
                  <a:pt x="935780" y="-11161"/>
                  <a:pt x="1049849" y="9339"/>
                  <a:pt x="1188720" y="0"/>
                </a:cubicBezTo>
                <a:cubicBezTo>
                  <a:pt x="1327591" y="-9339"/>
                  <a:pt x="1535356" y="-4280"/>
                  <a:pt x="1758315" y="0"/>
                </a:cubicBezTo>
                <a:cubicBezTo>
                  <a:pt x="1981274" y="4280"/>
                  <a:pt x="2080221" y="-12386"/>
                  <a:pt x="2228850" y="0"/>
                </a:cubicBezTo>
                <a:cubicBezTo>
                  <a:pt x="2377480" y="12386"/>
                  <a:pt x="2672146" y="4504"/>
                  <a:pt x="2798445" y="0"/>
                </a:cubicBezTo>
                <a:cubicBezTo>
                  <a:pt x="2924744" y="-4504"/>
                  <a:pt x="3160066" y="29579"/>
                  <a:pt x="3467100" y="0"/>
                </a:cubicBezTo>
                <a:cubicBezTo>
                  <a:pt x="3774135" y="-29579"/>
                  <a:pt x="3939914" y="29714"/>
                  <a:pt x="4086225" y="0"/>
                </a:cubicBezTo>
                <a:cubicBezTo>
                  <a:pt x="4232537" y="-29714"/>
                  <a:pt x="4573045" y="1003"/>
                  <a:pt x="4953000" y="0"/>
                </a:cubicBezTo>
                <a:cubicBezTo>
                  <a:pt x="4962580" y="208850"/>
                  <a:pt x="4961158" y="364857"/>
                  <a:pt x="4953000" y="480480"/>
                </a:cubicBezTo>
                <a:cubicBezTo>
                  <a:pt x="4944842" y="596103"/>
                  <a:pt x="4960759" y="808185"/>
                  <a:pt x="4953000" y="1008480"/>
                </a:cubicBezTo>
                <a:cubicBezTo>
                  <a:pt x="4945241" y="1208775"/>
                  <a:pt x="4924859" y="1314751"/>
                  <a:pt x="4953000" y="1584000"/>
                </a:cubicBezTo>
                <a:cubicBezTo>
                  <a:pt x="4655934" y="1597053"/>
                  <a:pt x="4584647" y="1561175"/>
                  <a:pt x="4284345" y="1584000"/>
                </a:cubicBezTo>
                <a:cubicBezTo>
                  <a:pt x="3984044" y="1606825"/>
                  <a:pt x="3838163" y="1607399"/>
                  <a:pt x="3615690" y="1584000"/>
                </a:cubicBezTo>
                <a:cubicBezTo>
                  <a:pt x="3393218" y="1560601"/>
                  <a:pt x="3339809" y="1576931"/>
                  <a:pt x="3145155" y="1584000"/>
                </a:cubicBezTo>
                <a:cubicBezTo>
                  <a:pt x="2950502" y="1591069"/>
                  <a:pt x="2717964" y="1588287"/>
                  <a:pt x="2476500" y="1584000"/>
                </a:cubicBezTo>
                <a:cubicBezTo>
                  <a:pt x="2235036" y="1579713"/>
                  <a:pt x="2162717" y="1587997"/>
                  <a:pt x="1857375" y="1584000"/>
                </a:cubicBezTo>
                <a:cubicBezTo>
                  <a:pt x="1552034" y="1580003"/>
                  <a:pt x="1330891" y="1594065"/>
                  <a:pt x="1188720" y="1584000"/>
                </a:cubicBezTo>
                <a:cubicBezTo>
                  <a:pt x="1046550" y="1573935"/>
                  <a:pt x="776616" y="1560481"/>
                  <a:pt x="569595" y="1584000"/>
                </a:cubicBezTo>
                <a:cubicBezTo>
                  <a:pt x="362575" y="1607519"/>
                  <a:pt x="273130" y="1555884"/>
                  <a:pt x="0" y="1584000"/>
                </a:cubicBezTo>
                <a:cubicBezTo>
                  <a:pt x="-18211" y="1462345"/>
                  <a:pt x="-13947" y="1233623"/>
                  <a:pt x="0" y="1024320"/>
                </a:cubicBezTo>
                <a:cubicBezTo>
                  <a:pt x="13947" y="815017"/>
                  <a:pt x="-8222" y="686936"/>
                  <a:pt x="0" y="464640"/>
                </a:cubicBezTo>
                <a:cubicBezTo>
                  <a:pt x="8222" y="242344"/>
                  <a:pt x="-17251" y="223195"/>
                  <a:pt x="0" y="0"/>
                </a:cubicBezTo>
                <a:close/>
              </a:path>
              <a:path w="4953000" h="1584000" stroke="0" extrusionOk="0">
                <a:moveTo>
                  <a:pt x="0" y="0"/>
                </a:moveTo>
                <a:cubicBezTo>
                  <a:pt x="232498" y="20283"/>
                  <a:pt x="328765" y="10825"/>
                  <a:pt x="569595" y="0"/>
                </a:cubicBezTo>
                <a:cubicBezTo>
                  <a:pt x="810425" y="-10825"/>
                  <a:pt x="970709" y="30195"/>
                  <a:pt x="1287780" y="0"/>
                </a:cubicBezTo>
                <a:cubicBezTo>
                  <a:pt x="1604852" y="-30195"/>
                  <a:pt x="1636802" y="-3535"/>
                  <a:pt x="1758315" y="0"/>
                </a:cubicBezTo>
                <a:cubicBezTo>
                  <a:pt x="1879828" y="3535"/>
                  <a:pt x="2238609" y="-24469"/>
                  <a:pt x="2377440" y="0"/>
                </a:cubicBezTo>
                <a:cubicBezTo>
                  <a:pt x="2516271" y="24469"/>
                  <a:pt x="2645025" y="7087"/>
                  <a:pt x="2897505" y="0"/>
                </a:cubicBezTo>
                <a:cubicBezTo>
                  <a:pt x="3149986" y="-7087"/>
                  <a:pt x="3311024" y="33279"/>
                  <a:pt x="3566160" y="0"/>
                </a:cubicBezTo>
                <a:cubicBezTo>
                  <a:pt x="3821297" y="-33279"/>
                  <a:pt x="3891420" y="-2028"/>
                  <a:pt x="4086225" y="0"/>
                </a:cubicBezTo>
                <a:cubicBezTo>
                  <a:pt x="4281030" y="2028"/>
                  <a:pt x="4743085" y="28849"/>
                  <a:pt x="4953000" y="0"/>
                </a:cubicBezTo>
                <a:cubicBezTo>
                  <a:pt x="4970022" y="259692"/>
                  <a:pt x="4944535" y="385593"/>
                  <a:pt x="4953000" y="543840"/>
                </a:cubicBezTo>
                <a:cubicBezTo>
                  <a:pt x="4961465" y="702087"/>
                  <a:pt x="4949162" y="830749"/>
                  <a:pt x="4953000" y="1071840"/>
                </a:cubicBezTo>
                <a:cubicBezTo>
                  <a:pt x="4956838" y="1312931"/>
                  <a:pt x="4937044" y="1337836"/>
                  <a:pt x="4953000" y="1584000"/>
                </a:cubicBezTo>
                <a:cubicBezTo>
                  <a:pt x="4724867" y="1605981"/>
                  <a:pt x="4654888" y="1597390"/>
                  <a:pt x="4383405" y="1584000"/>
                </a:cubicBezTo>
                <a:cubicBezTo>
                  <a:pt x="4111923" y="1570610"/>
                  <a:pt x="4086497" y="1608990"/>
                  <a:pt x="3813810" y="1584000"/>
                </a:cubicBezTo>
                <a:cubicBezTo>
                  <a:pt x="3541124" y="1559010"/>
                  <a:pt x="3272833" y="1558137"/>
                  <a:pt x="3095625" y="1584000"/>
                </a:cubicBezTo>
                <a:cubicBezTo>
                  <a:pt x="2918418" y="1609863"/>
                  <a:pt x="2755259" y="1596896"/>
                  <a:pt x="2526030" y="1584000"/>
                </a:cubicBezTo>
                <a:cubicBezTo>
                  <a:pt x="2296802" y="1571104"/>
                  <a:pt x="2103573" y="1577296"/>
                  <a:pt x="1807845" y="1584000"/>
                </a:cubicBezTo>
                <a:cubicBezTo>
                  <a:pt x="1512118" y="1590704"/>
                  <a:pt x="1447488" y="1585629"/>
                  <a:pt x="1287780" y="1584000"/>
                </a:cubicBezTo>
                <a:cubicBezTo>
                  <a:pt x="1128072" y="1582371"/>
                  <a:pt x="1025045" y="1601789"/>
                  <a:pt x="767715" y="1584000"/>
                </a:cubicBezTo>
                <a:cubicBezTo>
                  <a:pt x="510386" y="1566211"/>
                  <a:pt x="360817" y="1605746"/>
                  <a:pt x="0" y="1584000"/>
                </a:cubicBezTo>
                <a:cubicBezTo>
                  <a:pt x="7054" y="1372022"/>
                  <a:pt x="-9054" y="1274603"/>
                  <a:pt x="0" y="1024320"/>
                </a:cubicBezTo>
                <a:cubicBezTo>
                  <a:pt x="9054" y="774037"/>
                  <a:pt x="26344" y="661431"/>
                  <a:pt x="0" y="480480"/>
                </a:cubicBezTo>
                <a:cubicBezTo>
                  <a:pt x="-26344" y="299529"/>
                  <a:pt x="-1300" y="210994"/>
                  <a:pt x="0" y="0"/>
                </a:cubicBezTo>
                <a:close/>
              </a:path>
            </a:pathLst>
          </a:custGeom>
          <a:solidFill>
            <a:srgbClr val="FF0000"/>
          </a:solidFill>
          <a:ln w="57150">
            <a:noFill/>
            <a:extLst>
              <a:ext uri="{C807C97D-BFC1-408E-A445-0C87EB9F89A2}">
                <ask:lineSketchStyleProps xmlns:ask="http://schemas.microsoft.com/office/drawing/2018/sketchyshapes" sd="3391064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zh-TW" altLang="en-US" sz="3600" b="1" dirty="0">
                <a:latin typeface="微軟正黑體" panose="020B0604030504040204" pitchFamily="34" charset="-120"/>
                <a:ea typeface="微軟正黑體" panose="020B0604030504040204" pitchFamily="34" charset="-120"/>
              </a:rPr>
              <a:t>超收或擅立名目收費</a:t>
            </a:r>
            <a:endParaRPr lang="en-US" altLang="zh-TW" sz="3600" b="1" dirty="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rPr>
              <a:t>處</a:t>
            </a:r>
            <a:r>
              <a:rPr lang="en-US" altLang="zh-TW" sz="3600" b="1" dirty="0">
                <a:latin typeface="微軟正黑體" panose="020B0604030504040204" pitchFamily="34" charset="-120"/>
                <a:ea typeface="微軟正黑體" panose="020B0604030504040204" pitchFamily="34" charset="-120"/>
              </a:rPr>
              <a:t>5-25</a:t>
            </a:r>
            <a:r>
              <a:rPr lang="zh-TW" altLang="en-US" sz="3600" b="1" dirty="0">
                <a:latin typeface="微軟正黑體" panose="020B0604030504040204" pitchFamily="34" charset="-120"/>
                <a:ea typeface="微軟正黑體" panose="020B0604030504040204" pitchFamily="34" charset="-120"/>
              </a:rPr>
              <a:t>萬元罰鍰</a:t>
            </a:r>
          </a:p>
        </p:txBody>
      </p:sp>
      <p:sp>
        <p:nvSpPr>
          <p:cNvPr id="3" name="投影片編號版面配置區 2">
            <a:extLst>
              <a:ext uri="{FF2B5EF4-FFF2-40B4-BE49-F238E27FC236}">
                <a16:creationId xmlns:a16="http://schemas.microsoft.com/office/drawing/2014/main" id="{5F1E293E-D261-479A-AA73-5709C756FC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20</a:t>
            </a:fld>
            <a:endParaRPr lang="en-US" altLang="zh-TW" spc="-25" dirty="0"/>
          </a:p>
        </p:txBody>
      </p:sp>
    </p:spTree>
    <p:extLst>
      <p:ext uri="{BB962C8B-B14F-4D97-AF65-F5344CB8AC3E}">
        <p14:creationId xmlns:p14="http://schemas.microsoft.com/office/powerpoint/2010/main" val="2537038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A05A160D-1ED8-4B90-A5FC-0DC60FDC13D6}"/>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21</a:t>
            </a:fld>
            <a:endParaRPr lang="en-US" altLang="zh-TW" spc="-25" dirty="0"/>
          </a:p>
        </p:txBody>
      </p:sp>
      <p:sp>
        <p:nvSpPr>
          <p:cNvPr id="7" name="橢圓 6">
            <a:extLst>
              <a:ext uri="{FF2B5EF4-FFF2-40B4-BE49-F238E27FC236}">
                <a16:creationId xmlns:a16="http://schemas.microsoft.com/office/drawing/2014/main" id="{B84CA90E-489F-43BB-AA50-E3047792A54E}"/>
              </a:ext>
            </a:extLst>
          </p:cNvPr>
          <p:cNvSpPr/>
          <p:nvPr/>
        </p:nvSpPr>
        <p:spPr>
          <a:xfrm>
            <a:off x="11647522" y="6226513"/>
            <a:ext cx="517559" cy="495892"/>
          </a:xfrm>
          <a:prstGeom prst="ellipse">
            <a:avLst/>
          </a:prstGeom>
          <a:solidFill>
            <a:srgbClr val="41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C22381C6-0C73-41E2-B081-BB6275DF2449}"/>
              </a:ext>
            </a:extLst>
          </p:cNvPr>
          <p:cNvSpPr/>
          <p:nvPr/>
        </p:nvSpPr>
        <p:spPr>
          <a:xfrm>
            <a:off x="501519" y="6354242"/>
            <a:ext cx="6889881" cy="35329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6" name="圖片 5">
            <a:extLst>
              <a:ext uri="{FF2B5EF4-FFF2-40B4-BE49-F238E27FC236}">
                <a16:creationId xmlns:a16="http://schemas.microsoft.com/office/drawing/2014/main" id="{9633C5CD-905D-44E6-A49A-176BFBDA8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01" r="1314" b="6250"/>
          <a:stretch/>
        </p:blipFill>
        <p:spPr>
          <a:xfrm>
            <a:off x="-14522" y="1004148"/>
            <a:ext cx="12206521" cy="5618807"/>
          </a:xfrm>
          <a:prstGeom prst="rect">
            <a:avLst/>
          </a:prstGeom>
        </p:spPr>
      </p:pic>
      <p:sp>
        <p:nvSpPr>
          <p:cNvPr id="10" name="文字方塊 9">
            <a:extLst>
              <a:ext uri="{FF2B5EF4-FFF2-40B4-BE49-F238E27FC236}">
                <a16:creationId xmlns:a16="http://schemas.microsoft.com/office/drawing/2014/main" id="{687BC456-28B9-44B9-A940-B417EA4A44E9}"/>
              </a:ext>
            </a:extLst>
          </p:cNvPr>
          <p:cNvSpPr txBox="1"/>
          <p:nvPr/>
        </p:nvSpPr>
        <p:spPr>
          <a:xfrm>
            <a:off x="2590800" y="235533"/>
            <a:ext cx="2236510" cy="707886"/>
          </a:xfrm>
          <a:prstGeom prst="rect">
            <a:avLst/>
          </a:prstGeom>
          <a:noFill/>
        </p:spPr>
        <p:txBody>
          <a:bodyPr wrap="none" rtlCol="0">
            <a:spAutoFit/>
          </a:bodyPr>
          <a:lstStyle/>
          <a:p>
            <a:r>
              <a:rPr lang="zh-TW" altLang="en-US" sz="4000" b="1" dirty="0">
                <a:solidFill>
                  <a:srgbClr val="0070C0"/>
                </a:solidFill>
              </a:rPr>
              <a:t>收費原則</a:t>
            </a:r>
          </a:p>
        </p:txBody>
      </p:sp>
    </p:spTree>
    <p:extLst>
      <p:ext uri="{BB962C8B-B14F-4D97-AF65-F5344CB8AC3E}">
        <p14:creationId xmlns:p14="http://schemas.microsoft.com/office/powerpoint/2010/main" val="285030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latin typeface="微軟正黑體" panose="020B0604030504040204" pitchFamily="34" charset="-120"/>
                <a:ea typeface="微軟正黑體" panose="020B0604030504040204" pitchFamily="34" charset="-120"/>
              </a:rPr>
              <a:t>醫療廣告</a:t>
            </a:r>
            <a:r>
              <a:rPr lang="en-US" altLang="zh-TW" sz="3600" dirty="0">
                <a:solidFill>
                  <a:srgbClr val="002060"/>
                </a:solidFill>
                <a:latin typeface="微軟正黑體" panose="020B0604030504040204" pitchFamily="34" charset="-120"/>
                <a:ea typeface="微軟正黑體" panose="020B0604030504040204" pitchFamily="34" charset="-120"/>
              </a:rPr>
              <a:t>【</a:t>
            </a:r>
            <a:r>
              <a:rPr lang="zh-TW" altLang="en-US" sz="3600" dirty="0">
                <a:solidFill>
                  <a:srgbClr val="002060"/>
                </a:solidFill>
                <a:latin typeface="微軟正黑體" panose="020B0604030504040204" pitchFamily="34" charset="-120"/>
                <a:ea typeface="微軟正黑體" panose="020B0604030504040204" pitchFamily="34" charset="-120"/>
              </a:rPr>
              <a:t>醫療法</a:t>
            </a:r>
            <a:r>
              <a:rPr lang="zh-TW" altLang="en-US" sz="3600" kern="1200" spc="-1" dirty="0">
                <a:solidFill>
                  <a:srgbClr val="002060"/>
                </a:solidFill>
                <a:latin typeface="Arial"/>
                <a:ea typeface="微軟正黑體"/>
                <a:cs typeface="+mn-cs"/>
              </a:rPr>
              <a:t>第</a:t>
            </a:r>
            <a:r>
              <a:rPr lang="en-US" altLang="zh-TW" sz="3600" kern="1200" spc="-1" dirty="0">
                <a:solidFill>
                  <a:srgbClr val="002060"/>
                </a:solidFill>
                <a:latin typeface="Arial"/>
                <a:ea typeface="微軟正黑體"/>
                <a:cs typeface="+mn-cs"/>
              </a:rPr>
              <a:t>61</a:t>
            </a:r>
            <a:r>
              <a:rPr lang="zh-TW" altLang="en-US" sz="3600" kern="1200" spc="-1" dirty="0">
                <a:solidFill>
                  <a:srgbClr val="002060"/>
                </a:solidFill>
                <a:latin typeface="Arial"/>
                <a:ea typeface="微軟正黑體"/>
                <a:cs typeface="+mn-cs"/>
              </a:rPr>
              <a:t>條、第</a:t>
            </a:r>
            <a:r>
              <a:rPr lang="en-US" altLang="zh-TW" sz="3600" kern="1200" spc="-1" dirty="0">
                <a:solidFill>
                  <a:srgbClr val="002060"/>
                </a:solidFill>
                <a:latin typeface="Arial"/>
                <a:ea typeface="微軟正黑體"/>
                <a:cs typeface="+mn-cs"/>
              </a:rPr>
              <a:t>85</a:t>
            </a:r>
            <a:r>
              <a:rPr lang="zh-TW" altLang="en-US" sz="3600" kern="1200" spc="-1" dirty="0">
                <a:solidFill>
                  <a:srgbClr val="002060"/>
                </a:solidFill>
                <a:latin typeface="Arial"/>
                <a:ea typeface="微軟正黑體"/>
                <a:cs typeface="+mn-cs"/>
              </a:rPr>
              <a:t>條、第</a:t>
            </a:r>
            <a:r>
              <a:rPr lang="en-US" altLang="zh-TW" sz="3600" kern="1200" spc="-1" dirty="0">
                <a:solidFill>
                  <a:srgbClr val="002060"/>
                </a:solidFill>
                <a:latin typeface="Arial"/>
                <a:ea typeface="微軟正黑體"/>
                <a:cs typeface="+mn-cs"/>
              </a:rPr>
              <a:t>86</a:t>
            </a:r>
            <a:r>
              <a:rPr lang="zh-TW" altLang="en-US" sz="3600" kern="1200" spc="-1" dirty="0">
                <a:solidFill>
                  <a:srgbClr val="002060"/>
                </a:solidFill>
                <a:latin typeface="Arial"/>
                <a:ea typeface="微軟正黑體"/>
                <a:cs typeface="+mn-cs"/>
              </a:rPr>
              <a:t>條</a:t>
            </a:r>
            <a:r>
              <a:rPr lang="en-US" altLang="zh-TW" sz="36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60BFF175-813C-4C2C-9201-6A34A5D62401}"/>
              </a:ext>
            </a:extLst>
          </p:cNvPr>
          <p:cNvSpPr txBox="1"/>
          <p:nvPr/>
        </p:nvSpPr>
        <p:spPr>
          <a:xfrm>
            <a:off x="643810" y="3147718"/>
            <a:ext cx="9224988" cy="2934008"/>
          </a:xfrm>
          <a:prstGeom prst="rect">
            <a:avLst/>
          </a:prstGeom>
          <a:solidFill>
            <a:schemeClr val="bg1"/>
          </a:solidFill>
          <a:ln w="38100">
            <a:noFill/>
          </a:ln>
        </p:spPr>
        <p:txBody>
          <a:bodyPr wrap="square">
            <a:spAutoFit/>
          </a:bodyPr>
          <a:lstStyle/>
          <a:p>
            <a:pPr marL="823595" indent="-285750" algn="l" rtl="0">
              <a:lnSpc>
                <a:spcPts val="2800"/>
              </a:lnSpc>
              <a:buFont typeface="Arial" panose="020B0604020202020204" pitchFamily="34" charset="0"/>
              <a:buChar char="•"/>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en-US" sz="2000" b="1" dirty="0">
                <a:solidFill>
                  <a:schemeClr val="accent2">
                    <a:lumMod val="75000"/>
                  </a:schemeClr>
                </a:solidFill>
                <a:latin typeface="微軟正黑體"/>
                <a:ea typeface="微軟正黑體"/>
                <a:cs typeface="細明體" panose="02020509000000000000" pitchFamily="49" charset="-120"/>
              </a:rPr>
              <a:t>內容</a:t>
            </a:r>
            <a:r>
              <a:rPr lang="zh-TW" altLang="zh-TW" sz="2000" b="1" dirty="0">
                <a:solidFill>
                  <a:schemeClr val="accent2">
                    <a:lumMod val="75000"/>
                  </a:schemeClr>
                </a:solidFill>
                <a:latin typeface="微軟正黑體"/>
                <a:ea typeface="微軟正黑體"/>
                <a:cs typeface="細明體" panose="02020509000000000000" pitchFamily="49" charset="-120"/>
              </a:rPr>
              <a:t>虛偽、誇張、歪曲事實</a:t>
            </a:r>
            <a:endParaRPr lang="zh-TW" altLang="zh-TW" sz="2000" b="1" kern="100" dirty="0">
              <a:solidFill>
                <a:schemeClr val="accent2">
                  <a:lumMod val="75000"/>
                </a:schemeClr>
              </a:solidFill>
              <a:latin typeface="微軟正黑體"/>
              <a:ea typeface="微軟正黑體"/>
              <a:cs typeface="+mn-cs"/>
            </a:endParaRPr>
          </a:p>
          <a:p>
            <a:pPr marL="823595" indent="-285750" algn="l" rtl="0">
              <a:lnSpc>
                <a:spcPts val="2800"/>
              </a:lnSpc>
              <a:buFont typeface="Arial" panose="020B0604020202020204" pitchFamily="34" charset="0"/>
              <a:buChar char="•"/>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2000" b="1" dirty="0">
                <a:solidFill>
                  <a:schemeClr val="accent2">
                    <a:lumMod val="75000"/>
                  </a:schemeClr>
                </a:solidFill>
                <a:latin typeface="微軟正黑體"/>
                <a:ea typeface="微軟正黑體"/>
                <a:cs typeface="細明體" panose="02020509000000000000" pitchFamily="49" charset="-120"/>
              </a:rPr>
              <a:t>強調</a:t>
            </a:r>
            <a:r>
              <a:rPr lang="zh-TW" altLang="zh-TW" sz="2000" b="1" dirty="0">
                <a:solidFill>
                  <a:schemeClr val="accent2">
                    <a:lumMod val="75000"/>
                  </a:schemeClr>
                </a:solidFill>
                <a:highlight>
                  <a:srgbClr val="FFFF00"/>
                </a:highlight>
                <a:latin typeface="微軟正黑體"/>
                <a:ea typeface="微軟正黑體"/>
                <a:cs typeface="細明體" panose="02020509000000000000" pitchFamily="49" charset="-120"/>
              </a:rPr>
              <a:t>最高級及排名</a:t>
            </a:r>
            <a:r>
              <a:rPr lang="zh-TW" altLang="en-US" sz="2000" b="1" dirty="0">
                <a:solidFill>
                  <a:schemeClr val="accent2">
                    <a:lumMod val="75000"/>
                  </a:schemeClr>
                </a:solidFill>
                <a:latin typeface="微軟正黑體"/>
                <a:ea typeface="微軟正黑體"/>
                <a:cs typeface="細明體" panose="02020509000000000000" pitchFamily="49" charset="-120"/>
              </a:rPr>
              <a:t>、</a:t>
            </a:r>
            <a:r>
              <a:rPr lang="zh-TW" altLang="zh-TW" sz="2000" b="1" dirty="0">
                <a:solidFill>
                  <a:schemeClr val="accent2">
                    <a:lumMod val="75000"/>
                  </a:schemeClr>
                </a:solidFill>
                <a:latin typeface="微軟正黑體"/>
                <a:ea typeface="微軟正黑體"/>
                <a:cs typeface="細明體" panose="02020509000000000000" pitchFamily="49" charset="-120"/>
              </a:rPr>
              <a:t>誇大醫療效能</a:t>
            </a:r>
            <a:r>
              <a:rPr lang="zh-TW" altLang="en-US" sz="2000" b="1" dirty="0">
                <a:solidFill>
                  <a:schemeClr val="accent2">
                    <a:lumMod val="75000"/>
                  </a:schemeClr>
                </a:solidFill>
                <a:latin typeface="微軟正黑體"/>
                <a:ea typeface="微軟正黑體"/>
                <a:cs typeface="細明體" panose="02020509000000000000" pitchFamily="49" charset="-120"/>
              </a:rPr>
              <a:t>、</a:t>
            </a:r>
            <a:r>
              <a:rPr lang="zh-TW" altLang="zh-TW" sz="2000" b="1" dirty="0">
                <a:solidFill>
                  <a:schemeClr val="accent2">
                    <a:lumMod val="75000"/>
                  </a:schemeClr>
                </a:solidFill>
                <a:latin typeface="微軟正黑體"/>
                <a:ea typeface="微軟正黑體"/>
                <a:cs typeface="細明體" panose="02020509000000000000" pitchFamily="49" charset="-120"/>
              </a:rPr>
              <a:t>聳動用語</a:t>
            </a:r>
            <a:endParaRPr lang="en-US" altLang="zh-TW" sz="2000" b="1" dirty="0">
              <a:solidFill>
                <a:schemeClr val="accent2">
                  <a:lumMod val="75000"/>
                </a:schemeClr>
              </a:solidFill>
              <a:latin typeface="微軟正黑體"/>
              <a:ea typeface="微軟正黑體"/>
              <a:cs typeface="細明體" panose="02020509000000000000" pitchFamily="49" charset="-120"/>
            </a:endParaRPr>
          </a:p>
          <a:p>
            <a:pPr marL="537845" algn="l" rtl="0">
              <a:lnSpc>
                <a:spcPts val="2800"/>
              </a:lnSpc>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en-US" sz="2000" b="1" dirty="0">
                <a:solidFill>
                  <a:schemeClr val="accent2">
                    <a:lumMod val="75000"/>
                  </a:schemeClr>
                </a:solidFill>
                <a:latin typeface="微軟正黑體"/>
                <a:ea typeface="微軟正黑體"/>
                <a:cs typeface="細明體" panose="02020509000000000000" pitchFamily="49" charset="-120"/>
              </a:rPr>
              <a:t>    </a:t>
            </a:r>
            <a:r>
              <a:rPr lang="zh-TW" altLang="zh-TW" sz="2000" b="1" dirty="0">
                <a:solidFill>
                  <a:schemeClr val="accent2">
                    <a:lumMod val="75000"/>
                  </a:schemeClr>
                </a:solidFill>
                <a:latin typeface="微軟正黑體"/>
                <a:ea typeface="微軟正黑體"/>
                <a:cs typeface="細明體" panose="02020509000000000000" pitchFamily="49" charset="-120"/>
              </a:rPr>
              <a:t>（完全根治、永不復發、回春…）</a:t>
            </a:r>
            <a:endParaRPr lang="en-US" altLang="zh-TW" sz="2000" b="1" dirty="0">
              <a:solidFill>
                <a:schemeClr val="accent2">
                  <a:lumMod val="75000"/>
                </a:schemeClr>
              </a:solidFill>
              <a:latin typeface="微軟正黑體"/>
              <a:ea typeface="微軟正黑體"/>
              <a:cs typeface="細明體" panose="02020509000000000000" pitchFamily="49" charset="-120"/>
            </a:endParaRPr>
          </a:p>
          <a:p>
            <a:pPr marL="823595" indent="-285750" algn="l" rtl="0">
              <a:lnSpc>
                <a:spcPts val="2800"/>
              </a:lnSpc>
              <a:buFont typeface="Arial" panose="020B0604020202020204" pitchFamily="34" charset="0"/>
              <a:buChar char="•"/>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2000" b="1" dirty="0">
                <a:solidFill>
                  <a:schemeClr val="accent2">
                    <a:lumMod val="75000"/>
                  </a:schemeClr>
                </a:solidFill>
                <a:highlight>
                  <a:srgbClr val="FFFF00"/>
                </a:highlight>
                <a:latin typeface="微軟正黑體"/>
                <a:ea typeface="微軟正黑體"/>
                <a:cs typeface="細明體" panose="02020509000000000000" pitchFamily="49" charset="-120"/>
              </a:rPr>
              <a:t>無法積極證明</a:t>
            </a:r>
            <a:r>
              <a:rPr lang="zh-TW" altLang="zh-TW" sz="2000" b="1" dirty="0">
                <a:solidFill>
                  <a:schemeClr val="accent2">
                    <a:lumMod val="75000"/>
                  </a:schemeClr>
                </a:solidFill>
                <a:latin typeface="微軟正黑體"/>
                <a:ea typeface="微軟正黑體"/>
                <a:cs typeface="細明體" panose="02020509000000000000" pitchFamily="49" charset="-120"/>
              </a:rPr>
              <a:t>內容真實</a:t>
            </a:r>
            <a:r>
              <a:rPr lang="zh-TW" altLang="en-US" sz="2000" b="1" dirty="0">
                <a:solidFill>
                  <a:schemeClr val="accent2">
                    <a:lumMod val="75000"/>
                  </a:schemeClr>
                </a:solidFill>
                <a:latin typeface="微軟正黑體"/>
                <a:ea typeface="微軟正黑體"/>
                <a:cs typeface="細明體" panose="02020509000000000000" pitchFamily="49" charset="-120"/>
              </a:rPr>
              <a:t>之宣傳</a:t>
            </a:r>
            <a:endParaRPr lang="zh-TW" altLang="zh-TW" sz="2000" b="1" kern="100" dirty="0">
              <a:solidFill>
                <a:schemeClr val="accent2">
                  <a:lumMod val="75000"/>
                </a:schemeClr>
              </a:solidFill>
              <a:latin typeface="微軟正黑體"/>
              <a:ea typeface="微軟正黑體"/>
              <a:cs typeface="+mn-cs"/>
            </a:endParaRPr>
          </a:p>
          <a:p>
            <a:pPr marL="823595" indent="-285750" algn="l" rtl="0">
              <a:lnSpc>
                <a:spcPts val="2800"/>
              </a:lnSpc>
              <a:buFont typeface="Arial" panose="020B0604020202020204" pitchFamily="34" charset="0"/>
              <a:buChar char="•"/>
              <a:tabLst>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zh-TW" altLang="zh-TW" sz="2000" b="1" dirty="0">
                <a:solidFill>
                  <a:schemeClr val="accent2">
                    <a:lumMod val="75000"/>
                  </a:schemeClr>
                </a:solidFill>
                <a:latin typeface="微軟正黑體"/>
                <a:ea typeface="微軟正黑體"/>
                <a:cs typeface="細明體" panose="02020509000000000000" pitchFamily="49" charset="-120"/>
              </a:rPr>
              <a:t>未完整揭示醫療風險</a:t>
            </a:r>
            <a:endParaRPr lang="en-US" altLang="zh-TW" sz="2000" b="1" dirty="0">
              <a:solidFill>
                <a:schemeClr val="accent2">
                  <a:lumMod val="75000"/>
                </a:schemeClr>
              </a:solidFill>
              <a:latin typeface="微軟正黑體"/>
              <a:ea typeface="微軟正黑體"/>
              <a:cs typeface="細明體" panose="02020509000000000000" pitchFamily="49" charset="-120"/>
            </a:endParaRPr>
          </a:p>
          <a:p>
            <a:pPr marL="823595" indent="-285750" algn="l" rtl="0">
              <a:lnSpc>
                <a:spcPts val="2800"/>
              </a:lnSpc>
              <a:buFont typeface="Arial" panose="020B0604020202020204" pitchFamily="34" charset="0"/>
              <a:buChar char="•"/>
              <a:tabLst>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693150" algn="l"/>
                <a:tab pos="8724900" algn="l"/>
                <a:tab pos="9305925" algn="l"/>
              </a:tabLst>
            </a:pPr>
            <a:r>
              <a:rPr lang="zh-TW" altLang="en-US" sz="2000" b="1" kern="100" dirty="0">
                <a:solidFill>
                  <a:schemeClr val="accent2">
                    <a:lumMod val="75000"/>
                  </a:schemeClr>
                </a:solidFill>
                <a:latin typeface="微軟正黑體"/>
                <a:ea typeface="微軟正黑體"/>
                <a:cs typeface="+mn-cs"/>
              </a:rPr>
              <a:t>非用於診療說明、衛生教育，利用「手術或治療前後之比較影像」宣傳</a:t>
            </a:r>
          </a:p>
          <a:p>
            <a:pPr marL="823595" indent="-285750" algn="l" rtl="0">
              <a:lnSpc>
                <a:spcPts val="2800"/>
              </a:lnSpc>
              <a:buFont typeface="Arial" panose="020B0604020202020204" pitchFamily="34" charset="0"/>
              <a:buChar char="•"/>
              <a:tabLst>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693150" algn="l"/>
                <a:tab pos="8724900" algn="l"/>
                <a:tab pos="9305925" algn="l"/>
              </a:tabLst>
            </a:pPr>
            <a:r>
              <a:rPr lang="zh-TW" altLang="en-US" sz="2000" b="1" kern="100" dirty="0">
                <a:solidFill>
                  <a:schemeClr val="accent2">
                    <a:lumMod val="75000"/>
                  </a:schemeClr>
                </a:solidFill>
                <a:latin typeface="微軟正黑體"/>
                <a:ea typeface="微軟正黑體"/>
                <a:cs typeface="+mn-cs"/>
              </a:rPr>
              <a:t>非屬個人親身體驗結果之經驗分享或未充分揭露正確資訊之代言或推薦</a:t>
            </a:r>
          </a:p>
          <a:p>
            <a:pPr marL="823595" indent="-285750" algn="l" rtl="0">
              <a:lnSpc>
                <a:spcPts val="2800"/>
              </a:lnSpc>
              <a:buFont typeface="Arial" panose="020B0604020202020204" pitchFamily="34" charset="0"/>
              <a:buChar char="•"/>
              <a:tabLst>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693150" algn="l"/>
                <a:tab pos="8724900" algn="l"/>
                <a:tab pos="9305925" algn="l"/>
              </a:tabLst>
            </a:pPr>
            <a:r>
              <a:rPr lang="zh-TW" altLang="en-US" sz="2000" b="1" kern="100" dirty="0">
                <a:solidFill>
                  <a:schemeClr val="accent2">
                    <a:lumMod val="75000"/>
                  </a:schemeClr>
                </a:solidFill>
                <a:highlight>
                  <a:srgbClr val="FFFF00"/>
                </a:highlight>
                <a:latin typeface="微軟正黑體"/>
                <a:ea typeface="微軟正黑體"/>
                <a:cs typeface="+mn-cs"/>
              </a:rPr>
              <a:t>意圖促銷</a:t>
            </a:r>
            <a:r>
              <a:rPr lang="en-US" altLang="zh-TW" sz="2000" b="1" kern="100" dirty="0">
                <a:solidFill>
                  <a:schemeClr val="accent2">
                    <a:lumMod val="75000"/>
                  </a:schemeClr>
                </a:solidFill>
                <a:latin typeface="微軟正黑體"/>
                <a:ea typeface="微軟正黑體"/>
                <a:cs typeface="+mn-cs"/>
              </a:rPr>
              <a:t>(</a:t>
            </a:r>
            <a:r>
              <a:rPr lang="zh-TW" altLang="en-US" sz="2000" b="1" kern="100" dirty="0">
                <a:solidFill>
                  <a:schemeClr val="accent2">
                    <a:lumMod val="75000"/>
                  </a:schemeClr>
                </a:solidFill>
                <a:latin typeface="微軟正黑體"/>
                <a:ea typeface="微軟正黑體"/>
                <a:cs typeface="+mn-cs"/>
              </a:rPr>
              <a:t>優惠、團購、預付費用、贈送療程</a:t>
            </a:r>
            <a:r>
              <a:rPr lang="en-US" altLang="zh-TW" sz="2000" b="1" kern="100" dirty="0">
                <a:solidFill>
                  <a:schemeClr val="accent2">
                    <a:lumMod val="75000"/>
                  </a:schemeClr>
                </a:solidFill>
                <a:latin typeface="微軟正黑體"/>
                <a:ea typeface="微軟正黑體"/>
                <a:cs typeface="+mn-cs"/>
              </a:rPr>
              <a:t>……)</a:t>
            </a:r>
          </a:p>
        </p:txBody>
      </p:sp>
      <p:sp>
        <p:nvSpPr>
          <p:cNvPr id="13" name="文字方塊 12">
            <a:extLst>
              <a:ext uri="{FF2B5EF4-FFF2-40B4-BE49-F238E27FC236}">
                <a16:creationId xmlns:a16="http://schemas.microsoft.com/office/drawing/2014/main" id="{92CE77B8-A707-4D66-A65D-49812516D8AB}"/>
              </a:ext>
            </a:extLst>
          </p:cNvPr>
          <p:cNvSpPr txBox="1"/>
          <p:nvPr/>
        </p:nvSpPr>
        <p:spPr>
          <a:xfrm>
            <a:off x="1152886" y="2339664"/>
            <a:ext cx="7112677" cy="584775"/>
          </a:xfrm>
          <a:custGeom>
            <a:avLst/>
            <a:gdLst>
              <a:gd name="connsiteX0" fmla="*/ 0 w 7112677"/>
              <a:gd name="connsiteY0" fmla="*/ 0 h 584775"/>
              <a:gd name="connsiteX1" fmla="*/ 504353 w 7112677"/>
              <a:gd name="connsiteY1" fmla="*/ 0 h 584775"/>
              <a:gd name="connsiteX2" fmla="*/ 1079834 w 7112677"/>
              <a:gd name="connsiteY2" fmla="*/ 0 h 584775"/>
              <a:gd name="connsiteX3" fmla="*/ 1513060 w 7112677"/>
              <a:gd name="connsiteY3" fmla="*/ 0 h 584775"/>
              <a:gd name="connsiteX4" fmla="*/ 2088541 w 7112677"/>
              <a:gd name="connsiteY4" fmla="*/ 0 h 584775"/>
              <a:gd name="connsiteX5" fmla="*/ 2806274 w 7112677"/>
              <a:gd name="connsiteY5" fmla="*/ 0 h 584775"/>
              <a:gd name="connsiteX6" fmla="*/ 3452881 w 7112677"/>
              <a:gd name="connsiteY6" fmla="*/ 0 h 584775"/>
              <a:gd name="connsiteX7" fmla="*/ 4099488 w 7112677"/>
              <a:gd name="connsiteY7" fmla="*/ 0 h 584775"/>
              <a:gd name="connsiteX8" fmla="*/ 4532715 w 7112677"/>
              <a:gd name="connsiteY8" fmla="*/ 0 h 584775"/>
              <a:gd name="connsiteX9" fmla="*/ 5037069 w 7112677"/>
              <a:gd name="connsiteY9" fmla="*/ 0 h 584775"/>
              <a:gd name="connsiteX10" fmla="*/ 5541422 w 7112677"/>
              <a:gd name="connsiteY10" fmla="*/ 0 h 584775"/>
              <a:gd name="connsiteX11" fmla="*/ 6116902 w 7112677"/>
              <a:gd name="connsiteY11" fmla="*/ 0 h 584775"/>
              <a:gd name="connsiteX12" fmla="*/ 7112677 w 7112677"/>
              <a:gd name="connsiteY12" fmla="*/ 0 h 584775"/>
              <a:gd name="connsiteX13" fmla="*/ 7112677 w 7112677"/>
              <a:gd name="connsiteY13" fmla="*/ 584775 h 584775"/>
              <a:gd name="connsiteX14" fmla="*/ 6608324 w 7112677"/>
              <a:gd name="connsiteY14" fmla="*/ 584775 h 584775"/>
              <a:gd name="connsiteX15" fmla="*/ 5961717 w 7112677"/>
              <a:gd name="connsiteY15" fmla="*/ 584775 h 584775"/>
              <a:gd name="connsiteX16" fmla="*/ 5243983 w 7112677"/>
              <a:gd name="connsiteY16" fmla="*/ 584775 h 584775"/>
              <a:gd name="connsiteX17" fmla="*/ 4597376 w 7112677"/>
              <a:gd name="connsiteY17" fmla="*/ 584775 h 584775"/>
              <a:gd name="connsiteX18" fmla="*/ 3808515 w 7112677"/>
              <a:gd name="connsiteY18" fmla="*/ 584775 h 584775"/>
              <a:gd name="connsiteX19" fmla="*/ 3019655 w 7112677"/>
              <a:gd name="connsiteY19" fmla="*/ 584775 h 584775"/>
              <a:gd name="connsiteX20" fmla="*/ 2444174 w 7112677"/>
              <a:gd name="connsiteY20" fmla="*/ 584775 h 584775"/>
              <a:gd name="connsiteX21" fmla="*/ 1726441 w 7112677"/>
              <a:gd name="connsiteY21" fmla="*/ 584775 h 584775"/>
              <a:gd name="connsiteX22" fmla="*/ 937580 w 7112677"/>
              <a:gd name="connsiteY22" fmla="*/ 584775 h 584775"/>
              <a:gd name="connsiteX23" fmla="*/ 0 w 7112677"/>
              <a:gd name="connsiteY23" fmla="*/ 584775 h 584775"/>
              <a:gd name="connsiteX24" fmla="*/ 0 w 7112677"/>
              <a:gd name="connsiteY2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12677" h="584775" fill="none" extrusionOk="0">
                <a:moveTo>
                  <a:pt x="0" y="0"/>
                </a:moveTo>
                <a:cubicBezTo>
                  <a:pt x="176064" y="-14271"/>
                  <a:pt x="282544" y="-15164"/>
                  <a:pt x="504353" y="0"/>
                </a:cubicBezTo>
                <a:cubicBezTo>
                  <a:pt x="726162" y="15164"/>
                  <a:pt x="878379" y="23119"/>
                  <a:pt x="1079834" y="0"/>
                </a:cubicBezTo>
                <a:cubicBezTo>
                  <a:pt x="1281289" y="-23119"/>
                  <a:pt x="1334682" y="20121"/>
                  <a:pt x="1513060" y="0"/>
                </a:cubicBezTo>
                <a:cubicBezTo>
                  <a:pt x="1691438" y="-20121"/>
                  <a:pt x="1816954" y="17491"/>
                  <a:pt x="2088541" y="0"/>
                </a:cubicBezTo>
                <a:cubicBezTo>
                  <a:pt x="2360128" y="-17491"/>
                  <a:pt x="2545627" y="-14927"/>
                  <a:pt x="2806274" y="0"/>
                </a:cubicBezTo>
                <a:cubicBezTo>
                  <a:pt x="3066921" y="14927"/>
                  <a:pt x="3198025" y="14977"/>
                  <a:pt x="3452881" y="0"/>
                </a:cubicBezTo>
                <a:cubicBezTo>
                  <a:pt x="3707737" y="-14977"/>
                  <a:pt x="3937668" y="6093"/>
                  <a:pt x="4099488" y="0"/>
                </a:cubicBezTo>
                <a:cubicBezTo>
                  <a:pt x="4261308" y="-6093"/>
                  <a:pt x="4411250" y="-2458"/>
                  <a:pt x="4532715" y="0"/>
                </a:cubicBezTo>
                <a:cubicBezTo>
                  <a:pt x="4654180" y="2458"/>
                  <a:pt x="4865614" y="25108"/>
                  <a:pt x="5037069" y="0"/>
                </a:cubicBezTo>
                <a:cubicBezTo>
                  <a:pt x="5208524" y="-25108"/>
                  <a:pt x="5416173" y="-2219"/>
                  <a:pt x="5541422" y="0"/>
                </a:cubicBezTo>
                <a:cubicBezTo>
                  <a:pt x="5666671" y="2219"/>
                  <a:pt x="5908684" y="-8662"/>
                  <a:pt x="6116902" y="0"/>
                </a:cubicBezTo>
                <a:cubicBezTo>
                  <a:pt x="6325120" y="8662"/>
                  <a:pt x="6861292" y="39660"/>
                  <a:pt x="7112677" y="0"/>
                </a:cubicBezTo>
                <a:cubicBezTo>
                  <a:pt x="7091728" y="160113"/>
                  <a:pt x="7128737" y="415246"/>
                  <a:pt x="7112677" y="584775"/>
                </a:cubicBezTo>
                <a:cubicBezTo>
                  <a:pt x="6929611" y="580536"/>
                  <a:pt x="6800671" y="596811"/>
                  <a:pt x="6608324" y="584775"/>
                </a:cubicBezTo>
                <a:cubicBezTo>
                  <a:pt x="6415977" y="572739"/>
                  <a:pt x="6267552" y="577463"/>
                  <a:pt x="5961717" y="584775"/>
                </a:cubicBezTo>
                <a:cubicBezTo>
                  <a:pt x="5655882" y="592087"/>
                  <a:pt x="5442560" y="591956"/>
                  <a:pt x="5243983" y="584775"/>
                </a:cubicBezTo>
                <a:cubicBezTo>
                  <a:pt x="5045406" y="577594"/>
                  <a:pt x="4796772" y="602754"/>
                  <a:pt x="4597376" y="584775"/>
                </a:cubicBezTo>
                <a:cubicBezTo>
                  <a:pt x="4397980" y="566796"/>
                  <a:pt x="4111793" y="547247"/>
                  <a:pt x="3808515" y="584775"/>
                </a:cubicBezTo>
                <a:cubicBezTo>
                  <a:pt x="3505237" y="622303"/>
                  <a:pt x="3234971" y="566889"/>
                  <a:pt x="3019655" y="584775"/>
                </a:cubicBezTo>
                <a:cubicBezTo>
                  <a:pt x="2804339" y="602661"/>
                  <a:pt x="2686906" y="599326"/>
                  <a:pt x="2444174" y="584775"/>
                </a:cubicBezTo>
                <a:cubicBezTo>
                  <a:pt x="2201442" y="570224"/>
                  <a:pt x="2019967" y="605117"/>
                  <a:pt x="1726441" y="584775"/>
                </a:cubicBezTo>
                <a:cubicBezTo>
                  <a:pt x="1432915" y="564433"/>
                  <a:pt x="1267103" y="563425"/>
                  <a:pt x="937580" y="584775"/>
                </a:cubicBezTo>
                <a:cubicBezTo>
                  <a:pt x="608057" y="606125"/>
                  <a:pt x="410038" y="593095"/>
                  <a:pt x="0" y="584775"/>
                </a:cubicBezTo>
                <a:cubicBezTo>
                  <a:pt x="26354" y="409858"/>
                  <a:pt x="22716" y="160997"/>
                  <a:pt x="0" y="0"/>
                </a:cubicBezTo>
                <a:close/>
              </a:path>
              <a:path w="7112677" h="584775" stroke="0" extrusionOk="0">
                <a:moveTo>
                  <a:pt x="0" y="0"/>
                </a:moveTo>
                <a:cubicBezTo>
                  <a:pt x="139196" y="23978"/>
                  <a:pt x="387945" y="-328"/>
                  <a:pt x="575480" y="0"/>
                </a:cubicBezTo>
                <a:cubicBezTo>
                  <a:pt x="763015" y="328"/>
                  <a:pt x="1093575" y="-21229"/>
                  <a:pt x="1364341" y="0"/>
                </a:cubicBezTo>
                <a:cubicBezTo>
                  <a:pt x="1635107" y="21229"/>
                  <a:pt x="1693518" y="13763"/>
                  <a:pt x="1797567" y="0"/>
                </a:cubicBezTo>
                <a:cubicBezTo>
                  <a:pt x="1901616" y="-13763"/>
                  <a:pt x="2227995" y="-6106"/>
                  <a:pt x="2444174" y="0"/>
                </a:cubicBezTo>
                <a:cubicBezTo>
                  <a:pt x="2660353" y="6106"/>
                  <a:pt x="2780973" y="18944"/>
                  <a:pt x="2948528" y="0"/>
                </a:cubicBezTo>
                <a:cubicBezTo>
                  <a:pt x="3116083" y="-18944"/>
                  <a:pt x="3356244" y="5064"/>
                  <a:pt x="3666262" y="0"/>
                </a:cubicBezTo>
                <a:cubicBezTo>
                  <a:pt x="3976280" y="-5064"/>
                  <a:pt x="4036309" y="-8137"/>
                  <a:pt x="4170615" y="0"/>
                </a:cubicBezTo>
                <a:cubicBezTo>
                  <a:pt x="4304921" y="8137"/>
                  <a:pt x="4724553" y="-38799"/>
                  <a:pt x="4959476" y="0"/>
                </a:cubicBezTo>
                <a:cubicBezTo>
                  <a:pt x="5194399" y="38799"/>
                  <a:pt x="5482884" y="10407"/>
                  <a:pt x="5677209" y="0"/>
                </a:cubicBezTo>
                <a:cubicBezTo>
                  <a:pt x="5871534" y="-10407"/>
                  <a:pt x="5986000" y="-7734"/>
                  <a:pt x="6110436" y="0"/>
                </a:cubicBezTo>
                <a:cubicBezTo>
                  <a:pt x="6234872" y="7734"/>
                  <a:pt x="6642514" y="23167"/>
                  <a:pt x="7112677" y="0"/>
                </a:cubicBezTo>
                <a:cubicBezTo>
                  <a:pt x="7089789" y="217144"/>
                  <a:pt x="7113578" y="454386"/>
                  <a:pt x="7112677" y="584775"/>
                </a:cubicBezTo>
                <a:cubicBezTo>
                  <a:pt x="6734044" y="602164"/>
                  <a:pt x="6699836" y="612509"/>
                  <a:pt x="6323816" y="584775"/>
                </a:cubicBezTo>
                <a:cubicBezTo>
                  <a:pt x="5947796" y="557041"/>
                  <a:pt x="5762765" y="557489"/>
                  <a:pt x="5534956" y="584775"/>
                </a:cubicBezTo>
                <a:cubicBezTo>
                  <a:pt x="5307147" y="612061"/>
                  <a:pt x="5230312" y="607964"/>
                  <a:pt x="4959476" y="584775"/>
                </a:cubicBezTo>
                <a:cubicBezTo>
                  <a:pt x="4688640" y="561586"/>
                  <a:pt x="4454813" y="559610"/>
                  <a:pt x="4170615" y="584775"/>
                </a:cubicBezTo>
                <a:cubicBezTo>
                  <a:pt x="3886417" y="609940"/>
                  <a:pt x="3768732" y="605983"/>
                  <a:pt x="3666262" y="584775"/>
                </a:cubicBezTo>
                <a:cubicBezTo>
                  <a:pt x="3563792" y="563567"/>
                  <a:pt x="3351232" y="562467"/>
                  <a:pt x="3161908" y="584775"/>
                </a:cubicBezTo>
                <a:cubicBezTo>
                  <a:pt x="2972584" y="607083"/>
                  <a:pt x="2781145" y="618294"/>
                  <a:pt x="2444174" y="584775"/>
                </a:cubicBezTo>
                <a:cubicBezTo>
                  <a:pt x="2107203" y="551256"/>
                  <a:pt x="2020616" y="546350"/>
                  <a:pt x="1655314" y="584775"/>
                </a:cubicBezTo>
                <a:cubicBezTo>
                  <a:pt x="1290012" y="623200"/>
                  <a:pt x="1240315" y="587174"/>
                  <a:pt x="1008707" y="584775"/>
                </a:cubicBezTo>
                <a:cubicBezTo>
                  <a:pt x="777099" y="582376"/>
                  <a:pt x="358501" y="549526"/>
                  <a:pt x="0" y="584775"/>
                </a:cubicBezTo>
                <a:cubicBezTo>
                  <a:pt x="-17165" y="299522"/>
                  <a:pt x="15039" y="206884"/>
                  <a:pt x="0" y="0"/>
                </a:cubicBezTo>
                <a:close/>
              </a:path>
            </a:pathLst>
          </a:custGeom>
          <a:solidFill>
            <a:srgbClr val="FF0000"/>
          </a:solidFill>
          <a:ln w="57150">
            <a:noFill/>
            <a:extLst>
              <a:ext uri="{C807C97D-BFC1-408E-A445-0C87EB9F89A2}">
                <ask:lineSketchStyleProps xmlns:ask="http://schemas.microsoft.com/office/drawing/2018/sketchyshapes" sd="3391064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zh-TW" altLang="en-US" sz="3200" b="1" dirty="0">
                <a:latin typeface="微軟正黑體" panose="020B0604030504040204" pitchFamily="34" charset="-120"/>
                <a:ea typeface="微軟正黑體" panose="020B0604030504040204" pitchFamily="34" charset="-120"/>
              </a:rPr>
              <a:t>違者依法處</a:t>
            </a:r>
            <a:r>
              <a:rPr lang="en-US" altLang="zh-TW" sz="3200" b="1" dirty="0">
                <a:latin typeface="微軟正黑體" panose="020B0604030504040204" pitchFamily="34" charset="-120"/>
                <a:ea typeface="微軟正黑體" panose="020B0604030504040204" pitchFamily="34" charset="-120"/>
              </a:rPr>
              <a:t>5-25</a:t>
            </a:r>
            <a:r>
              <a:rPr lang="zh-TW" altLang="en-US" sz="3200" b="1" dirty="0">
                <a:latin typeface="微軟正黑體" panose="020B0604030504040204" pitchFamily="34" charset="-120"/>
                <a:ea typeface="微軟正黑體" panose="020B0604030504040204" pitchFamily="34" charset="-120"/>
              </a:rPr>
              <a:t>萬元罰鍰</a:t>
            </a: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22</a:t>
            </a:fld>
            <a:endParaRPr lang="en-US" altLang="zh-TW" spc="-25" dirty="0"/>
          </a:p>
        </p:txBody>
      </p:sp>
      <p:sp>
        <p:nvSpPr>
          <p:cNvPr id="7" name="文字方塊 6">
            <a:extLst>
              <a:ext uri="{FF2B5EF4-FFF2-40B4-BE49-F238E27FC236}">
                <a16:creationId xmlns:a16="http://schemas.microsoft.com/office/drawing/2014/main" id="{C8C9B4FA-B78D-417B-AB83-80FE9CFC7D2F}"/>
              </a:ext>
            </a:extLst>
          </p:cNvPr>
          <p:cNvSpPr txBox="1"/>
          <p:nvPr/>
        </p:nvSpPr>
        <p:spPr>
          <a:xfrm>
            <a:off x="1214172" y="1678405"/>
            <a:ext cx="8084264" cy="523220"/>
          </a:xfrm>
          <a:prstGeom prst="rect">
            <a:avLst/>
          </a:prstGeom>
          <a:noFill/>
        </p:spPr>
        <p:txBody>
          <a:bodyPr wrap="none" rtlCol="0">
            <a:spAutoFit/>
          </a:bodyPr>
          <a:lstStyle/>
          <a:p>
            <a:r>
              <a:rPr lang="zh-TW" altLang="en-US" sz="2800" b="1" dirty="0">
                <a:solidFill>
                  <a:srgbClr val="FF0000"/>
                </a:solidFill>
              </a:rPr>
              <a:t>醫療機構不得以不正當之方法或廣告招徠醫療業務</a:t>
            </a:r>
          </a:p>
        </p:txBody>
      </p:sp>
      <p:grpSp>
        <p:nvGrpSpPr>
          <p:cNvPr id="10" name="群組 9">
            <a:extLst>
              <a:ext uri="{FF2B5EF4-FFF2-40B4-BE49-F238E27FC236}">
                <a16:creationId xmlns:a16="http://schemas.microsoft.com/office/drawing/2014/main" id="{42168E9B-04F0-447C-986D-7EF1FB4653EE}"/>
              </a:ext>
            </a:extLst>
          </p:cNvPr>
          <p:cNvGrpSpPr/>
          <p:nvPr/>
        </p:nvGrpSpPr>
        <p:grpSpPr>
          <a:xfrm>
            <a:off x="9677400" y="4077396"/>
            <a:ext cx="5757554" cy="2118599"/>
            <a:chOff x="9829113" y="4561601"/>
            <a:chExt cx="5757554" cy="2118599"/>
          </a:xfrm>
        </p:grpSpPr>
        <p:sp>
          <p:nvSpPr>
            <p:cNvPr id="8" name="矩形 7">
              <a:extLst>
                <a:ext uri="{FF2B5EF4-FFF2-40B4-BE49-F238E27FC236}">
                  <a16:creationId xmlns:a16="http://schemas.microsoft.com/office/drawing/2014/main" id="{912C5A66-B963-4BCB-9828-DE89C107B256}"/>
                </a:ext>
              </a:extLst>
            </p:cNvPr>
            <p:cNvSpPr/>
            <p:nvPr/>
          </p:nvSpPr>
          <p:spPr>
            <a:xfrm>
              <a:off x="9829113" y="4561601"/>
              <a:ext cx="1794424" cy="2118599"/>
            </a:xfrm>
            <a:prstGeom prst="rect">
              <a:avLst/>
            </a:prstGeom>
            <a:ln>
              <a:solidFill>
                <a:schemeClr val="bg1">
                  <a:lumMod val="6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dirty="0"/>
            </a:p>
          </p:txBody>
        </p:sp>
        <p:pic>
          <p:nvPicPr>
            <p:cNvPr id="1026" name="Picture 2">
              <a:extLst>
                <a:ext uri="{FF2B5EF4-FFF2-40B4-BE49-F238E27FC236}">
                  <a16:creationId xmlns:a16="http://schemas.microsoft.com/office/drawing/2014/main" id="{93820C06-9AD4-419A-A979-4989B46AE4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02398" y="5139914"/>
              <a:ext cx="1447810" cy="144781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DB435CF4-5DE4-4974-BE4F-A1712C0D779B}"/>
                </a:ext>
              </a:extLst>
            </p:cNvPr>
            <p:cNvSpPr txBox="1"/>
            <p:nvPr/>
          </p:nvSpPr>
          <p:spPr>
            <a:xfrm>
              <a:off x="9908483" y="4614722"/>
              <a:ext cx="5678184" cy="523220"/>
            </a:xfrm>
            <a:prstGeom prst="rect">
              <a:avLst/>
            </a:prstGeom>
            <a:noFill/>
          </p:spPr>
          <p:txBody>
            <a:bodyPr wrap="square">
              <a:spAutoFit/>
            </a:bodyPr>
            <a:lstStyle/>
            <a:p>
              <a:pPr algn="l"/>
              <a:r>
                <a:rPr lang="zh-TW" altLang="en-US" sz="1400" b="1" i="0" dirty="0">
                  <a:solidFill>
                    <a:srgbClr val="333333"/>
                  </a:solidFill>
                  <a:effectLst/>
                  <a:latin typeface="微軟正黑體" panose="020B0604030504040204" pitchFamily="34" charset="-120"/>
                  <a:ea typeface="微軟正黑體" panose="020B0604030504040204" pitchFamily="34" charset="-120"/>
                </a:rPr>
                <a:t>衛生福利部醫事司</a:t>
              </a:r>
              <a:endParaRPr lang="en-US" altLang="zh-TW" sz="1400" b="1" i="0" dirty="0">
                <a:solidFill>
                  <a:srgbClr val="333333"/>
                </a:solidFill>
                <a:effectLst/>
                <a:latin typeface="微軟正黑體" panose="020B0604030504040204" pitchFamily="34" charset="-120"/>
                <a:ea typeface="微軟正黑體" panose="020B0604030504040204" pitchFamily="34" charset="-120"/>
              </a:endParaRPr>
            </a:p>
            <a:p>
              <a:pPr algn="l"/>
              <a:r>
                <a:rPr lang="zh-TW" altLang="en-US" sz="1400" b="1" i="0" dirty="0">
                  <a:solidFill>
                    <a:srgbClr val="333333"/>
                  </a:solidFill>
                  <a:effectLst/>
                  <a:latin typeface="微軟正黑體" panose="020B0604030504040204" pitchFamily="34" charset="-120"/>
                  <a:ea typeface="微軟正黑體" panose="020B0604030504040204" pitchFamily="34" charset="-120"/>
                </a:rPr>
                <a:t>醫療廣告管理專區</a:t>
              </a:r>
            </a:p>
          </p:txBody>
        </p:sp>
      </p:grpSp>
      <p:pic>
        <p:nvPicPr>
          <p:cNvPr id="12" name="圖片 11">
            <a:extLst>
              <a:ext uri="{FF2B5EF4-FFF2-40B4-BE49-F238E27FC236}">
                <a16:creationId xmlns:a16="http://schemas.microsoft.com/office/drawing/2014/main" id="{EFDBA952-76CB-4981-8E70-8DC19BC39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88204" y="1145224"/>
            <a:ext cx="3167651" cy="3776449"/>
          </a:xfrm>
          <a:prstGeom prst="rect">
            <a:avLst/>
          </a:prstGeom>
        </p:spPr>
      </p:pic>
    </p:spTree>
    <p:extLst>
      <p:ext uri="{BB962C8B-B14F-4D97-AF65-F5344CB8AC3E}">
        <p14:creationId xmlns:p14="http://schemas.microsoft.com/office/powerpoint/2010/main" val="4167663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編號版面配置區 4">
            <a:extLst>
              <a:ext uri="{FF2B5EF4-FFF2-40B4-BE49-F238E27FC236}">
                <a16:creationId xmlns:a16="http://schemas.microsoft.com/office/drawing/2014/main" id="{01CE03EA-5419-49D6-9624-2BD507DA60A0}"/>
              </a:ext>
            </a:extLst>
          </p:cNvPr>
          <p:cNvSpPr>
            <a:spLocks noGrp="1" noChangeArrowheads="1"/>
          </p:cNvSpPr>
          <p:nvPr>
            <p:ph type="sldNum" sz="quarter" idx="17"/>
          </p:nvPr>
        </p:nvSpPr>
        <p:spPr bwMode="auto">
          <a:xfrm>
            <a:off x="8394700" y="6414186"/>
            <a:ext cx="3416300" cy="3077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defRPr>
                <a:solidFill>
                  <a:schemeClr val="tx1"/>
                </a:solidFill>
                <a:latin typeface="Arial" panose="020B0604020202020204" pitchFamily="34" charset="0"/>
                <a:ea typeface="微軟正黑體" panose="020B0604030504040204" pitchFamily="34" charset="-120"/>
              </a:defRPr>
            </a:lvl1pPr>
            <a:lvl2pPr marL="742950" indent="-285750">
              <a:defRPr>
                <a:solidFill>
                  <a:schemeClr val="tx1"/>
                </a:solidFill>
                <a:latin typeface="Arial" panose="020B0604020202020204" pitchFamily="34" charset="0"/>
                <a:ea typeface="微軟正黑體" panose="020B0604030504040204" pitchFamily="34" charset="-120"/>
              </a:defRPr>
            </a:lvl2pPr>
            <a:lvl3pPr marL="1143000" indent="-228600">
              <a:defRPr>
                <a:solidFill>
                  <a:schemeClr val="tx1"/>
                </a:solidFill>
                <a:latin typeface="Arial" panose="020B0604020202020204" pitchFamily="34" charset="0"/>
                <a:ea typeface="微軟正黑體" panose="020B0604030504040204" pitchFamily="34" charset="-120"/>
              </a:defRPr>
            </a:lvl3pPr>
            <a:lvl4pPr marL="1600200" indent="-228600">
              <a:defRPr>
                <a:solidFill>
                  <a:schemeClr val="tx1"/>
                </a:solidFill>
                <a:latin typeface="Arial" panose="020B0604020202020204" pitchFamily="34" charset="0"/>
                <a:ea typeface="微軟正黑體" panose="020B0604030504040204" pitchFamily="34" charset="-120"/>
              </a:defRPr>
            </a:lvl4pPr>
            <a:lvl5pPr marL="2057400" indent="-228600">
              <a:defRPr>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軟正黑體" panose="020B0604030504040204" pitchFamily="34" charset="-120"/>
              </a:defRPr>
            </a:lvl9pPr>
          </a:lstStyle>
          <a:p>
            <a:pPr algn="r"/>
            <a:fld id="{D6991863-45A9-40F8-9102-B7F7E0950956}" type="slidenum">
              <a:rPr lang="en-US" altLang="zh-TW" sz="2000" smtClean="0">
                <a:solidFill>
                  <a:srgbClr val="FFFFFF"/>
                </a:solidFill>
                <a:cs typeface="Arial" panose="020B0604020202020204" pitchFamily="34" charset="0"/>
              </a:rPr>
              <a:pPr algn="r"/>
              <a:t>23</a:t>
            </a:fld>
            <a:endParaRPr lang="en-US" altLang="zh-TW" sz="2000" dirty="0">
              <a:solidFill>
                <a:srgbClr val="FFFFFF"/>
              </a:solidFill>
              <a:cs typeface="Arial" panose="020B0604020202020204" pitchFamily="34" charset="0"/>
            </a:endParaRPr>
          </a:p>
        </p:txBody>
      </p:sp>
      <p:sp>
        <p:nvSpPr>
          <p:cNvPr id="2" name="標題 1">
            <a:extLst>
              <a:ext uri="{FF2B5EF4-FFF2-40B4-BE49-F238E27FC236}">
                <a16:creationId xmlns:a16="http://schemas.microsoft.com/office/drawing/2014/main" id="{16D06A49-B858-4D39-8D8E-873A787BE055}"/>
              </a:ext>
            </a:extLst>
          </p:cNvPr>
          <p:cNvSpPr>
            <a:spLocks noGrp="1"/>
          </p:cNvSpPr>
          <p:nvPr>
            <p:ph type="title" idx="4294967295"/>
          </p:nvPr>
        </p:nvSpPr>
        <p:spPr>
          <a:xfrm>
            <a:off x="2224088" y="438150"/>
            <a:ext cx="10515600" cy="747713"/>
          </a:xfrm>
        </p:spPr>
        <p:txBody>
          <a:bodyPr/>
          <a:lstStyle/>
          <a:p>
            <a:pPr eaLnBrk="1" hangingPunct="1">
              <a:defRPr/>
            </a:pPr>
            <a:r>
              <a:rPr lang="zh-TW" altLang="en-US" dirty="0">
                <a:solidFill>
                  <a:schemeClr val="tx1">
                    <a:lumMod val="50000"/>
                  </a:schemeClr>
                </a:solidFill>
                <a:latin typeface="微軟正黑體" panose="020B0604030504040204" pitchFamily="34" charset="-120"/>
                <a:ea typeface="微軟正黑體" panose="020B0604030504040204" pitchFamily="34" charset="-120"/>
              </a:rPr>
              <a:t>幼兒專責醫師制度計畫</a:t>
            </a:r>
          </a:p>
        </p:txBody>
      </p:sp>
      <p:sp>
        <p:nvSpPr>
          <p:cNvPr id="6" name="文字方塊 5">
            <a:extLst>
              <a:ext uri="{FF2B5EF4-FFF2-40B4-BE49-F238E27FC236}">
                <a16:creationId xmlns:a16="http://schemas.microsoft.com/office/drawing/2014/main" id="{82B6659F-E0FE-4526-8A5A-6CC66A154285}"/>
              </a:ext>
            </a:extLst>
          </p:cNvPr>
          <p:cNvSpPr txBox="1"/>
          <p:nvPr/>
        </p:nvSpPr>
        <p:spPr>
          <a:xfrm>
            <a:off x="157163" y="488950"/>
            <a:ext cx="1781175" cy="646113"/>
          </a:xfrm>
          <a:prstGeom prst="rect">
            <a:avLst/>
          </a:prstGeom>
          <a:noFill/>
        </p:spPr>
        <p:txBody>
          <a:bodyPr>
            <a:spAutoFit/>
          </a:bodyPr>
          <a:lstStyle/>
          <a:p>
            <a:pPr eaLnBrk="1" fontAlgn="auto" hangingPunct="1">
              <a:spcBef>
                <a:spcPts val="0"/>
              </a:spcBef>
              <a:spcAft>
                <a:spcPts val="0"/>
              </a:spcAft>
              <a:defRPr/>
            </a:pPr>
            <a:r>
              <a:rPr lang="zh-TW" altLang="en-US" sz="3600" b="1" kern="0" dirty="0">
                <a:solidFill>
                  <a:prstClr val="white"/>
                </a:solidFill>
              </a:rPr>
              <a:t>醫管科</a:t>
            </a:r>
          </a:p>
        </p:txBody>
      </p:sp>
      <p:sp>
        <p:nvSpPr>
          <p:cNvPr id="4" name="矩形 3">
            <a:extLst>
              <a:ext uri="{FF2B5EF4-FFF2-40B4-BE49-F238E27FC236}">
                <a16:creationId xmlns:a16="http://schemas.microsoft.com/office/drawing/2014/main" id="{A252ACC9-E855-4025-BCAF-4B0F1898D8FF}"/>
              </a:ext>
            </a:extLst>
          </p:cNvPr>
          <p:cNvSpPr/>
          <p:nvPr/>
        </p:nvSpPr>
        <p:spPr>
          <a:xfrm>
            <a:off x="2209800" y="1139825"/>
            <a:ext cx="9291638" cy="4603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kern="0">
              <a:solidFill>
                <a:prstClr val="white"/>
              </a:solidFill>
              <a:latin typeface="Calibri"/>
              <a:ea typeface="新細明體" panose="02020500000000000000" pitchFamily="18" charset="-120"/>
            </a:endParaRPr>
          </a:p>
        </p:txBody>
      </p:sp>
      <p:pic>
        <p:nvPicPr>
          <p:cNvPr id="33798" name="圖片 9">
            <a:extLst>
              <a:ext uri="{FF2B5EF4-FFF2-40B4-BE49-F238E27FC236}">
                <a16:creationId xmlns:a16="http://schemas.microsoft.com/office/drawing/2014/main" id="{A5DE2D28-3F40-4D17-8627-6B6A20C43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976" t="3726" r="951" b="3542"/>
          <a:stretch>
            <a:fillRect/>
          </a:stretch>
        </p:blipFill>
        <p:spPr bwMode="auto">
          <a:xfrm>
            <a:off x="6159500" y="2613025"/>
            <a:ext cx="56515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圖片 10">
            <a:extLst>
              <a:ext uri="{FF2B5EF4-FFF2-40B4-BE49-F238E27FC236}">
                <a16:creationId xmlns:a16="http://schemas.microsoft.com/office/drawing/2014/main" id="{1F49DCB0-472D-4F01-BFDC-94F1A305834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80" t="1247" r="51955" b="2907"/>
          <a:stretch>
            <a:fillRect/>
          </a:stretch>
        </p:blipFill>
        <p:spPr bwMode="auto">
          <a:xfrm>
            <a:off x="157163" y="2543175"/>
            <a:ext cx="5672137"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文字方塊 11">
            <a:extLst>
              <a:ext uri="{FF2B5EF4-FFF2-40B4-BE49-F238E27FC236}">
                <a16:creationId xmlns:a16="http://schemas.microsoft.com/office/drawing/2014/main" id="{E78F0E7C-FD0C-4FBB-ACC6-8C3434EB1AB2}"/>
              </a:ext>
            </a:extLst>
          </p:cNvPr>
          <p:cNvSpPr txBox="1">
            <a:spLocks noChangeArrowheads="1"/>
          </p:cNvSpPr>
          <p:nvPr/>
        </p:nvSpPr>
        <p:spPr bwMode="auto">
          <a:xfrm>
            <a:off x="1138366" y="1411288"/>
            <a:ext cx="1106805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113">
              <a:tabLst>
                <a:tab pos="363538" algn="l"/>
              </a:tabLst>
              <a:defRPr>
                <a:solidFill>
                  <a:schemeClr val="tx1"/>
                </a:solidFill>
                <a:latin typeface="Arial" panose="020B0604020202020204" pitchFamily="34" charset="0"/>
                <a:ea typeface="微軟正黑體" panose="020B0604030504040204" pitchFamily="34" charset="-120"/>
              </a:defRPr>
            </a:lvl1pPr>
            <a:lvl2pPr marL="742950" indent="-285750">
              <a:tabLst>
                <a:tab pos="363538" algn="l"/>
              </a:tabLst>
              <a:defRPr>
                <a:solidFill>
                  <a:schemeClr val="tx1"/>
                </a:solidFill>
                <a:latin typeface="Arial" panose="020B0604020202020204" pitchFamily="34" charset="0"/>
                <a:ea typeface="微軟正黑體" panose="020B0604030504040204" pitchFamily="34" charset="-120"/>
              </a:defRPr>
            </a:lvl2pPr>
            <a:lvl3pPr marL="1143000" indent="-228600">
              <a:tabLst>
                <a:tab pos="363538" algn="l"/>
              </a:tabLst>
              <a:defRPr>
                <a:solidFill>
                  <a:schemeClr val="tx1"/>
                </a:solidFill>
                <a:latin typeface="Arial" panose="020B0604020202020204" pitchFamily="34" charset="0"/>
                <a:ea typeface="微軟正黑體" panose="020B0604030504040204" pitchFamily="34" charset="-120"/>
              </a:defRPr>
            </a:lvl3pPr>
            <a:lvl4pPr marL="1600200" indent="-228600">
              <a:tabLst>
                <a:tab pos="363538" algn="l"/>
              </a:tabLst>
              <a:defRPr>
                <a:solidFill>
                  <a:schemeClr val="tx1"/>
                </a:solidFill>
                <a:latin typeface="Arial" panose="020B0604020202020204" pitchFamily="34" charset="0"/>
                <a:ea typeface="微軟正黑體" panose="020B0604030504040204" pitchFamily="34" charset="-120"/>
              </a:defRPr>
            </a:lvl4pPr>
            <a:lvl5pPr marL="2057400" indent="-228600">
              <a:tabLst>
                <a:tab pos="363538" algn="l"/>
              </a:tabLst>
              <a:defRPr>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363538" algn="l"/>
              </a:tabLst>
              <a:defRPr>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363538" algn="l"/>
              </a:tabLst>
              <a:defRPr>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363538" algn="l"/>
              </a:tabLst>
              <a:defRPr>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363538" algn="l"/>
              </a:tabLst>
              <a:defRPr>
                <a:solidFill>
                  <a:schemeClr val="tx1"/>
                </a:solidFill>
                <a:latin typeface="Arial" panose="020B0604020202020204" pitchFamily="34" charset="0"/>
                <a:ea typeface="微軟正黑體" panose="020B0604030504040204" pitchFamily="34" charset="-120"/>
              </a:defRPr>
            </a:lvl9pPr>
          </a:lstStyle>
          <a:p>
            <a:pPr eaLnBrk="1" hangingPunct="1">
              <a:lnSpc>
                <a:spcPts val="4200"/>
              </a:lnSpc>
              <a:spcBef>
                <a:spcPts val="100"/>
              </a:spcBef>
              <a:buClr>
                <a:srgbClr val="395650"/>
              </a:buClr>
              <a:buSzPct val="96000"/>
            </a:pPr>
            <a:r>
              <a:rPr lang="zh-TW" altLang="en-US" sz="3200" b="1" dirty="0">
                <a:solidFill>
                  <a:srgbClr val="0070C0"/>
                </a:solidFill>
                <a:latin typeface="微軟正黑體" panose="020B0604030504040204" pitchFamily="34" charset="-120"/>
              </a:rPr>
              <a:t>透過個案管理方式，整合現有</a:t>
            </a:r>
            <a:r>
              <a:rPr lang="zh-TW" altLang="en-US" sz="3200" b="1" dirty="0">
                <a:solidFill>
                  <a:srgbClr val="FF0000"/>
                </a:solidFill>
                <a:latin typeface="微軟正黑體" panose="020B0604030504040204" pitchFamily="34" charset="-120"/>
              </a:rPr>
              <a:t>預防保健、篩檢轉介</a:t>
            </a:r>
            <a:r>
              <a:rPr lang="zh-TW" altLang="en-US" sz="3200" b="1" dirty="0">
                <a:solidFill>
                  <a:srgbClr val="0070C0"/>
                </a:solidFill>
                <a:latin typeface="微軟正黑體" panose="020B0604030504040204" pitchFamily="34" charset="-120"/>
              </a:rPr>
              <a:t>等服務，</a:t>
            </a:r>
            <a:endParaRPr lang="en-US" altLang="zh-TW" sz="3200" b="1" dirty="0">
              <a:solidFill>
                <a:srgbClr val="0070C0"/>
              </a:solidFill>
              <a:latin typeface="微軟正黑體" panose="020B0604030504040204" pitchFamily="34" charset="-120"/>
            </a:endParaRPr>
          </a:p>
          <a:p>
            <a:pPr eaLnBrk="1" hangingPunct="1">
              <a:lnSpc>
                <a:spcPts val="4200"/>
              </a:lnSpc>
              <a:spcBef>
                <a:spcPts val="100"/>
              </a:spcBef>
              <a:buClr>
                <a:srgbClr val="395650"/>
              </a:buClr>
              <a:buSzPct val="96000"/>
            </a:pPr>
            <a:r>
              <a:rPr lang="zh-TW" altLang="en-US" sz="3200" b="1" dirty="0">
                <a:solidFill>
                  <a:srgbClr val="0070C0"/>
                </a:solidFill>
                <a:latin typeface="微軟正黑體" panose="020B0604030504040204" pitchFamily="34" charset="-120"/>
              </a:rPr>
              <a:t>落實初級照護與健康促進。</a:t>
            </a:r>
          </a:p>
        </p:txBody>
      </p:sp>
      <p:sp>
        <p:nvSpPr>
          <p:cNvPr id="9" name="矩形 8">
            <a:extLst>
              <a:ext uri="{FF2B5EF4-FFF2-40B4-BE49-F238E27FC236}">
                <a16:creationId xmlns:a16="http://schemas.microsoft.com/office/drawing/2014/main" id="{139E44E3-835D-4094-AB12-99356110CDF6}"/>
              </a:ext>
            </a:extLst>
          </p:cNvPr>
          <p:cNvSpPr/>
          <p:nvPr/>
        </p:nvSpPr>
        <p:spPr>
          <a:xfrm>
            <a:off x="0" y="84138"/>
            <a:ext cx="2711450" cy="307975"/>
          </a:xfrm>
          <a:prstGeom prst="rect">
            <a:avLst/>
          </a:prstGeom>
          <a:solidFill>
            <a:schemeClr val="accent2">
              <a:lumMod val="20000"/>
              <a:lumOff val="80000"/>
            </a:schemeClr>
          </a:solidFill>
        </p:spPr>
        <p:txBody>
          <a:bodyPr>
            <a:spAutoFit/>
          </a:bodyPr>
          <a:lstStyle/>
          <a:p>
            <a:pPr algn="ctr" eaLnBrk="1" fontAlgn="auto" hangingPunct="1">
              <a:spcBef>
                <a:spcPts val="0"/>
              </a:spcBef>
              <a:spcAft>
                <a:spcPts val="0"/>
              </a:spcAft>
              <a:defRPr/>
            </a:pPr>
            <a:r>
              <a:rPr lang="zh-TW" altLang="en-US" sz="1400" b="1" kern="0" dirty="0">
                <a:solidFill>
                  <a:srgbClr val="000000"/>
                </a:solidFill>
              </a:rPr>
              <a:t>醫管科承辦窗口 陳小姐＃</a:t>
            </a:r>
            <a:r>
              <a:rPr lang="en-US" altLang="zh-TW" sz="1400" b="1" kern="0" dirty="0">
                <a:solidFill>
                  <a:srgbClr val="000000"/>
                </a:solidFill>
              </a:rPr>
              <a:t>70119</a:t>
            </a:r>
            <a:endParaRPr lang="zh-TW" altLang="en-US" sz="1400" b="1" kern="0" dirty="0">
              <a:solidFill>
                <a:sysClr val="windowText" lastClr="000000"/>
              </a:solidFill>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0D8A60C8-8801-4745-A714-9AC8CF89DE36}"/>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24</a:t>
            </a:fld>
            <a:endParaRPr lang="en-US" altLang="zh-TW" spc="-25" dirty="0"/>
          </a:p>
        </p:txBody>
      </p:sp>
      <p:sp>
        <p:nvSpPr>
          <p:cNvPr id="4" name="標題 1">
            <a:extLst>
              <a:ext uri="{FF2B5EF4-FFF2-40B4-BE49-F238E27FC236}">
                <a16:creationId xmlns:a16="http://schemas.microsoft.com/office/drawing/2014/main" id="{7E5978F5-E2CD-425F-88F4-DC4D8554ED4A}"/>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兒少保護</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4D1CBE9E-07B4-4D75-9EC3-F8DF55AD43B6}"/>
              </a:ext>
            </a:extLst>
          </p:cNvPr>
          <p:cNvSpPr txBox="1"/>
          <p:nvPr/>
        </p:nvSpPr>
        <p:spPr>
          <a:xfrm>
            <a:off x="990600" y="1652556"/>
            <a:ext cx="7391400" cy="3606115"/>
          </a:xfrm>
          <a:prstGeom prst="rect">
            <a:avLst/>
          </a:prstGeom>
          <a:noFill/>
        </p:spPr>
        <p:txBody>
          <a:bodyPr wrap="square">
            <a:spAutoFit/>
          </a:bodyPr>
          <a:lstStyle/>
          <a:p>
            <a:pPr marL="534988" indent="-268288" algn="just">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按兒童及少年福利與權益保障法第</a:t>
            </a:r>
            <a:r>
              <a:rPr lang="en-US" altLang="zh-TW" sz="2400" b="1" dirty="0">
                <a:solidFill>
                  <a:schemeClr val="tx1"/>
                </a:solidFill>
              </a:rPr>
              <a:t>54</a:t>
            </a:r>
            <a:r>
              <a:rPr lang="zh-TW" altLang="en-US" sz="2400" b="1" dirty="0">
                <a:solidFill>
                  <a:schemeClr val="tx1"/>
                </a:solidFill>
              </a:rPr>
              <a:t>條規定，</a:t>
            </a:r>
            <a:r>
              <a:rPr lang="zh-TW" altLang="en-US" sz="2400" b="1" dirty="0">
                <a:solidFill>
                  <a:srgbClr val="FF0000"/>
                </a:solidFill>
              </a:rPr>
              <a:t>醫事人員</a:t>
            </a:r>
            <a:r>
              <a:rPr lang="zh-TW" altLang="en-US" sz="2400" b="1" dirty="0">
                <a:solidFill>
                  <a:schemeClr val="tx1"/>
                </a:solidFill>
              </a:rPr>
              <a:t>於執行業務時知悉</a:t>
            </a:r>
            <a:r>
              <a:rPr lang="en-US" altLang="zh-TW" sz="2400" b="1" dirty="0">
                <a:solidFill>
                  <a:schemeClr val="tx1"/>
                </a:solidFill>
              </a:rPr>
              <a:t>6</a:t>
            </a:r>
            <a:r>
              <a:rPr lang="zh-TW" altLang="en-US" sz="2400" b="1" dirty="0">
                <a:solidFill>
                  <a:schemeClr val="tx1"/>
                </a:solidFill>
              </a:rPr>
              <a:t>歲以下兒童未依規定辦理出生登記、預防接種或兒童及少年家庭遭遇經濟、教養、婚姻、醫療或其他不利處境，致兒童及少年有</a:t>
            </a:r>
            <a:r>
              <a:rPr lang="zh-TW" altLang="en-US" sz="2400" b="1" dirty="0">
                <a:solidFill>
                  <a:srgbClr val="FF0000"/>
                </a:solidFill>
              </a:rPr>
              <a:t>未獲適當照顧</a:t>
            </a:r>
            <a:r>
              <a:rPr lang="zh-TW" altLang="en-US" sz="2400" b="1" dirty="0">
                <a:solidFill>
                  <a:schemeClr val="tx1"/>
                </a:solidFill>
              </a:rPr>
              <a:t>之虞，應通報直轄市、縣（市）主管機關（社會局）。</a:t>
            </a:r>
          </a:p>
          <a:p>
            <a:pPr marL="534988" indent="-268288" algn="just">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如有發現幼兒疑似遭受虐待或不當對待情形時，請協助即時撥打</a:t>
            </a:r>
            <a:r>
              <a:rPr lang="en-US" altLang="zh-TW" sz="2400" b="1" dirty="0">
                <a:solidFill>
                  <a:schemeClr val="tx1"/>
                </a:solidFill>
                <a:highlight>
                  <a:srgbClr val="FFFF00"/>
                </a:highlight>
              </a:rPr>
              <a:t>113</a:t>
            </a:r>
            <a:r>
              <a:rPr lang="zh-TW" altLang="en-US" sz="2400" b="1" dirty="0">
                <a:solidFill>
                  <a:schemeClr val="tx1"/>
                </a:solidFill>
              </a:rPr>
              <a:t>保護專線通報或至</a:t>
            </a:r>
            <a:r>
              <a:rPr lang="zh-TW" altLang="en-US" sz="2400" b="1" dirty="0">
                <a:solidFill>
                  <a:schemeClr val="tx1"/>
                </a:solidFill>
                <a:highlight>
                  <a:srgbClr val="FFFF00"/>
                </a:highlight>
              </a:rPr>
              <a:t>社會安全網</a:t>
            </a:r>
            <a:r>
              <a:rPr lang="en-US" altLang="zh-TW" sz="2400" b="1" dirty="0">
                <a:solidFill>
                  <a:schemeClr val="tx1"/>
                </a:solidFill>
                <a:highlight>
                  <a:srgbClr val="FFFF00"/>
                </a:highlight>
              </a:rPr>
              <a:t>-</a:t>
            </a:r>
            <a:r>
              <a:rPr lang="zh-TW" altLang="en-US" sz="2400" b="1" dirty="0">
                <a:solidFill>
                  <a:schemeClr val="tx1"/>
                </a:solidFill>
                <a:highlight>
                  <a:srgbClr val="FFFF00"/>
                </a:highlight>
              </a:rPr>
              <a:t>關懷</a:t>
            </a:r>
            <a:r>
              <a:rPr lang="en-US" altLang="zh-TW" sz="2400" b="1" dirty="0">
                <a:solidFill>
                  <a:schemeClr val="tx1"/>
                </a:solidFill>
                <a:highlight>
                  <a:srgbClr val="FFFF00"/>
                </a:highlight>
              </a:rPr>
              <a:t>e</a:t>
            </a:r>
            <a:r>
              <a:rPr lang="zh-TW" altLang="en-US" sz="2400" b="1" dirty="0">
                <a:solidFill>
                  <a:schemeClr val="tx1"/>
                </a:solidFill>
                <a:highlight>
                  <a:srgbClr val="FFFF00"/>
                </a:highlight>
              </a:rPr>
              <a:t>起來</a:t>
            </a:r>
            <a:r>
              <a:rPr lang="zh-TW" altLang="en-US" sz="2400" b="1" dirty="0">
                <a:solidFill>
                  <a:schemeClr val="tx1"/>
                </a:solidFill>
              </a:rPr>
              <a:t>系統通報。</a:t>
            </a:r>
          </a:p>
        </p:txBody>
      </p:sp>
      <p:pic>
        <p:nvPicPr>
          <p:cNvPr id="1026" name="Picture 2">
            <a:extLst>
              <a:ext uri="{FF2B5EF4-FFF2-40B4-BE49-F238E27FC236}">
                <a16:creationId xmlns:a16="http://schemas.microsoft.com/office/drawing/2014/main" id="{A04BE821-1EE2-400B-BCB9-819057F64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999" y="4169274"/>
            <a:ext cx="2133601" cy="2133601"/>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52946BB1-1E5E-43D0-AD0E-9BA6D0AC1E70}"/>
              </a:ext>
            </a:extLst>
          </p:cNvPr>
          <p:cNvPicPr>
            <a:picLocks noChangeAspect="1"/>
          </p:cNvPicPr>
          <p:nvPr/>
        </p:nvPicPr>
        <p:blipFill rotWithShape="1">
          <a:blip r:embed="rId3"/>
          <a:srcRect t="6304" b="3052"/>
          <a:stretch/>
        </p:blipFill>
        <p:spPr>
          <a:xfrm>
            <a:off x="8763000" y="1695033"/>
            <a:ext cx="2133601" cy="2178644"/>
          </a:xfrm>
          <a:prstGeom prst="rect">
            <a:avLst/>
          </a:prstGeom>
        </p:spPr>
      </p:pic>
      <p:sp>
        <p:nvSpPr>
          <p:cNvPr id="8" name="文字方塊 7">
            <a:extLst>
              <a:ext uri="{FF2B5EF4-FFF2-40B4-BE49-F238E27FC236}">
                <a16:creationId xmlns:a16="http://schemas.microsoft.com/office/drawing/2014/main" id="{CE07D548-D8A7-4B0B-9891-7E16CCF311AF}"/>
              </a:ext>
            </a:extLst>
          </p:cNvPr>
          <p:cNvSpPr txBox="1"/>
          <p:nvPr/>
        </p:nvSpPr>
        <p:spPr>
          <a:xfrm>
            <a:off x="8610600" y="6352761"/>
            <a:ext cx="2451099" cy="369332"/>
          </a:xfrm>
          <a:prstGeom prst="rect">
            <a:avLst/>
          </a:prstGeom>
          <a:solidFill>
            <a:schemeClr val="accent6">
              <a:lumMod val="20000"/>
              <a:lumOff val="80000"/>
            </a:schemeClr>
          </a:solidFill>
        </p:spPr>
        <p:txBody>
          <a:bodyPr wrap="square">
            <a:spAutoFit/>
          </a:bodyPr>
          <a:lstStyle/>
          <a:p>
            <a:r>
              <a:rPr lang="zh-TW" altLang="en-US" sz="1800" b="1" dirty="0">
                <a:solidFill>
                  <a:schemeClr val="tx1"/>
                </a:solidFill>
              </a:rPr>
              <a:t>社會安全網</a:t>
            </a:r>
            <a:r>
              <a:rPr lang="en-US" altLang="zh-TW" sz="1800" b="1" dirty="0">
                <a:solidFill>
                  <a:schemeClr val="tx1"/>
                </a:solidFill>
              </a:rPr>
              <a:t>-</a:t>
            </a:r>
            <a:r>
              <a:rPr lang="zh-TW" altLang="en-US" sz="1800" b="1" dirty="0">
                <a:solidFill>
                  <a:schemeClr val="tx1"/>
                </a:solidFill>
              </a:rPr>
              <a:t>關懷</a:t>
            </a:r>
            <a:r>
              <a:rPr lang="en-US" altLang="zh-TW" sz="1800" b="1" dirty="0">
                <a:solidFill>
                  <a:schemeClr val="tx1"/>
                </a:solidFill>
              </a:rPr>
              <a:t>e</a:t>
            </a:r>
            <a:r>
              <a:rPr lang="zh-TW" altLang="en-US" sz="1800" b="1" dirty="0">
                <a:solidFill>
                  <a:schemeClr val="tx1"/>
                </a:solidFill>
              </a:rPr>
              <a:t>起來</a:t>
            </a:r>
            <a:endParaRPr lang="zh-TW" altLang="en-US" dirty="0"/>
          </a:p>
        </p:txBody>
      </p:sp>
    </p:spTree>
    <p:extLst>
      <p:ext uri="{BB962C8B-B14F-4D97-AF65-F5344CB8AC3E}">
        <p14:creationId xmlns:p14="http://schemas.microsoft.com/office/powerpoint/2010/main" val="819804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80C6053E-1C2F-4CB5-AF2C-91B0E9FBA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lumMod val="65000"/>
                  </a:srgbClr>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FFFFFF">
                  <a:lumMod val="65000"/>
                </a:srgbClr>
              </a:solidFill>
              <a:effectLst/>
              <a:uLnTx/>
              <a:uFillTx/>
              <a:latin typeface="Arial"/>
              <a:ea typeface="微軟正黑體"/>
              <a:cs typeface="+mn-cs"/>
            </a:endParaRPr>
          </a:p>
        </p:txBody>
      </p:sp>
      <p:pic>
        <p:nvPicPr>
          <p:cNvPr id="6" name="圖片 5">
            <a:extLst>
              <a:ext uri="{FF2B5EF4-FFF2-40B4-BE49-F238E27FC236}">
                <a16:creationId xmlns:a16="http://schemas.microsoft.com/office/drawing/2014/main" id="{2EC63680-78D3-4F9A-BABD-3DE92F516FA7}"/>
              </a:ext>
            </a:extLst>
          </p:cNvPr>
          <p:cNvPicPr>
            <a:picLocks noChangeAspect="1"/>
          </p:cNvPicPr>
          <p:nvPr/>
        </p:nvPicPr>
        <p:blipFill rotWithShape="1">
          <a:blip r:embed="rId2"/>
          <a:srcRect l="696" t="9179" b="12222"/>
          <a:stretch/>
        </p:blipFill>
        <p:spPr>
          <a:xfrm>
            <a:off x="762000" y="572187"/>
            <a:ext cx="10873920" cy="6079842"/>
          </a:xfrm>
          <a:prstGeom prst="rect">
            <a:avLst/>
          </a:prstGeom>
        </p:spPr>
      </p:pic>
    </p:spTree>
    <p:extLst>
      <p:ext uri="{BB962C8B-B14F-4D97-AF65-F5344CB8AC3E}">
        <p14:creationId xmlns:p14="http://schemas.microsoft.com/office/powerpoint/2010/main" val="4084606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latin typeface="微軟正黑體" panose="020B0604030504040204" pitchFamily="34" charset="-120"/>
                <a:ea typeface="微軟正黑體" panose="020B0604030504040204" pitchFamily="34" charset="-120"/>
              </a:rPr>
              <a:t>性別平等</a:t>
            </a:r>
            <a:r>
              <a:rPr lang="en-US" altLang="zh-TW" sz="3600" dirty="0">
                <a:solidFill>
                  <a:srgbClr val="002060"/>
                </a:solidFill>
                <a:latin typeface="微軟正黑體" panose="020B0604030504040204" pitchFamily="34" charset="-120"/>
                <a:ea typeface="微軟正黑體" panose="020B0604030504040204" pitchFamily="34" charset="-120"/>
              </a:rPr>
              <a:t>【</a:t>
            </a:r>
            <a:r>
              <a:rPr lang="zh-TW" altLang="en-US" sz="3600" dirty="0">
                <a:solidFill>
                  <a:srgbClr val="002060"/>
                </a:solidFill>
                <a:latin typeface="微軟正黑體" panose="020B0604030504040204" pitchFamily="34" charset="-120"/>
                <a:ea typeface="微軟正黑體" panose="020B0604030504040204" pitchFamily="34" charset="-120"/>
              </a:rPr>
              <a:t>消除性別刻板印象、偏見與歧視</a:t>
            </a:r>
            <a:r>
              <a:rPr lang="en-US" altLang="zh-TW" sz="3600" dirty="0">
                <a:solidFill>
                  <a:srgbClr val="002060"/>
                </a:solidFill>
                <a:latin typeface="微軟正黑體" panose="020B0604030504040204" pitchFamily="34" charset="-120"/>
                <a:ea typeface="微軟正黑體" panose="020B0604030504040204" pitchFamily="34" charset="-120"/>
              </a:rPr>
              <a:t>】</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26</a:t>
            </a:fld>
            <a:endParaRPr lang="en-US" altLang="zh-TW" spc="-25" dirty="0"/>
          </a:p>
        </p:txBody>
      </p:sp>
      <p:sp>
        <p:nvSpPr>
          <p:cNvPr id="14" name="文字方塊 13">
            <a:extLst>
              <a:ext uri="{FF2B5EF4-FFF2-40B4-BE49-F238E27FC236}">
                <a16:creationId xmlns:a16="http://schemas.microsoft.com/office/drawing/2014/main" id="{B469CCA1-DA1B-4592-992E-3C2E2A38F157}"/>
              </a:ext>
            </a:extLst>
          </p:cNvPr>
          <p:cNvSpPr txBox="1"/>
          <p:nvPr/>
        </p:nvSpPr>
        <p:spPr>
          <a:xfrm>
            <a:off x="990600" y="1652556"/>
            <a:ext cx="10494368" cy="2221121"/>
          </a:xfrm>
          <a:prstGeom prst="rect">
            <a:avLst/>
          </a:prstGeom>
          <a:noFill/>
        </p:spPr>
        <p:txBody>
          <a:bodyPr wrap="square">
            <a:spAutoFit/>
          </a:bodyPr>
          <a:lstStyle/>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rgbClr val="FF0000"/>
                </a:solidFill>
              </a:rPr>
              <a:t>破除刻板印象</a:t>
            </a:r>
            <a:r>
              <a:rPr lang="zh-TW" altLang="en-US" sz="2400" b="1" dirty="0">
                <a:solidFill>
                  <a:schemeClr val="tx1"/>
                </a:solidFill>
              </a:rPr>
              <a:t>：可藉由張貼海報、文宣或以跑馬燈等方式向民眾宣導：「</a:t>
            </a:r>
            <a:r>
              <a:rPr lang="zh-TW" altLang="en-US" sz="2400" b="1" dirty="0">
                <a:solidFill>
                  <a:srgbClr val="000000"/>
                </a:solidFill>
              </a:rPr>
              <a:t>女醫師、男護理師，一樣可提供專業醫療服務</a:t>
            </a:r>
            <a:r>
              <a:rPr lang="zh-TW" altLang="en-US" sz="2400" b="1" dirty="0">
                <a:solidFill>
                  <a:schemeClr val="tx1"/>
                </a:solidFill>
              </a:rPr>
              <a:t>」。</a:t>
            </a:r>
            <a:endParaRPr lang="en-US" altLang="zh-TW" sz="2400" b="1" dirty="0">
              <a:solidFill>
                <a:schemeClr val="tx1"/>
              </a:solidFill>
            </a:endParaRPr>
          </a:p>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highlight>
                  <a:srgbClr val="FFFF00"/>
                </a:highlight>
              </a:rPr>
              <a:t>醫療廣告</a:t>
            </a:r>
            <a:r>
              <a:rPr lang="zh-TW" altLang="en-US" sz="2400" b="1" dirty="0">
                <a:solidFill>
                  <a:schemeClr val="tx1"/>
                </a:solidFill>
              </a:rPr>
              <a:t>請注意</a:t>
            </a:r>
            <a:r>
              <a:rPr lang="zh-TW" altLang="en-US" sz="2400" b="1" dirty="0">
                <a:solidFill>
                  <a:srgbClr val="FF0000"/>
                </a:solidFill>
              </a:rPr>
              <a:t>避免物化女性</a:t>
            </a:r>
            <a:r>
              <a:rPr lang="zh-TW" altLang="en-US" sz="2400" b="1" dirty="0">
                <a:solidFill>
                  <a:schemeClr val="tx1"/>
                </a:solidFill>
              </a:rPr>
              <a:t>，減少外貌迷思。</a:t>
            </a:r>
            <a:endParaRPr lang="en-US" altLang="zh-TW" sz="2400" b="1" dirty="0">
              <a:solidFill>
                <a:schemeClr val="tx1"/>
              </a:solidFill>
            </a:endParaRPr>
          </a:p>
          <a:p>
            <a:pPr marL="534988" indent="-268288" algn="l" latinLnBrk="1">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鼓勵會員參與性別相關課程議題，並請協助將性別議題相關課程</a:t>
            </a:r>
            <a:endParaRPr lang="en-US" altLang="zh-TW" sz="2400" b="1" dirty="0">
              <a:solidFill>
                <a:schemeClr val="tx1"/>
              </a:solidFill>
            </a:endParaRPr>
          </a:p>
          <a:p>
            <a:pPr marL="266700" algn="l" latinLnBrk="1">
              <a:lnSpc>
                <a:spcPts val="3000"/>
              </a:lnSpc>
              <a:spcBef>
                <a:spcPts val="600"/>
              </a:spcBef>
              <a:buClr>
                <a:srgbClr val="C00000"/>
              </a:buClr>
            </a:pPr>
            <a:r>
              <a:rPr lang="zh-TW" altLang="en-US" sz="2400" b="1" dirty="0">
                <a:solidFill>
                  <a:schemeClr val="tx1"/>
                </a:solidFill>
              </a:rPr>
              <a:t>（</a:t>
            </a:r>
            <a:r>
              <a:rPr lang="en-US" altLang="zh-TW" sz="2400" b="1" dirty="0">
                <a:solidFill>
                  <a:schemeClr val="tx1"/>
                </a:solidFill>
              </a:rPr>
              <a:t>CEDAW</a:t>
            </a:r>
            <a:r>
              <a:rPr lang="zh-TW" altLang="en-US" sz="2400" b="1" dirty="0">
                <a:solidFill>
                  <a:schemeClr val="tx1"/>
                </a:solidFill>
              </a:rPr>
              <a:t>、性別多元化等）納入年度繼續</a:t>
            </a:r>
            <a:r>
              <a:rPr lang="zh-TW" altLang="en-US" sz="2400" b="1" dirty="0">
                <a:solidFill>
                  <a:schemeClr val="tx1"/>
                </a:solidFill>
                <a:highlight>
                  <a:srgbClr val="FFFF00"/>
                </a:highlight>
              </a:rPr>
              <a:t>教育訓練</a:t>
            </a:r>
            <a:r>
              <a:rPr lang="zh-TW" altLang="en-US" sz="2400" b="1" dirty="0">
                <a:solidFill>
                  <a:schemeClr val="tx1"/>
                </a:solidFill>
              </a:rPr>
              <a:t>。</a:t>
            </a:r>
            <a:endParaRPr lang="en-US" altLang="zh-TW" sz="2400" b="1" dirty="0">
              <a:solidFill>
                <a:schemeClr val="tx1"/>
              </a:solidFill>
            </a:endParaRPr>
          </a:p>
        </p:txBody>
      </p:sp>
      <p:pic>
        <p:nvPicPr>
          <p:cNvPr id="15" name="Picture 2" descr="性別平等政策與法規(性平三法) - 中國醫藥大學附設醫院 第 7張圖片">
            <a:extLst>
              <a:ext uri="{FF2B5EF4-FFF2-40B4-BE49-F238E27FC236}">
                <a16:creationId xmlns:a16="http://schemas.microsoft.com/office/drawing/2014/main" id="{4C484589-F4F8-425F-BCFA-BFD6185095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0169" y="3993011"/>
            <a:ext cx="8549460" cy="2590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病人隱私保護</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27</a:t>
            </a:fld>
            <a:endParaRPr lang="en-US" altLang="zh-TW" spc="-25" dirty="0"/>
          </a:p>
        </p:txBody>
      </p:sp>
      <p:sp>
        <p:nvSpPr>
          <p:cNvPr id="6" name="文字方塊 5">
            <a:extLst>
              <a:ext uri="{FF2B5EF4-FFF2-40B4-BE49-F238E27FC236}">
                <a16:creationId xmlns:a16="http://schemas.microsoft.com/office/drawing/2014/main" id="{A5AC9166-62B3-4D68-85DF-A5B0582B861C}"/>
              </a:ext>
            </a:extLst>
          </p:cNvPr>
          <p:cNvSpPr txBox="1"/>
          <p:nvPr/>
        </p:nvSpPr>
        <p:spPr>
          <a:xfrm>
            <a:off x="914399" y="1779830"/>
            <a:ext cx="10313820" cy="2682273"/>
          </a:xfrm>
          <a:prstGeom prst="rect">
            <a:avLst/>
          </a:prstGeom>
          <a:noFill/>
        </p:spPr>
        <p:txBody>
          <a:bodyPr wrap="square">
            <a:spAutoFit/>
          </a:bodyPr>
          <a:lstStyle/>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門診醫療有注意病人隱私權，符合「</a:t>
            </a:r>
            <a:r>
              <a:rPr lang="zh-TW" altLang="en-US" sz="2400" b="1" dirty="0">
                <a:solidFill>
                  <a:schemeClr val="tx1"/>
                </a:solidFill>
                <a:highlight>
                  <a:srgbClr val="FFFF00"/>
                </a:highlight>
              </a:rPr>
              <a:t>醫療機構醫療隱私維護規範</a:t>
            </a:r>
            <a:r>
              <a:rPr lang="zh-TW" altLang="en-US" sz="2400" b="1" dirty="0">
                <a:solidFill>
                  <a:schemeClr val="tx1"/>
                </a:solidFill>
              </a:rPr>
              <a:t>」。</a:t>
            </a:r>
          </a:p>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診察空間應有隱私保護措施，並</a:t>
            </a:r>
            <a:r>
              <a:rPr lang="zh-TW" altLang="en-US" sz="2400" b="1" dirty="0">
                <a:solidFill>
                  <a:srgbClr val="FF0000"/>
                </a:solidFill>
              </a:rPr>
              <a:t>隔離</a:t>
            </a:r>
            <a:r>
              <a:rPr lang="zh-TW" altLang="en-US" sz="2400" b="1" dirty="0">
                <a:solidFill>
                  <a:schemeClr val="tx1"/>
                </a:solidFill>
              </a:rPr>
              <a:t>其他不相關人員。</a:t>
            </a:r>
          </a:p>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於診察空間設置監視器、攝影機等，應使患者</a:t>
            </a:r>
            <a:r>
              <a:rPr lang="zh-TW" altLang="en-US" sz="2400" b="1" dirty="0">
                <a:solidFill>
                  <a:srgbClr val="FF0000"/>
                </a:solidFill>
              </a:rPr>
              <a:t>知情、同意</a:t>
            </a:r>
            <a:r>
              <a:rPr lang="zh-TW" altLang="en-US" sz="2400" b="1" dirty="0">
                <a:solidFill>
                  <a:schemeClr val="tx1"/>
                </a:solidFill>
              </a:rPr>
              <a:t>，涉需更衣檢查空間者，應避免設置。</a:t>
            </a:r>
            <a:endParaRPr lang="en-US" altLang="zh-TW" sz="2400" b="1" dirty="0">
              <a:solidFill>
                <a:schemeClr val="tx1"/>
              </a:solidFill>
            </a:endParaRPr>
          </a:p>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請勿於公開空間或網路開放平台公開討論病患病情等相關就醫資訊。</a:t>
            </a:r>
          </a:p>
          <a:p>
            <a:pPr marL="534988" indent="-268288" algn="l">
              <a:lnSpc>
                <a:spcPts val="3000"/>
              </a:lnSpc>
              <a:spcBef>
                <a:spcPts val="600"/>
              </a:spcBef>
              <a:buClr>
                <a:srgbClr val="C00000"/>
              </a:buClr>
              <a:buFont typeface="Wingdings" panose="05000000000000000000" pitchFamily="2" charset="2"/>
              <a:buChar char="Ø"/>
            </a:pPr>
            <a:endParaRPr lang="en-US" altLang="zh-TW" sz="2400" b="1" dirty="0">
              <a:solidFill>
                <a:schemeClr val="tx1"/>
              </a:solidFill>
            </a:endParaRPr>
          </a:p>
        </p:txBody>
      </p:sp>
      <p:pic>
        <p:nvPicPr>
          <p:cNvPr id="9" name="圖片 8">
            <a:extLst>
              <a:ext uri="{FF2B5EF4-FFF2-40B4-BE49-F238E27FC236}">
                <a16:creationId xmlns:a16="http://schemas.microsoft.com/office/drawing/2014/main" id="{00A7D660-B15D-4443-91EA-63690D1FAA1A}"/>
              </a:ext>
            </a:extLst>
          </p:cNvPr>
          <p:cNvPicPr>
            <a:picLocks noChangeAspect="1"/>
          </p:cNvPicPr>
          <p:nvPr/>
        </p:nvPicPr>
        <p:blipFill>
          <a:blip r:embed="rId2"/>
          <a:stretch>
            <a:fillRect/>
          </a:stretch>
        </p:blipFill>
        <p:spPr>
          <a:xfrm>
            <a:off x="2895600" y="3599475"/>
            <a:ext cx="3200400" cy="3199690"/>
          </a:xfrm>
          <a:prstGeom prst="rect">
            <a:avLst/>
          </a:prstGeom>
        </p:spPr>
      </p:pic>
      <p:pic>
        <p:nvPicPr>
          <p:cNvPr id="10" name="圖片 9">
            <a:extLst>
              <a:ext uri="{FF2B5EF4-FFF2-40B4-BE49-F238E27FC236}">
                <a16:creationId xmlns:a16="http://schemas.microsoft.com/office/drawing/2014/main" id="{93AA9E64-1842-445B-A641-8168A61CFFB8}"/>
              </a:ext>
            </a:extLst>
          </p:cNvPr>
          <p:cNvPicPr>
            <a:picLocks noChangeAspect="1"/>
          </p:cNvPicPr>
          <p:nvPr/>
        </p:nvPicPr>
        <p:blipFill>
          <a:blip r:embed="rId3"/>
          <a:stretch>
            <a:fillRect/>
          </a:stretch>
        </p:blipFill>
        <p:spPr>
          <a:xfrm>
            <a:off x="5820881" y="3675640"/>
            <a:ext cx="3048036" cy="3047359"/>
          </a:xfrm>
          <a:prstGeom prst="rect">
            <a:avLst/>
          </a:prstGeom>
        </p:spPr>
      </p:pic>
    </p:spTree>
    <p:extLst>
      <p:ext uri="{BB962C8B-B14F-4D97-AF65-F5344CB8AC3E}">
        <p14:creationId xmlns:p14="http://schemas.microsoft.com/office/powerpoint/2010/main" val="2703558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性騷擾防治</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28</a:t>
            </a:fld>
            <a:endParaRPr lang="en-US" altLang="zh-TW" spc="-25" dirty="0"/>
          </a:p>
        </p:txBody>
      </p:sp>
      <p:sp>
        <p:nvSpPr>
          <p:cNvPr id="6" name="文字方塊 5">
            <a:extLst>
              <a:ext uri="{FF2B5EF4-FFF2-40B4-BE49-F238E27FC236}">
                <a16:creationId xmlns:a16="http://schemas.microsoft.com/office/drawing/2014/main" id="{A5AC9166-62B3-4D68-85DF-A5B0582B861C}"/>
              </a:ext>
            </a:extLst>
          </p:cNvPr>
          <p:cNvSpPr txBox="1"/>
          <p:nvPr/>
        </p:nvSpPr>
        <p:spPr>
          <a:xfrm>
            <a:off x="914400" y="1579741"/>
            <a:ext cx="7543800" cy="4902432"/>
          </a:xfrm>
          <a:prstGeom prst="rect">
            <a:avLst/>
          </a:prstGeom>
          <a:noFill/>
        </p:spPr>
        <p:txBody>
          <a:bodyPr wrap="square">
            <a:spAutoFit/>
          </a:bodyPr>
          <a:lstStyle/>
          <a:p>
            <a:pPr marL="534988" indent="-268288" algn="l">
              <a:lnSpc>
                <a:spcPts val="3000"/>
              </a:lnSpc>
              <a:spcBef>
                <a:spcPts val="600"/>
              </a:spcBef>
              <a:buClr>
                <a:srgbClr val="C00000"/>
              </a:buClr>
              <a:buFont typeface="Wingdings" panose="05000000000000000000" pitchFamily="2" charset="2"/>
              <a:buChar char="Ø"/>
            </a:pPr>
            <a:r>
              <a:rPr lang="zh-TW" altLang="en-US" sz="2000" b="1" dirty="0">
                <a:solidFill>
                  <a:schemeClr val="tx1"/>
                </a:solidFill>
              </a:rPr>
              <a:t>遵守性別工作平等法及性騷擾防治法規定，建立性騷擾防治及保護之</a:t>
            </a:r>
            <a:r>
              <a:rPr lang="zh-TW" altLang="en-US" sz="2000" b="1" dirty="0">
                <a:solidFill>
                  <a:schemeClr val="tx1"/>
                </a:solidFill>
                <a:highlight>
                  <a:srgbClr val="FFFF00"/>
                </a:highlight>
              </a:rPr>
              <a:t>申訴管道</a:t>
            </a:r>
            <a:r>
              <a:rPr lang="zh-TW" altLang="en-US" sz="2000" b="1" dirty="0">
                <a:solidFill>
                  <a:schemeClr val="tx1"/>
                </a:solidFill>
              </a:rPr>
              <a:t>，及指定</a:t>
            </a:r>
            <a:r>
              <a:rPr lang="zh-TW" altLang="en-US" sz="2000" b="1" dirty="0">
                <a:solidFill>
                  <a:schemeClr val="tx1"/>
                </a:solidFill>
                <a:highlight>
                  <a:srgbClr val="FFFF00"/>
                </a:highlight>
              </a:rPr>
              <a:t>專責人員</a:t>
            </a:r>
            <a:r>
              <a:rPr lang="zh-TW" altLang="en-US" sz="2000" b="1" dirty="0">
                <a:solidFill>
                  <a:schemeClr val="tx1"/>
                </a:solidFill>
              </a:rPr>
              <a:t>（單位）受理申訴，並明定處理程序，處理申訴及檢討改進診療流程。</a:t>
            </a:r>
            <a:endParaRPr lang="en-US" altLang="zh-TW" sz="2000" b="1" dirty="0">
              <a:solidFill>
                <a:schemeClr val="tx1"/>
              </a:solidFill>
            </a:endParaRPr>
          </a:p>
          <a:p>
            <a:pPr marL="534988" indent="-268288" algn="l">
              <a:lnSpc>
                <a:spcPts val="3000"/>
              </a:lnSpc>
              <a:spcBef>
                <a:spcPts val="600"/>
              </a:spcBef>
              <a:buClr>
                <a:srgbClr val="C00000"/>
              </a:buClr>
              <a:buFont typeface="Wingdings" panose="05000000000000000000" pitchFamily="2" charset="2"/>
              <a:buChar char="Ø"/>
            </a:pPr>
            <a:r>
              <a:rPr lang="zh-TW" altLang="en-US" sz="2000" b="1" dirty="0">
                <a:solidFill>
                  <a:schemeClr val="tx1"/>
                </a:solidFill>
              </a:rPr>
              <a:t>如發生性騷擾事件：</a:t>
            </a:r>
            <a:endParaRPr lang="en-US" altLang="zh-TW" sz="2000" b="1" dirty="0">
              <a:solidFill>
                <a:schemeClr val="tx1"/>
              </a:solidFill>
            </a:endParaRPr>
          </a:p>
          <a:p>
            <a:pPr marL="609600" indent="-342900" algn="l">
              <a:lnSpc>
                <a:spcPts val="3000"/>
              </a:lnSpc>
              <a:spcBef>
                <a:spcPts val="600"/>
              </a:spcBef>
              <a:buClr>
                <a:srgbClr val="C00000"/>
              </a:buClr>
              <a:buFont typeface="Arial" panose="020B0604020202020204" pitchFamily="34" charset="0"/>
              <a:buChar char="•"/>
            </a:pPr>
            <a:r>
              <a:rPr lang="zh-TW" altLang="en-US" sz="2000" b="1" dirty="0">
                <a:solidFill>
                  <a:schemeClr val="tx1"/>
                </a:solidFill>
              </a:rPr>
              <a:t>按</a:t>
            </a:r>
            <a:r>
              <a:rPr lang="zh-TW" altLang="en-US" sz="2000" b="1" dirty="0">
                <a:solidFill>
                  <a:schemeClr val="tx1"/>
                </a:solidFill>
                <a:highlight>
                  <a:srgbClr val="FFFF00"/>
                </a:highlight>
              </a:rPr>
              <a:t>性騷擾防治法</a:t>
            </a:r>
            <a:r>
              <a:rPr lang="zh-TW" altLang="en-US" sz="2000" b="1" dirty="0">
                <a:solidFill>
                  <a:schemeClr val="tx1"/>
                </a:solidFill>
              </a:rPr>
              <a:t>第</a:t>
            </a:r>
            <a:r>
              <a:rPr lang="en-US" altLang="zh-TW" sz="2000" b="1" dirty="0">
                <a:solidFill>
                  <a:schemeClr val="tx1"/>
                </a:solidFill>
              </a:rPr>
              <a:t>7</a:t>
            </a:r>
            <a:r>
              <a:rPr lang="zh-TW" altLang="en-US" sz="2000" b="1" dirty="0">
                <a:solidFill>
                  <a:schemeClr val="tx1"/>
                </a:solidFill>
              </a:rPr>
              <a:t>條第</a:t>
            </a:r>
            <a:r>
              <a:rPr lang="en-US" altLang="zh-TW" sz="2000" b="1" dirty="0">
                <a:solidFill>
                  <a:schemeClr val="tx1"/>
                </a:solidFill>
              </a:rPr>
              <a:t>2</a:t>
            </a:r>
            <a:r>
              <a:rPr lang="zh-TW" altLang="en-US" sz="2000" b="1" dirty="0">
                <a:solidFill>
                  <a:schemeClr val="tx1"/>
                </a:solidFill>
              </a:rPr>
              <a:t>項規定，應協助被害人申訴及保全相關</a:t>
            </a:r>
            <a:r>
              <a:rPr lang="zh-TW" altLang="en-US" sz="2000" b="1" dirty="0">
                <a:solidFill>
                  <a:srgbClr val="FF0000"/>
                </a:solidFill>
              </a:rPr>
              <a:t>證據</a:t>
            </a:r>
            <a:r>
              <a:rPr lang="zh-TW" altLang="en-US" sz="2000" b="1" dirty="0">
                <a:solidFill>
                  <a:schemeClr val="tx1"/>
                </a:solidFill>
              </a:rPr>
              <a:t>、必要時協助通知</a:t>
            </a:r>
            <a:r>
              <a:rPr lang="zh-TW" altLang="en-US" sz="2000" b="1" dirty="0">
                <a:solidFill>
                  <a:srgbClr val="FF0000"/>
                </a:solidFill>
              </a:rPr>
              <a:t>警察機關</a:t>
            </a:r>
            <a:r>
              <a:rPr lang="zh-TW" altLang="en-US" sz="2000" b="1" dirty="0">
                <a:solidFill>
                  <a:schemeClr val="tx1"/>
                </a:solidFill>
              </a:rPr>
              <a:t>到場處理，並</a:t>
            </a:r>
            <a:r>
              <a:rPr lang="zh-TW" altLang="en-US" sz="2000" b="1" dirty="0">
                <a:solidFill>
                  <a:srgbClr val="FF0000"/>
                </a:solidFill>
              </a:rPr>
              <a:t>檢討</a:t>
            </a:r>
            <a:r>
              <a:rPr lang="zh-TW" altLang="en-US" sz="2000" b="1" dirty="0">
                <a:solidFill>
                  <a:schemeClr val="tx1"/>
                </a:solidFill>
              </a:rPr>
              <a:t>所屬場所安全等有效之糾正及補救措施，並注意被害人安全及隱私之維護；另，按同法第</a:t>
            </a:r>
            <a:r>
              <a:rPr lang="en-US" altLang="zh-TW" sz="2000" b="1" dirty="0">
                <a:solidFill>
                  <a:schemeClr val="tx1"/>
                </a:solidFill>
              </a:rPr>
              <a:t>14</a:t>
            </a:r>
            <a:r>
              <a:rPr lang="zh-TW" altLang="en-US" sz="2000" b="1" dirty="0">
                <a:solidFill>
                  <a:schemeClr val="tx1"/>
                </a:solidFill>
              </a:rPr>
              <a:t>條第</a:t>
            </a:r>
            <a:r>
              <a:rPr lang="en-US" altLang="zh-TW" sz="2000" b="1" dirty="0">
                <a:solidFill>
                  <a:schemeClr val="tx1"/>
                </a:solidFill>
              </a:rPr>
              <a:t>3</a:t>
            </a:r>
            <a:r>
              <a:rPr lang="zh-TW" altLang="en-US" sz="2000" b="1" dirty="0">
                <a:solidFill>
                  <a:schemeClr val="tx1"/>
                </a:solidFill>
              </a:rPr>
              <a:t>項第</a:t>
            </a:r>
            <a:r>
              <a:rPr lang="en-US" altLang="zh-TW" sz="2000" b="1" dirty="0">
                <a:solidFill>
                  <a:schemeClr val="tx1"/>
                </a:solidFill>
              </a:rPr>
              <a:t>3</a:t>
            </a:r>
            <a:r>
              <a:rPr lang="zh-TW" altLang="en-US" sz="2000" b="1" dirty="0">
                <a:solidFill>
                  <a:schemeClr val="tx1"/>
                </a:solidFill>
              </a:rPr>
              <a:t>款規定，協助人員依其意願，向性騷擾事件發生地之警察機關提出</a:t>
            </a:r>
            <a:r>
              <a:rPr lang="zh-TW" altLang="en-US" sz="2000" b="1" dirty="0">
                <a:solidFill>
                  <a:srgbClr val="FF0000"/>
                </a:solidFill>
              </a:rPr>
              <a:t>申訴</a:t>
            </a:r>
            <a:r>
              <a:rPr lang="zh-TW" altLang="en-US" sz="2000" b="1" dirty="0">
                <a:solidFill>
                  <a:schemeClr val="tx1"/>
                </a:solidFill>
              </a:rPr>
              <a:t>。</a:t>
            </a:r>
            <a:endParaRPr lang="en-US" altLang="zh-TW" sz="2000" b="1" dirty="0">
              <a:solidFill>
                <a:schemeClr val="tx1"/>
              </a:solidFill>
            </a:endParaRPr>
          </a:p>
          <a:p>
            <a:pPr marL="609600" indent="-342900" algn="l">
              <a:lnSpc>
                <a:spcPts val="3000"/>
              </a:lnSpc>
              <a:spcBef>
                <a:spcPts val="600"/>
              </a:spcBef>
              <a:buClr>
                <a:srgbClr val="C00000"/>
              </a:buClr>
              <a:buFont typeface="Arial" panose="020B0604020202020204" pitchFamily="34" charset="0"/>
              <a:buChar char="•"/>
            </a:pPr>
            <a:r>
              <a:rPr lang="zh-TW" altLang="en-US" sz="2000" b="1" dirty="0">
                <a:solidFill>
                  <a:schemeClr val="tx1"/>
                </a:solidFill>
              </a:rPr>
              <a:t>按</a:t>
            </a:r>
            <a:r>
              <a:rPr lang="zh-TW" altLang="en-US" sz="2000" b="1" dirty="0">
                <a:solidFill>
                  <a:schemeClr val="tx1"/>
                </a:solidFill>
                <a:highlight>
                  <a:srgbClr val="FFFF00"/>
                </a:highlight>
              </a:rPr>
              <a:t>性別平等工作法</a:t>
            </a:r>
            <a:r>
              <a:rPr lang="zh-TW" altLang="en-US" sz="2000" b="1" dirty="0">
                <a:solidFill>
                  <a:schemeClr val="tx1"/>
                </a:solidFill>
              </a:rPr>
              <a:t>第</a:t>
            </a:r>
            <a:r>
              <a:rPr lang="en-US" altLang="zh-TW" sz="2000" b="1" dirty="0">
                <a:solidFill>
                  <a:schemeClr val="tx1"/>
                </a:solidFill>
              </a:rPr>
              <a:t>13</a:t>
            </a:r>
            <a:r>
              <a:rPr lang="zh-TW" altLang="en-US" sz="2000" b="1" dirty="0">
                <a:solidFill>
                  <a:schemeClr val="tx1"/>
                </a:solidFill>
              </a:rPr>
              <a:t>條規定，提供避免性騷情形再度發生</a:t>
            </a:r>
            <a:r>
              <a:rPr lang="zh-TW" altLang="en-US" sz="2000" b="1" dirty="0">
                <a:solidFill>
                  <a:srgbClr val="FF0000"/>
                </a:solidFill>
              </a:rPr>
              <a:t>措施</a:t>
            </a:r>
            <a:r>
              <a:rPr lang="zh-TW" altLang="en-US" sz="2000" b="1" dirty="0">
                <a:solidFill>
                  <a:schemeClr val="tx1"/>
                </a:solidFill>
              </a:rPr>
              <a:t>，或</a:t>
            </a:r>
            <a:r>
              <a:rPr lang="zh-TW" altLang="en-US" sz="2000" b="1" dirty="0">
                <a:solidFill>
                  <a:srgbClr val="FF0000"/>
                </a:solidFill>
              </a:rPr>
              <a:t>轉介</a:t>
            </a:r>
            <a:r>
              <a:rPr lang="zh-TW" altLang="en-US" sz="2000" b="1" dirty="0">
                <a:solidFill>
                  <a:schemeClr val="tx1"/>
                </a:solidFill>
              </a:rPr>
              <a:t>諮詢、醫療或心理諮商、社會福利資源及其他必要之協助。</a:t>
            </a:r>
            <a:endParaRPr lang="en-US" altLang="zh-TW" sz="2000" b="1" dirty="0">
              <a:solidFill>
                <a:schemeClr val="tx1"/>
              </a:solidFill>
            </a:endParaRPr>
          </a:p>
        </p:txBody>
      </p:sp>
      <p:pic>
        <p:nvPicPr>
          <p:cNvPr id="7" name="圖片 6">
            <a:extLst>
              <a:ext uri="{FF2B5EF4-FFF2-40B4-BE49-F238E27FC236}">
                <a16:creationId xmlns:a16="http://schemas.microsoft.com/office/drawing/2014/main" id="{CD58E635-0213-45BE-AE38-9156198CA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1787087"/>
            <a:ext cx="2790549" cy="3298429"/>
          </a:xfrm>
          <a:prstGeom prst="rect">
            <a:avLst/>
          </a:prstGeom>
        </p:spPr>
      </p:pic>
    </p:spTree>
    <p:extLst>
      <p:ext uri="{BB962C8B-B14F-4D97-AF65-F5344CB8AC3E}">
        <p14:creationId xmlns:p14="http://schemas.microsoft.com/office/powerpoint/2010/main" val="1996913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性騷擾防治</a:t>
            </a:r>
            <a:endParaRPr lang="zh-TW" altLang="en-US" sz="28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29</a:t>
            </a:fld>
            <a:endParaRPr lang="en-US" altLang="zh-TW" spc="-25" dirty="0"/>
          </a:p>
        </p:txBody>
      </p:sp>
      <p:sp>
        <p:nvSpPr>
          <p:cNvPr id="6" name="文字方塊 5">
            <a:extLst>
              <a:ext uri="{FF2B5EF4-FFF2-40B4-BE49-F238E27FC236}">
                <a16:creationId xmlns:a16="http://schemas.microsoft.com/office/drawing/2014/main" id="{A5AC9166-62B3-4D68-85DF-A5B0582B861C}"/>
              </a:ext>
            </a:extLst>
          </p:cNvPr>
          <p:cNvSpPr txBox="1"/>
          <p:nvPr/>
        </p:nvSpPr>
        <p:spPr>
          <a:xfrm>
            <a:off x="914400" y="1779830"/>
            <a:ext cx="7543800" cy="2067233"/>
          </a:xfrm>
          <a:prstGeom prst="rect">
            <a:avLst/>
          </a:prstGeom>
          <a:noFill/>
        </p:spPr>
        <p:txBody>
          <a:bodyPr wrap="square">
            <a:spAutoFit/>
          </a:bodyPr>
          <a:lstStyle/>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執行較敏感之診治流程時，建議有</a:t>
            </a:r>
            <a:r>
              <a:rPr lang="zh-TW" altLang="en-US" sz="2400" b="1" dirty="0">
                <a:solidFill>
                  <a:schemeClr val="tx1"/>
                </a:solidFill>
                <a:highlight>
                  <a:srgbClr val="FFFF00"/>
                </a:highlight>
              </a:rPr>
              <a:t>跟診人員</a:t>
            </a:r>
            <a:r>
              <a:rPr lang="zh-TW" altLang="en-US" sz="2400" b="1" dirty="0">
                <a:solidFill>
                  <a:schemeClr val="tx1"/>
                </a:solidFill>
              </a:rPr>
              <a:t>陪同，並應向病患善加說明診治流程，確保病患</a:t>
            </a:r>
            <a:r>
              <a:rPr lang="zh-TW" altLang="en-US" sz="2400" b="1" dirty="0">
                <a:solidFill>
                  <a:schemeClr val="tx1"/>
                </a:solidFill>
                <a:highlight>
                  <a:srgbClr val="FFFF00"/>
                </a:highlight>
              </a:rPr>
              <a:t>知情、同意</a:t>
            </a:r>
            <a:r>
              <a:rPr lang="zh-TW" altLang="en-US" sz="2400" b="1" dirty="0">
                <a:solidFill>
                  <a:schemeClr val="tx1"/>
                </a:solidFill>
              </a:rPr>
              <a:t>，碰觸病患身體時應先告知再行動。</a:t>
            </a:r>
            <a:endParaRPr lang="en-US" altLang="zh-TW" sz="2400" b="1" dirty="0">
              <a:solidFill>
                <a:schemeClr val="tx1"/>
              </a:solidFill>
            </a:endParaRPr>
          </a:p>
          <a:p>
            <a:pPr marL="534988" indent="-268288" algn="l">
              <a:lnSpc>
                <a:spcPts val="3000"/>
              </a:lnSpc>
              <a:spcBef>
                <a:spcPts val="600"/>
              </a:spcBef>
              <a:buClr>
                <a:srgbClr val="C00000"/>
              </a:buClr>
              <a:buFont typeface="Wingdings" panose="05000000000000000000" pitchFamily="2" charset="2"/>
              <a:buChar char="Ø"/>
            </a:pPr>
            <a:r>
              <a:rPr lang="zh-TW" altLang="en-US" sz="2400" b="1" dirty="0">
                <a:solidFill>
                  <a:schemeClr val="tx1"/>
                </a:solidFill>
              </a:rPr>
              <a:t>醫事人員如查獲違反專業倫理或業務上不正當行為之行為，將依相關醫事人員法規移送懲戒或處分。</a:t>
            </a:r>
            <a:endParaRPr lang="en-US" altLang="zh-TW" sz="2400" b="1" dirty="0">
              <a:solidFill>
                <a:schemeClr val="tx1"/>
              </a:solidFill>
            </a:endParaRPr>
          </a:p>
        </p:txBody>
      </p:sp>
      <p:pic>
        <p:nvPicPr>
          <p:cNvPr id="7" name="圖片 6">
            <a:extLst>
              <a:ext uri="{FF2B5EF4-FFF2-40B4-BE49-F238E27FC236}">
                <a16:creationId xmlns:a16="http://schemas.microsoft.com/office/drawing/2014/main" id="{CD58E635-0213-45BE-AE38-9156198CA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1787087"/>
            <a:ext cx="2790549" cy="3298429"/>
          </a:xfrm>
          <a:prstGeom prst="rect">
            <a:avLst/>
          </a:prstGeom>
        </p:spPr>
      </p:pic>
    </p:spTree>
    <p:extLst>
      <p:ext uri="{BB962C8B-B14F-4D97-AF65-F5344CB8AC3E}">
        <p14:creationId xmlns:p14="http://schemas.microsoft.com/office/powerpoint/2010/main" val="317749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05E8B4D5-FE8E-49BE-B0F3-1B9F24A3B8ED}"/>
              </a:ext>
            </a:extLst>
          </p:cNvPr>
          <p:cNvSpPr txBox="1">
            <a:spLocks/>
          </p:cNvSpPr>
          <p:nvPr/>
        </p:nvSpPr>
        <p:spPr>
          <a:xfrm>
            <a:off x="3505200" y="2745900"/>
            <a:ext cx="6238512" cy="1366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150" normalizeH="0" baseline="0" noProof="0" dirty="0">
                <a:ln>
                  <a:noFill/>
                </a:ln>
                <a:solidFill>
                  <a:srgbClr val="0070C0"/>
                </a:solidFill>
                <a:effectLst/>
                <a:uLnTx/>
                <a:uFillTx/>
                <a:latin typeface="微軟正黑體"/>
                <a:ea typeface="微軟正黑體"/>
                <a:cs typeface="+mj-cs"/>
              </a:rPr>
              <a:t>主席致詞</a:t>
            </a:r>
          </a:p>
        </p:txBody>
      </p:sp>
    </p:spTree>
    <p:extLst>
      <p:ext uri="{BB962C8B-B14F-4D97-AF65-F5344CB8AC3E}">
        <p14:creationId xmlns:p14="http://schemas.microsoft.com/office/powerpoint/2010/main" val="719987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醫療暴力防治</a:t>
            </a:r>
            <a:r>
              <a:rPr lang="en-US" altLang="zh-TW" sz="4000" dirty="0">
                <a:solidFill>
                  <a:srgbClr val="002060"/>
                </a:solidFill>
                <a:latin typeface="微軟正黑體" panose="020B0604030504040204" pitchFamily="34" charset="-120"/>
                <a:ea typeface="微軟正黑體" panose="020B0604030504040204" pitchFamily="34" charset="-120"/>
              </a:rPr>
              <a:t>【</a:t>
            </a:r>
            <a:r>
              <a:rPr lang="zh-TW" altLang="en-US" sz="3600" dirty="0">
                <a:solidFill>
                  <a:srgbClr val="002060"/>
                </a:solidFill>
                <a:latin typeface="微軟正黑體" panose="020B0604030504040204" pitchFamily="34" charset="-120"/>
                <a:ea typeface="微軟正黑體" panose="020B0604030504040204" pitchFamily="34" charset="-120"/>
              </a:rPr>
              <a:t>建立標準作業程序，雙向通報</a:t>
            </a:r>
            <a:r>
              <a:rPr lang="en-US" altLang="zh-TW" sz="3600" dirty="0">
                <a:solidFill>
                  <a:srgbClr val="002060"/>
                </a:solidFill>
                <a:latin typeface="微軟正黑體" panose="020B0604030504040204" pitchFamily="34" charset="-120"/>
                <a:ea typeface="微軟正黑體" panose="020B0604030504040204" pitchFamily="34" charset="-120"/>
              </a:rPr>
              <a:t>】</a:t>
            </a:r>
            <a:endParaRPr lang="zh-TW" altLang="en-US" sz="40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30</a:t>
            </a:fld>
            <a:endParaRPr lang="en-US" altLang="zh-TW" spc="-25" dirty="0"/>
          </a:p>
        </p:txBody>
      </p:sp>
      <p:sp>
        <p:nvSpPr>
          <p:cNvPr id="8" name="左大括弧 7">
            <a:extLst>
              <a:ext uri="{FF2B5EF4-FFF2-40B4-BE49-F238E27FC236}">
                <a16:creationId xmlns:a16="http://schemas.microsoft.com/office/drawing/2014/main" id="{547E80CC-1C88-4E44-986D-617819CB2C6E}"/>
              </a:ext>
            </a:extLst>
          </p:cNvPr>
          <p:cNvSpPr/>
          <p:nvPr/>
        </p:nvSpPr>
        <p:spPr>
          <a:xfrm>
            <a:off x="2711687" y="5023050"/>
            <a:ext cx="627479" cy="1353302"/>
          </a:xfrm>
          <a:prstGeom prst="leftBrace">
            <a:avLst>
              <a:gd name="adj1" fmla="val 8333"/>
              <a:gd name="adj2" fmla="val 4738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2400" b="1"/>
          </a:p>
        </p:txBody>
      </p:sp>
      <p:sp>
        <p:nvSpPr>
          <p:cNvPr id="10" name="文字方塊 9">
            <a:extLst>
              <a:ext uri="{FF2B5EF4-FFF2-40B4-BE49-F238E27FC236}">
                <a16:creationId xmlns:a16="http://schemas.microsoft.com/office/drawing/2014/main" id="{1F1121F9-7F27-440D-A445-EC25733FFEE4}"/>
              </a:ext>
            </a:extLst>
          </p:cNvPr>
          <p:cNvSpPr txBox="1"/>
          <p:nvPr/>
        </p:nvSpPr>
        <p:spPr>
          <a:xfrm>
            <a:off x="1289000" y="1874538"/>
            <a:ext cx="2353395" cy="461665"/>
          </a:xfrm>
          <a:prstGeom prst="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醫療暴力事件</a:t>
            </a:r>
          </a:p>
        </p:txBody>
      </p:sp>
      <p:sp>
        <p:nvSpPr>
          <p:cNvPr id="11" name="文字方塊 10">
            <a:extLst>
              <a:ext uri="{FF2B5EF4-FFF2-40B4-BE49-F238E27FC236}">
                <a16:creationId xmlns:a16="http://schemas.microsoft.com/office/drawing/2014/main" id="{257A5813-9216-4178-90E1-00E13557A201}"/>
              </a:ext>
            </a:extLst>
          </p:cNvPr>
          <p:cNvSpPr txBox="1"/>
          <p:nvPr/>
        </p:nvSpPr>
        <p:spPr>
          <a:xfrm>
            <a:off x="1335801" y="2715398"/>
            <a:ext cx="2353395" cy="461665"/>
          </a:xfrm>
          <a:prstGeom prst="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警局報案</a:t>
            </a:r>
          </a:p>
        </p:txBody>
      </p:sp>
      <p:sp>
        <p:nvSpPr>
          <p:cNvPr id="12" name="文字方塊 11">
            <a:extLst>
              <a:ext uri="{FF2B5EF4-FFF2-40B4-BE49-F238E27FC236}">
                <a16:creationId xmlns:a16="http://schemas.microsoft.com/office/drawing/2014/main" id="{3FF724D7-F33C-4FFA-9C8B-926CD30DCC99}"/>
              </a:ext>
            </a:extLst>
          </p:cNvPr>
          <p:cNvSpPr txBox="1"/>
          <p:nvPr/>
        </p:nvSpPr>
        <p:spPr>
          <a:xfrm>
            <a:off x="822812" y="5329911"/>
            <a:ext cx="1931187" cy="461665"/>
          </a:xfrm>
          <a:prstGeom prst="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雙向通報</a:t>
            </a:r>
          </a:p>
        </p:txBody>
      </p:sp>
      <p:sp>
        <p:nvSpPr>
          <p:cNvPr id="13" name="文字方塊 12">
            <a:extLst>
              <a:ext uri="{FF2B5EF4-FFF2-40B4-BE49-F238E27FC236}">
                <a16:creationId xmlns:a16="http://schemas.microsoft.com/office/drawing/2014/main" id="{42F415AB-4E8B-4D11-8B6A-8F12C8CB82C9}"/>
              </a:ext>
            </a:extLst>
          </p:cNvPr>
          <p:cNvSpPr txBox="1"/>
          <p:nvPr/>
        </p:nvSpPr>
        <p:spPr>
          <a:xfrm>
            <a:off x="3165943" y="4755837"/>
            <a:ext cx="2353395" cy="830997"/>
          </a:xfrm>
          <a:prstGeom prst="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臺灣臺中</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地方檢察署</a:t>
            </a:r>
          </a:p>
        </p:txBody>
      </p:sp>
      <p:sp>
        <p:nvSpPr>
          <p:cNvPr id="14" name="文字方塊 13">
            <a:extLst>
              <a:ext uri="{FF2B5EF4-FFF2-40B4-BE49-F238E27FC236}">
                <a16:creationId xmlns:a16="http://schemas.microsoft.com/office/drawing/2014/main" id="{B5B5B5F4-42D1-43DF-8CB7-E4B27F4F6ED4}"/>
              </a:ext>
            </a:extLst>
          </p:cNvPr>
          <p:cNvSpPr txBox="1"/>
          <p:nvPr/>
        </p:nvSpPr>
        <p:spPr>
          <a:xfrm>
            <a:off x="3165943" y="5791576"/>
            <a:ext cx="2353395" cy="830997"/>
          </a:xfrm>
          <a:prstGeom prst="rect">
            <a:avLst/>
          </a:prstGeom>
          <a:solidFill>
            <a:srgbClr val="C000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臺中市政府</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衛生局</a:t>
            </a:r>
          </a:p>
        </p:txBody>
      </p:sp>
      <p:sp>
        <p:nvSpPr>
          <p:cNvPr id="15" name="箭號: 向下 14">
            <a:extLst>
              <a:ext uri="{FF2B5EF4-FFF2-40B4-BE49-F238E27FC236}">
                <a16:creationId xmlns:a16="http://schemas.microsoft.com/office/drawing/2014/main" id="{F6635488-5062-4CA7-999A-A4A5C571F59F}"/>
              </a:ext>
            </a:extLst>
          </p:cNvPr>
          <p:cNvSpPr/>
          <p:nvPr/>
        </p:nvSpPr>
        <p:spPr>
          <a:xfrm>
            <a:off x="2177983" y="2334909"/>
            <a:ext cx="514666" cy="3693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b="1"/>
          </a:p>
        </p:txBody>
      </p:sp>
      <p:sp>
        <p:nvSpPr>
          <p:cNvPr id="16" name="箭號: 向下 15">
            <a:extLst>
              <a:ext uri="{FF2B5EF4-FFF2-40B4-BE49-F238E27FC236}">
                <a16:creationId xmlns:a16="http://schemas.microsoft.com/office/drawing/2014/main" id="{2AA14673-BBB9-4B7B-9EC4-4D12F5FC6C96}"/>
              </a:ext>
            </a:extLst>
          </p:cNvPr>
          <p:cNvSpPr/>
          <p:nvPr/>
        </p:nvSpPr>
        <p:spPr>
          <a:xfrm>
            <a:off x="1592689" y="3188219"/>
            <a:ext cx="514666" cy="214169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b="1"/>
          </a:p>
        </p:txBody>
      </p:sp>
      <p:sp>
        <p:nvSpPr>
          <p:cNvPr id="18" name="文字方塊 17">
            <a:extLst>
              <a:ext uri="{FF2B5EF4-FFF2-40B4-BE49-F238E27FC236}">
                <a16:creationId xmlns:a16="http://schemas.microsoft.com/office/drawing/2014/main" id="{F67C6C1E-8B1A-4A8A-BE33-50E3905162B2}"/>
              </a:ext>
            </a:extLst>
          </p:cNvPr>
          <p:cNvSpPr txBox="1"/>
          <p:nvPr/>
        </p:nvSpPr>
        <p:spPr>
          <a:xfrm>
            <a:off x="5863683" y="6328136"/>
            <a:ext cx="2843136" cy="338554"/>
          </a:xfrm>
          <a:prstGeom prst="rect">
            <a:avLst/>
          </a:prstGeom>
          <a:noFill/>
        </p:spPr>
        <p:txBody>
          <a:bodyPr wrap="square">
            <a:spAutoFit/>
          </a:bodyPr>
          <a:lstStyle/>
          <a:p>
            <a:r>
              <a:rPr lang="zh-TW" altLang="en-US" sz="1600" b="1" i="0" dirty="0">
                <a:solidFill>
                  <a:srgbClr val="393939"/>
                </a:solidFill>
                <a:effectLst/>
                <a:latin typeface="Helvetica" panose="020B0604020202020204" pitchFamily="34" charset="0"/>
              </a:rPr>
              <a:t>醫療暴力通報單</a:t>
            </a:r>
            <a:endParaRPr lang="zh-TW" altLang="en-US" sz="1600" b="1" dirty="0"/>
          </a:p>
        </p:txBody>
      </p:sp>
      <p:sp>
        <p:nvSpPr>
          <p:cNvPr id="19" name="文字方塊 18">
            <a:extLst>
              <a:ext uri="{FF2B5EF4-FFF2-40B4-BE49-F238E27FC236}">
                <a16:creationId xmlns:a16="http://schemas.microsoft.com/office/drawing/2014/main" id="{46436E75-1CB5-4FAF-B678-0A87BC7B963D}"/>
              </a:ext>
            </a:extLst>
          </p:cNvPr>
          <p:cNvSpPr txBox="1"/>
          <p:nvPr/>
        </p:nvSpPr>
        <p:spPr>
          <a:xfrm>
            <a:off x="3905654" y="1774701"/>
            <a:ext cx="7586255" cy="2737352"/>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zh-TW" altLang="en-US" sz="2200" b="1" i="0" u="none" strike="noStrike" baseline="0" dirty="0">
                <a:solidFill>
                  <a:schemeClr val="tx1"/>
                </a:solidFill>
                <a:latin typeface="微軟正黑體" panose="020B0604030504040204" pitchFamily="34" charset="-120"/>
                <a:ea typeface="微軟正黑體" panose="020B0604030504040204" pitchFamily="34" charset="-120"/>
              </a:rPr>
              <a:t>建立通報支援機制與處理流程，</a:t>
            </a:r>
            <a:r>
              <a:rPr lang="zh-TW" altLang="en-US" sz="2200" b="1" dirty="0">
                <a:solidFill>
                  <a:schemeClr val="tx1"/>
                </a:solidFill>
                <a:latin typeface="微軟正黑體" panose="020B0604030504040204" pitchFamily="34" charset="-120"/>
                <a:ea typeface="微軟正黑體" panose="020B0604030504040204" pitchFamily="34" charset="-120"/>
              </a:rPr>
              <a:t>並提供員工</a:t>
            </a:r>
            <a:r>
              <a:rPr lang="zh-TW" altLang="en-US" sz="2200" b="1" i="0" u="none" strike="noStrike" baseline="0" dirty="0">
                <a:solidFill>
                  <a:schemeClr val="tx1"/>
                </a:solidFill>
                <a:latin typeface="微軟正黑體" panose="020B0604030504040204" pitchFamily="34" charset="-120"/>
                <a:ea typeface="微軟正黑體" panose="020B0604030504040204" pitchFamily="34" charset="-120"/>
              </a:rPr>
              <a:t>提供相關教育訓練或模擬練習，提升因應暴力之韌性。</a:t>
            </a:r>
            <a:endParaRPr lang="en-US" altLang="zh-TW" sz="2200" b="1" i="0" u="none" strike="noStrike" baseline="0" dirty="0">
              <a:solidFill>
                <a:schemeClr val="tx1"/>
              </a:solidFill>
              <a:latin typeface="微軟正黑體" panose="020B0604030504040204" pitchFamily="34" charset="-120"/>
              <a:ea typeface="微軟正黑體" panose="020B0604030504040204" pitchFamily="34" charset="-120"/>
            </a:endParaRPr>
          </a:p>
          <a:p>
            <a:pPr marL="342900" indent="-342900">
              <a:lnSpc>
                <a:spcPts val="3500"/>
              </a:lnSpc>
              <a:buFont typeface="Arial" panose="020B0604020202020204" pitchFamily="34" charset="0"/>
              <a:buChar char="•"/>
            </a:pPr>
            <a:r>
              <a:rPr lang="zh-TW" altLang="en-US" sz="2200" b="1" i="0" u="none" strike="noStrike" baseline="0" dirty="0">
                <a:solidFill>
                  <a:schemeClr val="tx1"/>
                </a:solidFill>
                <a:latin typeface="微軟正黑體" panose="020B0604030504040204" pitchFamily="34" charset="-120"/>
                <a:ea typeface="微軟正黑體" panose="020B0604030504040204" pitchFamily="34" charset="-120"/>
              </a:rPr>
              <a:t>適當之空間、門禁安全控管。</a:t>
            </a:r>
            <a:endParaRPr lang="en-US" altLang="zh-TW" sz="2200" b="1" i="0" u="none" strike="noStrike" baseline="0" dirty="0">
              <a:solidFill>
                <a:schemeClr val="tx1"/>
              </a:solidFill>
              <a:latin typeface="微軟正黑體" panose="020B0604030504040204" pitchFamily="34" charset="-120"/>
              <a:ea typeface="微軟正黑體" panose="020B0604030504040204" pitchFamily="34" charset="-120"/>
            </a:endParaRPr>
          </a:p>
          <a:p>
            <a:pPr marL="342900" indent="-342900">
              <a:lnSpc>
                <a:spcPts val="3500"/>
              </a:lnSpc>
              <a:buFont typeface="Arial" panose="020B0604020202020204" pitchFamily="34" charset="0"/>
              <a:buChar char="•"/>
            </a:pPr>
            <a:r>
              <a:rPr lang="zh-TW" altLang="en-US" sz="2200" b="1" dirty="0">
                <a:solidFill>
                  <a:schemeClr val="tx1"/>
                </a:solidFill>
                <a:latin typeface="微軟正黑體" panose="020B0604030504040204" pitchFamily="34" charset="-120"/>
                <a:ea typeface="微軟正黑體" panose="020B0604030504040204" pitchFamily="34" charset="-120"/>
              </a:rPr>
              <a:t>醫療暴力發生當下立即向警局報案，後續通報地檢署及本局，並提供事證資料。</a:t>
            </a:r>
            <a:endParaRPr lang="zh-TW" altLang="en-US" sz="2200" b="1" i="0" u="none" strike="noStrike" baseline="0" dirty="0">
              <a:solidFill>
                <a:schemeClr val="tx1"/>
              </a:solidFill>
              <a:latin typeface="微軟正黑體" panose="020B0604030504040204" pitchFamily="34" charset="-120"/>
              <a:ea typeface="微軟正黑體" panose="020B0604030504040204" pitchFamily="34" charset="-120"/>
            </a:endParaRPr>
          </a:p>
          <a:p>
            <a:pPr>
              <a:lnSpc>
                <a:spcPts val="3500"/>
              </a:lnSpc>
            </a:pPr>
            <a:endParaRPr lang="zh-TW" altLang="en-US" sz="2200" dirty="0"/>
          </a:p>
        </p:txBody>
      </p:sp>
      <p:pic>
        <p:nvPicPr>
          <p:cNvPr id="2050" name="Picture 2">
            <a:extLst>
              <a:ext uri="{FF2B5EF4-FFF2-40B4-BE49-F238E27FC236}">
                <a16:creationId xmlns:a16="http://schemas.microsoft.com/office/drawing/2014/main" id="{2703837C-F2BC-4689-97F0-203C9C47A3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3683" y="4755837"/>
            <a:ext cx="1571472" cy="1571472"/>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AD36F186-38E1-4DD1-9A1A-C7BF8C087884}"/>
              </a:ext>
            </a:extLst>
          </p:cNvPr>
          <p:cNvSpPr txBox="1"/>
          <p:nvPr/>
        </p:nvSpPr>
        <p:spPr>
          <a:xfrm>
            <a:off x="7698781" y="4063496"/>
            <a:ext cx="3965152" cy="1631216"/>
          </a:xfrm>
          <a:prstGeom prst="rect">
            <a:avLst/>
          </a:prstGeom>
          <a:solidFill>
            <a:srgbClr val="FFFF99"/>
          </a:solidFill>
          <a:ln>
            <a:solidFill>
              <a:schemeClr val="tx1"/>
            </a:solidFill>
          </a:ln>
        </p:spPr>
        <p:txBody>
          <a:bodyPr wrap="square">
            <a:spAutoFit/>
          </a:bodyPr>
          <a:lstStyle/>
          <a:p>
            <a:r>
              <a:rPr lang="zh-TW" altLang="en-US" sz="2000" b="1" i="0" dirty="0">
                <a:solidFill>
                  <a:srgbClr val="000000"/>
                </a:solidFill>
                <a:effectLst/>
                <a:latin typeface="微軟正黑體" panose="020B0604030504040204" pitchFamily="34" charset="-120"/>
                <a:ea typeface="微軟正黑體" panose="020B0604030504040204" pitchFamily="34" charset="-120"/>
              </a:rPr>
              <a:t>醫療法第</a:t>
            </a:r>
            <a:r>
              <a:rPr lang="en-US" altLang="zh-TW" sz="2000" b="1" i="0" dirty="0">
                <a:solidFill>
                  <a:srgbClr val="000000"/>
                </a:solidFill>
                <a:effectLst/>
                <a:latin typeface="微軟正黑體" panose="020B0604030504040204" pitchFamily="34" charset="-120"/>
                <a:ea typeface="微軟正黑體" panose="020B0604030504040204" pitchFamily="34" charset="-120"/>
              </a:rPr>
              <a:t>24</a:t>
            </a:r>
            <a:r>
              <a:rPr lang="zh-TW" altLang="en-US" sz="2000" b="1" i="0" dirty="0">
                <a:solidFill>
                  <a:srgbClr val="000000"/>
                </a:solidFill>
                <a:effectLst/>
                <a:latin typeface="微軟正黑體" panose="020B0604030504040204" pitchFamily="34" charset="-120"/>
                <a:ea typeface="微軟正黑體" panose="020B0604030504040204" pitchFamily="34" charset="-120"/>
              </a:rPr>
              <a:t>條第</a:t>
            </a:r>
            <a:r>
              <a:rPr lang="en-US" altLang="zh-TW" sz="2000" b="1" i="0" dirty="0">
                <a:solidFill>
                  <a:srgbClr val="000000"/>
                </a:solidFill>
                <a:effectLst/>
                <a:latin typeface="微軟正黑體" panose="020B0604030504040204" pitchFamily="34" charset="-120"/>
                <a:ea typeface="微軟正黑體" panose="020B0604030504040204" pitchFamily="34" charset="-120"/>
              </a:rPr>
              <a:t>2</a:t>
            </a:r>
            <a:r>
              <a:rPr lang="zh-TW" altLang="en-US" sz="2000" b="1" i="0" dirty="0">
                <a:solidFill>
                  <a:srgbClr val="000000"/>
                </a:solidFill>
                <a:effectLst/>
                <a:latin typeface="微軟正黑體" panose="020B0604030504040204" pitchFamily="34" charset="-120"/>
                <a:ea typeface="微軟正黑體" panose="020B0604030504040204" pitchFamily="34" charset="-120"/>
              </a:rPr>
              <a:t>項規定：</a:t>
            </a:r>
            <a:endParaRPr lang="en-US" altLang="zh-TW" sz="2000" b="1" i="0" dirty="0">
              <a:solidFill>
                <a:srgbClr val="000000"/>
              </a:solidFill>
              <a:effectLst/>
              <a:latin typeface="微軟正黑體" panose="020B0604030504040204" pitchFamily="34" charset="-120"/>
              <a:ea typeface="微軟正黑體" panose="020B0604030504040204" pitchFamily="34" charset="-120"/>
            </a:endParaRPr>
          </a:p>
          <a:p>
            <a:r>
              <a:rPr lang="zh-TW" altLang="en-US" sz="2000" b="1" i="0" dirty="0">
                <a:solidFill>
                  <a:srgbClr val="000000"/>
                </a:solidFill>
                <a:effectLst/>
                <a:latin typeface="微軟正黑體" panose="020B0604030504040204" pitchFamily="34" charset="-120"/>
                <a:ea typeface="微軟正黑體" panose="020B0604030504040204" pitchFamily="34" charset="-120"/>
              </a:rPr>
              <a:t>為保障就醫安全，任何人不得以強暴、脅迫、恐嚇、公然侮辱或其他非法之方法，妨礙醫療業務之執行。</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6093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615553"/>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推廣無障礙友善就醫環境</a:t>
            </a: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31</a:t>
            </a:fld>
            <a:endParaRPr lang="en-US" altLang="zh-TW" spc="-25" dirty="0"/>
          </a:p>
        </p:txBody>
      </p:sp>
      <p:sp>
        <p:nvSpPr>
          <p:cNvPr id="17" name="文字方塊 16">
            <a:extLst>
              <a:ext uri="{FF2B5EF4-FFF2-40B4-BE49-F238E27FC236}">
                <a16:creationId xmlns:a16="http://schemas.microsoft.com/office/drawing/2014/main" id="{D171CE4A-187D-4353-88F9-DEC3EDF47DA3}"/>
              </a:ext>
            </a:extLst>
          </p:cNvPr>
          <p:cNvSpPr txBox="1"/>
          <p:nvPr/>
        </p:nvSpPr>
        <p:spPr>
          <a:xfrm>
            <a:off x="1757997" y="1890117"/>
            <a:ext cx="7559194" cy="1538883"/>
          </a:xfrm>
          <a:prstGeom prst="rect">
            <a:avLst/>
          </a:prstGeom>
          <a:noFill/>
        </p:spPr>
        <p:txBody>
          <a:bodyPr wrap="square">
            <a:spAutoFit/>
          </a:bodyPr>
          <a:lstStyle/>
          <a:p>
            <a:pPr marL="342900" indent="-342900">
              <a:spcBef>
                <a:spcPts val="600"/>
              </a:spcBef>
              <a:buFont typeface="Wingdings" panose="05000000000000000000" pitchFamily="2" charset="2"/>
              <a:buChar char="n"/>
            </a:pPr>
            <a:r>
              <a:rPr lang="zh-TW" altLang="en-US" sz="2800" b="1" dirty="0">
                <a:solidFill>
                  <a:schemeClr val="accent3">
                    <a:lumMod val="75000"/>
                  </a:schemeClr>
                </a:solidFill>
                <a:latin typeface="微軟正黑體" panose="020B0604030504040204" pitchFamily="34" charset="-120"/>
              </a:rPr>
              <a:t>通路平整、防滑、易於通行</a:t>
            </a:r>
            <a:endParaRPr lang="en-US" altLang="zh-TW" sz="2800" b="1" dirty="0">
              <a:solidFill>
                <a:schemeClr val="accent3">
                  <a:lumMod val="75000"/>
                </a:schemeClr>
              </a:solidFill>
              <a:latin typeface="微軟正黑體" panose="020B0604030504040204" pitchFamily="34" charset="-120"/>
            </a:endParaRPr>
          </a:p>
          <a:p>
            <a:pPr marL="342900" indent="-342900">
              <a:spcBef>
                <a:spcPts val="600"/>
              </a:spcBef>
              <a:buFont typeface="Wingdings" panose="05000000000000000000" pitchFamily="2" charset="2"/>
              <a:buChar char="n"/>
            </a:pPr>
            <a:r>
              <a:rPr lang="zh-TW" altLang="en-US" sz="2800" b="1" dirty="0">
                <a:solidFill>
                  <a:schemeClr val="accent3">
                    <a:lumMod val="75000"/>
                  </a:schemeClr>
                </a:solidFill>
                <a:latin typeface="微軟正黑體" panose="020B0604030504040204" pitchFamily="34" charset="-120"/>
              </a:rPr>
              <a:t>如有高低差應有應變作為</a:t>
            </a:r>
            <a:endParaRPr lang="en-US" altLang="zh-TW" sz="2800" b="1" dirty="0">
              <a:solidFill>
                <a:schemeClr val="accent3">
                  <a:lumMod val="75000"/>
                </a:schemeClr>
              </a:solidFill>
              <a:latin typeface="微軟正黑體" panose="020B0604030504040204" pitchFamily="34" charset="-120"/>
            </a:endParaRPr>
          </a:p>
          <a:p>
            <a:pPr marL="342900" indent="-342900">
              <a:spcBef>
                <a:spcPts val="600"/>
              </a:spcBef>
              <a:buFont typeface="Wingdings" panose="05000000000000000000" pitchFamily="2" charset="2"/>
              <a:buChar char="n"/>
            </a:pPr>
            <a:r>
              <a:rPr lang="zh-TW" altLang="en-US" sz="2800" b="1" dirty="0">
                <a:solidFill>
                  <a:schemeClr val="accent3">
                    <a:lumMod val="75000"/>
                  </a:schemeClr>
                </a:solidFill>
                <a:latin typeface="微軟正黑體" panose="020B0604030504040204" pitchFamily="34" charset="-120"/>
              </a:rPr>
              <a:t>出入口避免設置門檻及使用旋轉門、彈簧門</a:t>
            </a:r>
            <a:endParaRPr lang="en-US" altLang="zh-TW" sz="2800" b="1" dirty="0">
              <a:solidFill>
                <a:schemeClr val="accent3">
                  <a:lumMod val="75000"/>
                </a:schemeClr>
              </a:solidFill>
              <a:latin typeface="微軟正黑體" panose="020B0604030504040204" pitchFamily="34" charset="-120"/>
            </a:endParaRPr>
          </a:p>
        </p:txBody>
      </p:sp>
      <p:pic>
        <p:nvPicPr>
          <p:cNvPr id="20" name="Picture 2" descr="台北斜坡板活動式輪椅坡道新竹- 無障礙斜坡板">
            <a:extLst>
              <a:ext uri="{FF2B5EF4-FFF2-40B4-BE49-F238E27FC236}">
                <a16:creationId xmlns:a16="http://schemas.microsoft.com/office/drawing/2014/main" id="{8B9A513B-B0B0-4794-BAFE-4EC0C5BBD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7935" y="3307332"/>
            <a:ext cx="2596229" cy="1947173"/>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BDC9440B-10CC-42E5-A189-55FC9EFEB629}"/>
              </a:ext>
            </a:extLst>
          </p:cNvPr>
          <p:cNvSpPr txBox="1"/>
          <p:nvPr/>
        </p:nvSpPr>
        <p:spPr>
          <a:xfrm>
            <a:off x="1735680" y="3777029"/>
            <a:ext cx="8183854" cy="892552"/>
          </a:xfrm>
          <a:prstGeom prst="rect">
            <a:avLst/>
          </a:prstGeom>
          <a:noFill/>
        </p:spPr>
        <p:txBody>
          <a:bodyPr wrap="square">
            <a:spAutoFit/>
          </a:bodyPr>
          <a:lstStyle/>
          <a:p>
            <a:pPr marL="342900" indent="-342900">
              <a:buFont typeface="Wingdings" panose="05000000000000000000" pitchFamily="2" charset="2"/>
              <a:buChar char="n"/>
            </a:pPr>
            <a:r>
              <a:rPr lang="zh-TW" altLang="en-US" sz="2800" b="1" dirty="0">
                <a:solidFill>
                  <a:schemeClr val="accent6">
                    <a:lumMod val="75000"/>
                  </a:schemeClr>
                </a:solidFill>
                <a:latin typeface="微軟正黑體" panose="020B0604030504040204" pitchFamily="34" charset="-120"/>
              </a:rPr>
              <a:t>提供聽覺、視覺、心智障礙者輔助溝通工具</a:t>
            </a:r>
            <a:endParaRPr lang="en-US" altLang="zh-TW" sz="2800" b="1" dirty="0">
              <a:solidFill>
                <a:schemeClr val="accent6">
                  <a:lumMod val="75000"/>
                </a:schemeClr>
              </a:solidFill>
              <a:latin typeface="微軟正黑體" panose="020B0604030504040204" pitchFamily="34" charset="-120"/>
            </a:endParaRPr>
          </a:p>
          <a:p>
            <a:pPr marL="268288" indent="95250"/>
            <a:r>
              <a:rPr lang="en-US" altLang="zh-TW" sz="2400" b="1" dirty="0">
                <a:solidFill>
                  <a:schemeClr val="accent6">
                    <a:lumMod val="75000"/>
                  </a:schemeClr>
                </a:solidFill>
                <a:latin typeface="微軟正黑體" panose="020B0604030504040204" pitchFamily="34" charset="-120"/>
              </a:rPr>
              <a:t>(</a:t>
            </a:r>
            <a:r>
              <a:rPr lang="zh-TW" altLang="en-US" sz="2400" b="1" dirty="0">
                <a:solidFill>
                  <a:schemeClr val="accent6">
                    <a:lumMod val="75000"/>
                  </a:schemeClr>
                </a:solidFill>
                <a:latin typeface="微軟正黑體" panose="020B0604030504040204" pitchFamily="34" charset="-120"/>
              </a:rPr>
              <a:t>如聲音放大器、溝通圖卡、影像</a:t>
            </a:r>
            <a:r>
              <a:rPr lang="en-US" altLang="zh-TW" sz="2400" b="1" dirty="0">
                <a:solidFill>
                  <a:schemeClr val="accent6">
                    <a:lumMod val="75000"/>
                  </a:schemeClr>
                </a:solidFill>
                <a:latin typeface="微軟正黑體" panose="020B0604030504040204" pitchFamily="34" charset="-120"/>
              </a:rPr>
              <a:t>/</a:t>
            </a:r>
            <a:r>
              <a:rPr lang="zh-TW" altLang="en-US" sz="2400" b="1" dirty="0">
                <a:solidFill>
                  <a:schemeClr val="accent6">
                    <a:lumMod val="75000"/>
                  </a:schemeClr>
                </a:solidFill>
                <a:latin typeface="微軟正黑體" panose="020B0604030504040204" pitchFamily="34" charset="-120"/>
              </a:rPr>
              <a:t>語音叫號設備等</a:t>
            </a:r>
            <a:r>
              <a:rPr lang="en-US" altLang="zh-TW" sz="2400" b="1" dirty="0">
                <a:solidFill>
                  <a:schemeClr val="accent6">
                    <a:lumMod val="75000"/>
                  </a:schemeClr>
                </a:solidFill>
                <a:latin typeface="微軟正黑體" panose="020B0604030504040204" pitchFamily="34" charset="-120"/>
              </a:rPr>
              <a:t>)</a:t>
            </a:r>
          </a:p>
        </p:txBody>
      </p:sp>
      <p:sp>
        <p:nvSpPr>
          <p:cNvPr id="22" name="矩形: 圓角 21">
            <a:extLst>
              <a:ext uri="{FF2B5EF4-FFF2-40B4-BE49-F238E27FC236}">
                <a16:creationId xmlns:a16="http://schemas.microsoft.com/office/drawing/2014/main" id="{0A8742CC-6482-4A02-88CF-141D629446D2}"/>
              </a:ext>
            </a:extLst>
          </p:cNvPr>
          <p:cNvSpPr/>
          <p:nvPr/>
        </p:nvSpPr>
        <p:spPr>
          <a:xfrm>
            <a:off x="1009424" y="2012635"/>
            <a:ext cx="691748" cy="116525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通道</a:t>
            </a:r>
          </a:p>
        </p:txBody>
      </p:sp>
      <p:sp>
        <p:nvSpPr>
          <p:cNvPr id="23" name="矩形: 圓角 22">
            <a:extLst>
              <a:ext uri="{FF2B5EF4-FFF2-40B4-BE49-F238E27FC236}">
                <a16:creationId xmlns:a16="http://schemas.microsoft.com/office/drawing/2014/main" id="{46B17008-0DED-4441-A3CB-5B3CF3414D97}"/>
              </a:ext>
            </a:extLst>
          </p:cNvPr>
          <p:cNvSpPr/>
          <p:nvPr/>
        </p:nvSpPr>
        <p:spPr>
          <a:xfrm>
            <a:off x="1043932" y="3526174"/>
            <a:ext cx="691748" cy="116525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溝通</a:t>
            </a:r>
          </a:p>
        </p:txBody>
      </p:sp>
      <p:sp>
        <p:nvSpPr>
          <p:cNvPr id="24" name="矩形: 圓角 23">
            <a:extLst>
              <a:ext uri="{FF2B5EF4-FFF2-40B4-BE49-F238E27FC236}">
                <a16:creationId xmlns:a16="http://schemas.microsoft.com/office/drawing/2014/main" id="{DD84B8E9-4B2B-433F-ABC4-B81A9347D830}"/>
              </a:ext>
            </a:extLst>
          </p:cNvPr>
          <p:cNvSpPr/>
          <p:nvPr/>
        </p:nvSpPr>
        <p:spPr>
          <a:xfrm>
            <a:off x="1060153" y="4931912"/>
            <a:ext cx="691748" cy="116525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其他</a:t>
            </a:r>
          </a:p>
        </p:txBody>
      </p:sp>
      <p:sp>
        <p:nvSpPr>
          <p:cNvPr id="25" name="文字方塊 24">
            <a:extLst>
              <a:ext uri="{FF2B5EF4-FFF2-40B4-BE49-F238E27FC236}">
                <a16:creationId xmlns:a16="http://schemas.microsoft.com/office/drawing/2014/main" id="{998E1B81-8D8C-42F8-AEC9-6E0A997FD956}"/>
              </a:ext>
            </a:extLst>
          </p:cNvPr>
          <p:cNvSpPr txBox="1"/>
          <p:nvPr/>
        </p:nvSpPr>
        <p:spPr>
          <a:xfrm>
            <a:off x="1764093" y="4931912"/>
            <a:ext cx="5262308" cy="1031051"/>
          </a:xfrm>
          <a:prstGeom prst="rect">
            <a:avLst/>
          </a:prstGeom>
          <a:noFill/>
        </p:spPr>
        <p:txBody>
          <a:bodyPr wrap="square">
            <a:spAutoFit/>
          </a:bodyPr>
          <a:lstStyle/>
          <a:p>
            <a:pPr marL="342900" indent="-342900">
              <a:buFont typeface="Wingdings" panose="05000000000000000000" pitchFamily="2" charset="2"/>
              <a:buChar char="n"/>
            </a:pPr>
            <a:r>
              <a:rPr lang="zh-TW" altLang="en-US" sz="2800" b="1" dirty="0">
                <a:solidFill>
                  <a:srgbClr val="000000"/>
                </a:solidFill>
                <a:latin typeface="微軟正黑體" panose="020B0604030504040204" pitchFamily="34" charset="-120"/>
              </a:rPr>
              <a:t>設置愛心服務鈴、提供輔具</a:t>
            </a:r>
            <a:endParaRPr lang="en-US" altLang="zh-TW" sz="2800" b="1" dirty="0">
              <a:solidFill>
                <a:srgbClr val="000000"/>
              </a:solidFill>
              <a:latin typeface="微軟正黑體" panose="020B0604030504040204" pitchFamily="34" charset="-120"/>
            </a:endParaRPr>
          </a:p>
          <a:p>
            <a:pPr marL="342900" indent="-342900">
              <a:spcBef>
                <a:spcPts val="600"/>
              </a:spcBef>
              <a:buFont typeface="Wingdings" panose="05000000000000000000" pitchFamily="2" charset="2"/>
              <a:buChar char="n"/>
            </a:pPr>
            <a:r>
              <a:rPr lang="zh-TW" altLang="en-US" sz="2800" b="1" dirty="0">
                <a:solidFill>
                  <a:srgbClr val="000000"/>
                </a:solidFill>
              </a:rPr>
              <a:t>無障礙檢查台、產台</a:t>
            </a:r>
            <a:endParaRPr lang="en-US" altLang="zh-TW" sz="2800" b="1" dirty="0">
              <a:solidFill>
                <a:srgbClr val="000000"/>
              </a:solidFill>
              <a:latin typeface="微軟正黑體" panose="020B0604030504040204" pitchFamily="34" charset="-120"/>
            </a:endParaRPr>
          </a:p>
        </p:txBody>
      </p:sp>
      <p:pic>
        <p:nvPicPr>
          <p:cNvPr id="26" name="圖片 25">
            <a:extLst>
              <a:ext uri="{FF2B5EF4-FFF2-40B4-BE49-F238E27FC236}">
                <a16:creationId xmlns:a16="http://schemas.microsoft.com/office/drawing/2014/main" id="{3F5DFAF6-9D56-4C71-B38C-33FB43F91C5F}"/>
              </a:ext>
            </a:extLst>
          </p:cNvPr>
          <p:cNvPicPr>
            <a:picLocks noChangeAspect="1"/>
          </p:cNvPicPr>
          <p:nvPr/>
        </p:nvPicPr>
        <p:blipFill>
          <a:blip r:embed="rId3"/>
          <a:stretch>
            <a:fillRect/>
          </a:stretch>
        </p:blipFill>
        <p:spPr>
          <a:xfrm>
            <a:off x="9731048" y="2078317"/>
            <a:ext cx="2027523" cy="1013762"/>
          </a:xfrm>
          <a:prstGeom prst="rect">
            <a:avLst/>
          </a:prstGeom>
        </p:spPr>
      </p:pic>
    </p:spTree>
    <p:extLst>
      <p:ext uri="{BB962C8B-B14F-4D97-AF65-F5344CB8AC3E}">
        <p14:creationId xmlns:p14="http://schemas.microsoft.com/office/powerpoint/2010/main" val="2429319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CAA5DD-4702-41C2-9F55-100AA5A51F2C}"/>
              </a:ext>
            </a:extLst>
          </p:cNvPr>
          <p:cNvSpPr>
            <a:spLocks noGrp="1"/>
          </p:cNvSpPr>
          <p:nvPr>
            <p:ph type="title"/>
          </p:nvPr>
        </p:nvSpPr>
        <p:spPr>
          <a:xfrm>
            <a:off x="1360169" y="755450"/>
            <a:ext cx="10313820" cy="1231106"/>
          </a:xfrm>
        </p:spPr>
        <p:txBody>
          <a:bodyPr/>
          <a:lstStyle/>
          <a:p>
            <a:r>
              <a:rPr lang="zh-TW" altLang="en-US" sz="4000" dirty="0">
                <a:solidFill>
                  <a:srgbClr val="002060"/>
                </a:solidFill>
                <a:latin typeface="微軟正黑體" panose="020B0604030504040204" pitchFamily="34" charset="-120"/>
                <a:ea typeface="微軟正黑體" panose="020B0604030504040204" pitchFamily="34" charset="-120"/>
              </a:rPr>
              <a:t>推廣低碳永續</a:t>
            </a:r>
            <a:br>
              <a:rPr lang="zh-TW" altLang="en-US" sz="4000" dirty="0">
                <a:solidFill>
                  <a:srgbClr val="002060"/>
                </a:solidFill>
                <a:latin typeface="微軟正黑體" panose="020B0604030504040204" pitchFamily="34" charset="-120"/>
                <a:ea typeface="微軟正黑體" panose="020B0604030504040204" pitchFamily="34" charset="-120"/>
              </a:rPr>
            </a:br>
            <a:endParaRPr lang="zh-TW" altLang="en-US" sz="4000" dirty="0">
              <a:solidFill>
                <a:srgbClr val="002060"/>
              </a:solidFill>
              <a:latin typeface="微軟正黑體" panose="020B0604030504040204" pitchFamily="34" charset="-120"/>
              <a:ea typeface="微軟正黑體" panose="020B0604030504040204" pitchFamily="34" charset="-120"/>
            </a:endParaRPr>
          </a:p>
        </p:txBody>
      </p:sp>
      <p:sp>
        <p:nvSpPr>
          <p:cNvPr id="3" name="投影片編號版面配置區 2">
            <a:extLst>
              <a:ext uri="{FF2B5EF4-FFF2-40B4-BE49-F238E27FC236}">
                <a16:creationId xmlns:a16="http://schemas.microsoft.com/office/drawing/2014/main" id="{6F965815-E5C2-4563-8057-0A92E15E5D6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32</a:t>
            </a:fld>
            <a:endParaRPr lang="en-US" altLang="zh-TW" spc="-25" dirty="0"/>
          </a:p>
        </p:txBody>
      </p:sp>
      <p:sp>
        <p:nvSpPr>
          <p:cNvPr id="13" name="文字方塊 12">
            <a:extLst>
              <a:ext uri="{FF2B5EF4-FFF2-40B4-BE49-F238E27FC236}">
                <a16:creationId xmlns:a16="http://schemas.microsoft.com/office/drawing/2014/main" id="{1C0444A4-428D-4266-89DF-434D20EB75E6}"/>
              </a:ext>
            </a:extLst>
          </p:cNvPr>
          <p:cNvSpPr txBox="1"/>
          <p:nvPr/>
        </p:nvSpPr>
        <p:spPr>
          <a:xfrm>
            <a:off x="1104505" y="1701590"/>
            <a:ext cx="10569483" cy="2011705"/>
          </a:xfrm>
          <a:prstGeom prst="rect">
            <a:avLst/>
          </a:prstGeom>
          <a:noFill/>
        </p:spPr>
        <p:txBody>
          <a:bodyPr wrap="square">
            <a:spAutoFit/>
          </a:bodyPr>
          <a:lstStyle/>
          <a:p>
            <a:pPr marL="268288" marR="0" lvl="0" indent="-268288" defTabSz="914400" eaLnBrk="1" fontAlgn="auto" latinLnBrk="0" hangingPunct="1">
              <a:lnSpc>
                <a:spcPts val="3500"/>
              </a:lnSpc>
              <a:spcBef>
                <a:spcPts val="600"/>
              </a:spcBef>
              <a:spcAft>
                <a:spcPts val="0"/>
              </a:spcAft>
              <a:buClr>
                <a:srgbClr val="C00000"/>
              </a:buClr>
              <a:buSzTx/>
              <a:buFont typeface="Wingdings" panose="05000000000000000000" pitchFamily="2" charset="2"/>
              <a:buChar char="Ø"/>
              <a:tabLst/>
              <a:defRPr/>
            </a:pPr>
            <a:r>
              <a:rPr lang="zh-TW" altLang="en-US" sz="2800" b="1" kern="1200" spc="-1" dirty="0">
                <a:solidFill>
                  <a:srgbClr val="000000"/>
                </a:solidFill>
                <a:latin typeface="Arial"/>
                <a:ea typeface="微軟正黑體"/>
                <a:cs typeface="+mn-cs"/>
              </a:rPr>
              <a:t>為落實醫療機構</a:t>
            </a:r>
            <a:r>
              <a:rPr lang="en-US" altLang="zh-TW" sz="2800" b="1" kern="1200" spc="-1" dirty="0">
                <a:solidFill>
                  <a:srgbClr val="000000"/>
                </a:solidFill>
                <a:latin typeface="Arial"/>
                <a:ea typeface="微軟正黑體"/>
                <a:cs typeface="+mn-cs"/>
              </a:rPr>
              <a:t>ESG</a:t>
            </a:r>
            <a:r>
              <a:rPr lang="zh-TW" altLang="en-US" sz="2800" b="1" kern="1200" spc="-1" dirty="0">
                <a:solidFill>
                  <a:srgbClr val="000000"/>
                </a:solidFill>
                <a:latin typeface="Arial"/>
                <a:ea typeface="微軟正黑體"/>
                <a:cs typeface="+mn-cs"/>
              </a:rPr>
              <a:t>，請公會將低碳議題納入年度</a:t>
            </a:r>
            <a:r>
              <a:rPr lang="zh-TW" altLang="en-US" sz="2800" b="1" kern="1200" spc="-1" dirty="0">
                <a:solidFill>
                  <a:srgbClr val="FF0000"/>
                </a:solidFill>
                <a:latin typeface="Arial"/>
                <a:ea typeface="微軟正黑體"/>
                <a:cs typeface="+mn-cs"/>
              </a:rPr>
              <a:t>繼續教育訓練課程</a:t>
            </a:r>
            <a:r>
              <a:rPr lang="en-US" altLang="zh-TW" sz="2800" b="1" kern="1200" spc="-1" dirty="0">
                <a:solidFill>
                  <a:srgbClr val="FF0000"/>
                </a:solidFill>
                <a:latin typeface="Arial"/>
                <a:ea typeface="微軟正黑體"/>
                <a:cs typeface="+mn-cs"/>
              </a:rPr>
              <a:t>(</a:t>
            </a:r>
            <a:r>
              <a:rPr lang="zh-TW" altLang="en-US" sz="2800" b="1" kern="1200" spc="-1" dirty="0">
                <a:solidFill>
                  <a:srgbClr val="FF0000"/>
                </a:solidFill>
                <a:latin typeface="Arial"/>
                <a:ea typeface="微軟正黑體"/>
                <a:cs typeface="+mn-cs"/>
              </a:rPr>
              <a:t>至少</a:t>
            </a:r>
            <a:r>
              <a:rPr lang="zh-TW" altLang="en-US" sz="2800" b="1" kern="1200" spc="-1" dirty="0">
                <a:solidFill>
                  <a:srgbClr val="FF0000"/>
                </a:solidFill>
                <a:highlight>
                  <a:srgbClr val="FFFF00"/>
                </a:highlight>
                <a:latin typeface="Arial"/>
                <a:ea typeface="微軟正黑體"/>
                <a:cs typeface="+mn-cs"/>
              </a:rPr>
              <a:t>辦理</a:t>
            </a:r>
            <a:r>
              <a:rPr lang="en-US" altLang="zh-TW" sz="2800" b="1" kern="1200" spc="-1" dirty="0">
                <a:solidFill>
                  <a:srgbClr val="FF0000"/>
                </a:solidFill>
                <a:highlight>
                  <a:srgbClr val="FFFF00"/>
                </a:highlight>
                <a:latin typeface="Arial"/>
                <a:ea typeface="微軟正黑體"/>
                <a:cs typeface="+mn-cs"/>
              </a:rPr>
              <a:t>1</a:t>
            </a:r>
            <a:r>
              <a:rPr lang="zh-TW" altLang="en-US" sz="2800" b="1" kern="1200" spc="-1" dirty="0">
                <a:solidFill>
                  <a:srgbClr val="FF0000"/>
                </a:solidFill>
                <a:highlight>
                  <a:srgbClr val="FFFF00"/>
                </a:highlight>
                <a:latin typeface="Arial"/>
                <a:ea typeface="微軟正黑體"/>
                <a:cs typeface="+mn-cs"/>
              </a:rPr>
              <a:t>場次</a:t>
            </a:r>
            <a:r>
              <a:rPr lang="en-US" altLang="zh-TW" sz="2800" b="1" kern="1200" spc="-1" dirty="0">
                <a:solidFill>
                  <a:srgbClr val="FF0000"/>
                </a:solidFill>
                <a:latin typeface="Arial"/>
                <a:ea typeface="微軟正黑體"/>
                <a:cs typeface="+mn-cs"/>
              </a:rPr>
              <a:t>)</a:t>
            </a:r>
            <a:r>
              <a:rPr lang="zh-TW" altLang="en-US" sz="2800" b="1" kern="1200" spc="-1" dirty="0">
                <a:solidFill>
                  <a:srgbClr val="FF0000"/>
                </a:solidFill>
                <a:latin typeface="Arial"/>
                <a:ea typeface="微軟正黑體"/>
                <a:cs typeface="+mn-cs"/>
              </a:rPr>
              <a:t>。</a:t>
            </a:r>
            <a:endParaRPr lang="en-US" altLang="zh-TW" sz="2800" b="1" kern="1200" spc="-1" dirty="0">
              <a:solidFill>
                <a:srgbClr val="FF0000"/>
              </a:solidFill>
              <a:latin typeface="Arial"/>
              <a:ea typeface="微軟正黑體"/>
              <a:cs typeface="+mn-cs"/>
            </a:endParaRPr>
          </a:p>
          <a:p>
            <a:pPr marL="268288" marR="0" lvl="0" indent="-268288" defTabSz="914400" eaLnBrk="1" fontAlgn="auto" latinLnBrk="0" hangingPunct="1">
              <a:lnSpc>
                <a:spcPts val="3500"/>
              </a:lnSpc>
              <a:spcBef>
                <a:spcPts val="1200"/>
              </a:spcBef>
              <a:spcAft>
                <a:spcPts val="0"/>
              </a:spcAft>
              <a:buClr>
                <a:srgbClr val="C00000"/>
              </a:buClr>
              <a:buSzTx/>
              <a:buFont typeface="Wingdings" panose="05000000000000000000" pitchFamily="2" charset="2"/>
              <a:buChar char="Ø"/>
              <a:tabLst/>
              <a:defRPr/>
            </a:pPr>
            <a:r>
              <a:rPr kumimoji="0" lang="zh-TW" altLang="en-US" sz="2800" b="1" i="0" u="none" strike="noStrike" kern="1200" cap="none" spc="-1" normalizeH="0" baseline="0" noProof="0" dirty="0">
                <a:ln>
                  <a:noFill/>
                </a:ln>
                <a:solidFill>
                  <a:schemeClr val="tx1"/>
                </a:solidFill>
                <a:effectLst/>
                <a:uLnTx/>
                <a:uFillTx/>
                <a:latin typeface="Arial"/>
                <a:ea typeface="微軟正黑體"/>
                <a:cs typeface="+mn-cs"/>
              </a:rPr>
              <a:t>本年度持續辦理低碳診所認證，請公會持續推廣，請各診所踴躍參加。</a:t>
            </a:r>
            <a:endParaRPr kumimoji="0" lang="zh-TW" altLang="en-US" sz="2800" b="0" i="0" u="none" strike="noStrike" kern="0" cap="none" spc="0" normalizeH="0" baseline="0" noProof="0" dirty="0">
              <a:ln>
                <a:noFill/>
              </a:ln>
              <a:solidFill>
                <a:schemeClr val="tx1"/>
              </a:solidFill>
              <a:effectLst/>
              <a:uLnTx/>
              <a:uFillTx/>
            </a:endParaRPr>
          </a:p>
        </p:txBody>
      </p:sp>
      <p:pic>
        <p:nvPicPr>
          <p:cNvPr id="14" name="圖片 13">
            <a:extLst>
              <a:ext uri="{FF2B5EF4-FFF2-40B4-BE49-F238E27FC236}">
                <a16:creationId xmlns:a16="http://schemas.microsoft.com/office/drawing/2014/main" id="{6833CC10-DA6C-4CFF-9244-AE529FD2965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16285" y="4044236"/>
            <a:ext cx="2005225" cy="2363647"/>
          </a:xfrm>
          <a:prstGeom prst="rect">
            <a:avLst/>
          </a:prstGeom>
        </p:spPr>
      </p:pic>
      <p:grpSp>
        <p:nvGrpSpPr>
          <p:cNvPr id="16" name="群組 15">
            <a:extLst>
              <a:ext uri="{FF2B5EF4-FFF2-40B4-BE49-F238E27FC236}">
                <a16:creationId xmlns:a16="http://schemas.microsoft.com/office/drawing/2014/main" id="{FEB5F629-A480-48A4-928B-A1A3844D7A9B}"/>
              </a:ext>
            </a:extLst>
          </p:cNvPr>
          <p:cNvGrpSpPr/>
          <p:nvPr/>
        </p:nvGrpSpPr>
        <p:grpSpPr>
          <a:xfrm>
            <a:off x="3064456" y="4177285"/>
            <a:ext cx="5017240" cy="1925265"/>
            <a:chOff x="3410494" y="4231981"/>
            <a:chExt cx="5017240" cy="1925265"/>
          </a:xfrm>
        </p:grpSpPr>
        <p:sp>
          <p:nvSpPr>
            <p:cNvPr id="18" name="矩形: 圓角 17">
              <a:extLst>
                <a:ext uri="{FF2B5EF4-FFF2-40B4-BE49-F238E27FC236}">
                  <a16:creationId xmlns:a16="http://schemas.microsoft.com/office/drawing/2014/main" id="{507B09F4-DA94-45E0-8BB7-AD1F88A16A0A}"/>
                </a:ext>
              </a:extLst>
            </p:cNvPr>
            <p:cNvSpPr/>
            <p:nvPr/>
          </p:nvSpPr>
          <p:spPr>
            <a:xfrm>
              <a:off x="4677153" y="4231981"/>
              <a:ext cx="1237635"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廢棄物</a:t>
              </a:r>
              <a:endParaRPr lang="zh-TW" altLang="en-US" sz="2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9" name="矩形: 圓角 18">
              <a:extLst>
                <a:ext uri="{FF2B5EF4-FFF2-40B4-BE49-F238E27FC236}">
                  <a16:creationId xmlns:a16="http://schemas.microsoft.com/office/drawing/2014/main" id="{A819724D-7F68-4166-AE47-BE7534B5DB58}"/>
                </a:ext>
              </a:extLst>
            </p:cNvPr>
            <p:cNvSpPr/>
            <p:nvPr/>
          </p:nvSpPr>
          <p:spPr>
            <a:xfrm>
              <a:off x="3428225" y="4231981"/>
              <a:ext cx="1116289"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領導</a:t>
              </a:r>
              <a:endParaRPr lang="zh-TW" altLang="en-US" sz="2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27" name="矩形: 圓角 26">
              <a:extLst>
                <a:ext uri="{FF2B5EF4-FFF2-40B4-BE49-F238E27FC236}">
                  <a16:creationId xmlns:a16="http://schemas.microsoft.com/office/drawing/2014/main" id="{4C2F44C5-0AB3-4780-95A7-A939B8B05444}"/>
                </a:ext>
              </a:extLst>
            </p:cNvPr>
            <p:cNvSpPr/>
            <p:nvPr/>
          </p:nvSpPr>
          <p:spPr>
            <a:xfrm>
              <a:off x="7312192" y="4241496"/>
              <a:ext cx="1115542"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水</a:t>
              </a:r>
              <a:endParaRPr lang="zh-TW" altLang="en-US" sz="2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28" name="矩形: 圓角 27">
              <a:extLst>
                <a:ext uri="{FF2B5EF4-FFF2-40B4-BE49-F238E27FC236}">
                  <a16:creationId xmlns:a16="http://schemas.microsoft.com/office/drawing/2014/main" id="{7EEDF1EA-C46F-4647-9730-9589FFD8E294}"/>
                </a:ext>
              </a:extLst>
            </p:cNvPr>
            <p:cNvSpPr/>
            <p:nvPr/>
          </p:nvSpPr>
          <p:spPr>
            <a:xfrm>
              <a:off x="7312192" y="5277549"/>
              <a:ext cx="1115542"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運輸</a:t>
              </a:r>
              <a:endParaRPr lang="en-US" altLang="zh-TW" sz="2400" b="1" kern="1200" spc="-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29" name="矩形: 圓角 28">
              <a:extLst>
                <a:ext uri="{FF2B5EF4-FFF2-40B4-BE49-F238E27FC236}">
                  <a16:creationId xmlns:a16="http://schemas.microsoft.com/office/drawing/2014/main" id="{44397773-89E9-4046-9D76-D4DA2474EA0F}"/>
                </a:ext>
              </a:extLst>
            </p:cNvPr>
            <p:cNvSpPr/>
            <p:nvPr/>
          </p:nvSpPr>
          <p:spPr>
            <a:xfrm>
              <a:off x="6053292" y="4241496"/>
              <a:ext cx="1116289"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能源</a:t>
              </a:r>
              <a:endParaRPr lang="zh-TW" altLang="en-US" sz="2400" b="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10F82E2B-E833-463A-8A4C-5839C2F13FF9}"/>
                </a:ext>
              </a:extLst>
            </p:cNvPr>
            <p:cNvSpPr/>
            <p:nvPr/>
          </p:nvSpPr>
          <p:spPr>
            <a:xfrm>
              <a:off x="6011626" y="5277550"/>
              <a:ext cx="1115542"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食物</a:t>
              </a:r>
              <a:endParaRPr lang="en-US" altLang="zh-TW" sz="2400" b="1" kern="1200" spc="-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31" name="矩形: 圓角 30">
              <a:extLst>
                <a:ext uri="{FF2B5EF4-FFF2-40B4-BE49-F238E27FC236}">
                  <a16:creationId xmlns:a16="http://schemas.microsoft.com/office/drawing/2014/main" id="{9486F1AB-221A-414F-8E63-F72EEB2E9225}"/>
                </a:ext>
              </a:extLst>
            </p:cNvPr>
            <p:cNvSpPr/>
            <p:nvPr/>
          </p:nvSpPr>
          <p:spPr>
            <a:xfrm>
              <a:off x="3410494" y="5277551"/>
              <a:ext cx="1115542"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建築</a:t>
              </a:r>
              <a:endParaRPr lang="en-US" altLang="zh-TW" sz="2400" b="1" kern="1200" spc="-1"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32" name="矩形: 圓角 31">
              <a:extLst>
                <a:ext uri="{FF2B5EF4-FFF2-40B4-BE49-F238E27FC236}">
                  <a16:creationId xmlns:a16="http://schemas.microsoft.com/office/drawing/2014/main" id="{6EBB94BB-8D4E-42CB-9CC2-F8E20EEDB66D}"/>
                </a:ext>
              </a:extLst>
            </p:cNvPr>
            <p:cNvSpPr/>
            <p:nvPr/>
          </p:nvSpPr>
          <p:spPr>
            <a:xfrm>
              <a:off x="4711060" y="5277551"/>
              <a:ext cx="1115542" cy="879695"/>
            </a:xfrm>
            <a:prstGeom prst="roundRect">
              <a:avLst/>
            </a:prstGeom>
            <a:gradFill>
              <a:gsLst>
                <a:gs pos="38000">
                  <a:schemeClr val="accent3">
                    <a:lumMod val="20000"/>
                    <a:lumOff val="80000"/>
                  </a:schemeClr>
                </a:gs>
                <a:gs pos="100000">
                  <a:srgbClr val="92D05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kern="1200" spc="-1" dirty="0">
                  <a:solidFill>
                    <a:schemeClr val="accent3">
                      <a:lumMod val="50000"/>
                    </a:schemeClr>
                  </a:solidFill>
                  <a:latin typeface="微軟正黑體" panose="020B0604030504040204" pitchFamily="34" charset="-120"/>
                  <a:ea typeface="微軟正黑體" panose="020B0604030504040204" pitchFamily="34" charset="-120"/>
                </a:rPr>
                <a:t>創新</a:t>
              </a:r>
              <a:endParaRPr lang="en-US" altLang="zh-TW" sz="2400" b="1" kern="1200" spc="-1" dirty="0">
                <a:solidFill>
                  <a:schemeClr val="accent3">
                    <a:lumMod val="50000"/>
                  </a:schemeClr>
                </a:solidFill>
                <a:latin typeface="微軟正黑體" panose="020B0604030504040204" pitchFamily="34" charset="-120"/>
                <a:ea typeface="微軟正黑體" panose="020B0604030504040204" pitchFamily="34" charset="-120"/>
              </a:endParaRPr>
            </a:p>
          </p:txBody>
        </p:sp>
      </p:grpSp>
      <p:pic>
        <p:nvPicPr>
          <p:cNvPr id="1026" name="Picture 2">
            <a:extLst>
              <a:ext uri="{FF2B5EF4-FFF2-40B4-BE49-F238E27FC236}">
                <a16:creationId xmlns:a16="http://schemas.microsoft.com/office/drawing/2014/main" id="{F789800B-BBDB-4CAA-A90D-2DF2EBB86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153" y="3953864"/>
            <a:ext cx="2634382" cy="2634382"/>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EF7BFBB7-C83F-4E09-A740-E894AAB063CA}"/>
              </a:ext>
            </a:extLst>
          </p:cNvPr>
          <p:cNvSpPr txBox="1"/>
          <p:nvPr/>
        </p:nvSpPr>
        <p:spPr>
          <a:xfrm>
            <a:off x="8288450" y="3482056"/>
            <a:ext cx="3215788" cy="369332"/>
          </a:xfrm>
          <a:prstGeom prst="rect">
            <a:avLst/>
          </a:prstGeom>
          <a:solidFill>
            <a:srgbClr val="FFC000"/>
          </a:solidFill>
        </p:spPr>
        <p:txBody>
          <a:bodyPr wrap="square">
            <a:spAutoFit/>
          </a:bodyPr>
          <a:lstStyle/>
          <a:p>
            <a:pPr algn="ctr"/>
            <a:r>
              <a:rPr lang="en-US" altLang="zh-TW" b="1" i="0" dirty="0">
                <a:solidFill>
                  <a:srgbClr val="393939"/>
                </a:solidFill>
                <a:effectLst/>
                <a:latin typeface="Helvetica" panose="020B0604020202020204" pitchFamily="34" charset="0"/>
              </a:rPr>
              <a:t>115</a:t>
            </a:r>
            <a:r>
              <a:rPr lang="zh-TW" altLang="en-US" b="1" i="0" dirty="0">
                <a:solidFill>
                  <a:srgbClr val="393939"/>
                </a:solidFill>
                <a:effectLst/>
                <a:latin typeface="Helvetica" panose="020B0604020202020204" pitchFamily="34" charset="0"/>
              </a:rPr>
              <a:t>年醫療機構低碳認證計畫</a:t>
            </a:r>
            <a:endParaRPr lang="zh-TW" altLang="en-US" dirty="0"/>
          </a:p>
        </p:txBody>
      </p:sp>
    </p:spTree>
    <p:extLst>
      <p:ext uri="{BB962C8B-B14F-4D97-AF65-F5344CB8AC3E}">
        <p14:creationId xmlns:p14="http://schemas.microsoft.com/office/powerpoint/2010/main" val="174856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FB3A9-5119-4476-ACE2-AEE020C54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3" name="標題 2">
            <a:extLst>
              <a:ext uri="{FF2B5EF4-FFF2-40B4-BE49-F238E27FC236}">
                <a16:creationId xmlns:a16="http://schemas.microsoft.com/office/drawing/2014/main" id="{64B0AA25-F468-4C07-9E11-861EF35D5239}"/>
              </a:ext>
            </a:extLst>
          </p:cNvPr>
          <p:cNvSpPr>
            <a:spLocks noGrp="1"/>
          </p:cNvSpPr>
          <p:nvPr>
            <p:ph type="title"/>
          </p:nvPr>
        </p:nvSpPr>
        <p:spPr/>
        <p:txBody>
          <a:bodyPr/>
          <a:lstStyle/>
          <a:p>
            <a:r>
              <a:rPr lang="zh-TW" altLang="en-US" dirty="0">
                <a:solidFill>
                  <a:srgbClr val="000000"/>
                </a:solidFill>
                <a:latin typeface="微軟正黑體" panose="020B0604030504040204" pitchFamily="34" charset="-120"/>
                <a:ea typeface="微軟正黑體" panose="020B0604030504040204" pitchFamily="34" charset="-120"/>
              </a:rPr>
              <a:t>疾病管制科</a:t>
            </a:r>
          </a:p>
        </p:txBody>
      </p:sp>
      <p:sp>
        <p:nvSpPr>
          <p:cNvPr id="4" name="矩形: 圓角 3">
            <a:extLst>
              <a:ext uri="{FF2B5EF4-FFF2-40B4-BE49-F238E27FC236}">
                <a16:creationId xmlns:a16="http://schemas.microsoft.com/office/drawing/2014/main" id="{536B14B2-4888-433B-AD08-A7EE8D676578}"/>
              </a:ext>
            </a:extLst>
          </p:cNvPr>
          <p:cNvSpPr/>
          <p:nvPr/>
        </p:nvSpPr>
        <p:spPr>
          <a:xfrm>
            <a:off x="609600" y="3962400"/>
            <a:ext cx="3505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425843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CDE349-6C8E-4D41-A647-8F9F4F0A5887}"/>
              </a:ext>
            </a:extLst>
          </p:cNvPr>
          <p:cNvSpPr>
            <a:spLocks noGrp="1"/>
          </p:cNvSpPr>
          <p:nvPr>
            <p:ph type="ctrTitle"/>
          </p:nvPr>
        </p:nvSpPr>
        <p:spPr/>
        <p:txBody>
          <a:bodyPr/>
          <a:lstStyle/>
          <a:p>
            <a:endParaRPr lang="zh-TW" altLang="en-US"/>
          </a:p>
        </p:txBody>
      </p:sp>
      <p:sp>
        <p:nvSpPr>
          <p:cNvPr id="3" name="副標題 2">
            <a:extLst>
              <a:ext uri="{FF2B5EF4-FFF2-40B4-BE49-F238E27FC236}">
                <a16:creationId xmlns:a16="http://schemas.microsoft.com/office/drawing/2014/main" id="{E1F085E3-609A-44A6-9E6C-8AF395D9F326}"/>
              </a:ext>
            </a:extLst>
          </p:cNvPr>
          <p:cNvSpPr>
            <a:spLocks noGrp="1"/>
          </p:cNvSpPr>
          <p:nvPr>
            <p:ph type="subTitle" idx="1"/>
          </p:nvPr>
        </p:nvSpPr>
        <p:spPr/>
        <p:txBody>
          <a:bodyPr/>
          <a:lstStyle/>
          <a:p>
            <a:endParaRPr lang="zh-TW" altLang="en-US"/>
          </a:p>
        </p:txBody>
      </p:sp>
      <p:pic>
        <p:nvPicPr>
          <p:cNvPr id="5" name="圖片 4">
            <a:extLst>
              <a:ext uri="{FF2B5EF4-FFF2-40B4-BE49-F238E27FC236}">
                <a16:creationId xmlns:a16="http://schemas.microsoft.com/office/drawing/2014/main" id="{7B924B37-E59B-4842-AFF3-35D9D8E37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581"/>
            <a:ext cx="12268200" cy="6847367"/>
          </a:xfrm>
          <a:prstGeom prst="rect">
            <a:avLst/>
          </a:prstGeom>
        </p:spPr>
      </p:pic>
    </p:spTree>
    <p:extLst>
      <p:ext uri="{BB962C8B-B14F-4D97-AF65-F5344CB8AC3E}">
        <p14:creationId xmlns:p14="http://schemas.microsoft.com/office/powerpoint/2010/main" val="269126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FB3A9-5119-4476-ACE2-AEE020C54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3" name="標題 2">
            <a:extLst>
              <a:ext uri="{FF2B5EF4-FFF2-40B4-BE49-F238E27FC236}">
                <a16:creationId xmlns:a16="http://schemas.microsoft.com/office/drawing/2014/main" id="{64B0AA25-F468-4C07-9E11-861EF35D5239}"/>
              </a:ext>
            </a:extLst>
          </p:cNvPr>
          <p:cNvSpPr>
            <a:spLocks noGrp="1"/>
          </p:cNvSpPr>
          <p:nvPr>
            <p:ph type="title"/>
          </p:nvPr>
        </p:nvSpPr>
        <p:spPr/>
        <p:txBody>
          <a:bodyPr/>
          <a:lstStyle/>
          <a:p>
            <a:r>
              <a:rPr lang="zh-TW" altLang="en-US" dirty="0">
                <a:solidFill>
                  <a:srgbClr val="000000"/>
                </a:solidFill>
              </a:rPr>
              <a:t>保健科</a:t>
            </a:r>
          </a:p>
        </p:txBody>
      </p:sp>
      <p:sp>
        <p:nvSpPr>
          <p:cNvPr id="4" name="矩形: 圓角 3">
            <a:extLst>
              <a:ext uri="{FF2B5EF4-FFF2-40B4-BE49-F238E27FC236}">
                <a16:creationId xmlns:a16="http://schemas.microsoft.com/office/drawing/2014/main" id="{56058C46-A563-4501-8F9E-5F892D2622FA}"/>
              </a:ext>
            </a:extLst>
          </p:cNvPr>
          <p:cNvSpPr/>
          <p:nvPr/>
        </p:nvSpPr>
        <p:spPr>
          <a:xfrm>
            <a:off x="609600" y="3962400"/>
            <a:ext cx="3505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938725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05149" y="490093"/>
            <a:ext cx="1780483" cy="646331"/>
          </a:xfrm>
          <a:prstGeom prst="rect">
            <a:avLst/>
          </a:prstGeom>
          <a:noFill/>
        </p:spPr>
        <p:txBody>
          <a:bodyPr wrap="square" rtlCol="0">
            <a:spAutoFit/>
          </a:bodyPr>
          <a:lstStyle/>
          <a:p>
            <a:r>
              <a:rPr lang="zh-TW" altLang="en-US" sz="3600" b="1" dirty="0">
                <a:solidFill>
                  <a:schemeClr val="bg1"/>
                </a:solidFill>
                <a:latin typeface="微軟正黑體" panose="020B0604030504040204" pitchFamily="34" charset="-120"/>
                <a:ea typeface="微軟正黑體" panose="020B0604030504040204" pitchFamily="34" charset="-120"/>
              </a:rPr>
              <a:t>保健科</a:t>
            </a:r>
          </a:p>
        </p:txBody>
      </p:sp>
      <p:sp>
        <p:nvSpPr>
          <p:cNvPr id="40" name="文字方塊 39">
            <a:extLst>
              <a:ext uri="{FF2B5EF4-FFF2-40B4-BE49-F238E27FC236}">
                <a16:creationId xmlns:a16="http://schemas.microsoft.com/office/drawing/2014/main" id="{3AF9D2BB-8356-405F-888A-71B5AF4FFA1C}"/>
              </a:ext>
            </a:extLst>
          </p:cNvPr>
          <p:cNvSpPr txBox="1"/>
          <p:nvPr/>
        </p:nvSpPr>
        <p:spPr>
          <a:xfrm>
            <a:off x="4187137" y="1407657"/>
            <a:ext cx="7725462" cy="1778217"/>
          </a:xfrm>
          <a:prstGeom prst="roundRect">
            <a:avLst>
              <a:gd name="adj" fmla="val 13334"/>
            </a:avLst>
          </a:prstGeom>
          <a:solidFill>
            <a:srgbClr val="E0F0FD"/>
          </a:solidFill>
          <a:ln w="38100">
            <a:solidFill>
              <a:srgbClr val="7DC0F7"/>
            </a:solidFill>
          </a:ln>
        </p:spPr>
        <p:txBody>
          <a:bodyPr wrap="square" anchor="ctr">
            <a:spAutoFit/>
          </a:bodyPr>
          <a:lstStyle/>
          <a:p>
            <a:pPr marL="342900" lvl="0" indent="-342900" algn="just">
              <a:lnSpc>
                <a:spcPts val="2400"/>
              </a:lnSpc>
              <a:buFont typeface="Wingdings" panose="05000000000000000000" pitchFamily="2" charset="2"/>
              <a:buChar char="Ø"/>
            </a:pPr>
            <a:r>
              <a:rPr lang="zh-TW" altLang="en-US" b="1" u="sng"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兒童預防保健</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協助事項：</a:t>
            </a:r>
          </a:p>
          <a:p>
            <a:pPr marL="342900" lvl="0" indent="-342900" algn="just">
              <a:lnSpc>
                <a:spcPts val="2400"/>
              </a:lnSpc>
              <a:buFont typeface="Arial" panose="020B0604020202020204" pitchFamily="34" charset="0"/>
              <a:buChar char="•"/>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未來採</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包裹式給付</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健檢、衛教指導及資料上傳</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積極取得兒童衛教指導醫師資格</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lgn="just">
              <a:lnSpc>
                <a:spcPts val="2400"/>
              </a:lnSpc>
              <a:buFont typeface="Arial" panose="020B0604020202020204" pitchFamily="34" charset="0"/>
              <a:buChar char="•"/>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政策開辦後，請隨孩童就診，發放</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兒童預防保健服務加值手冊，</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併同兒童健康手冊使用 </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費用及期程待國健署公告</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50" name="文字方塊 49">
            <a:extLst>
              <a:ext uri="{FF2B5EF4-FFF2-40B4-BE49-F238E27FC236}">
                <a16:creationId xmlns:a16="http://schemas.microsoft.com/office/drawing/2014/main" id="{03C8474D-C9BF-4013-9F98-6F4AFDFB9E80}"/>
              </a:ext>
            </a:extLst>
          </p:cNvPr>
          <p:cNvSpPr txBox="1"/>
          <p:nvPr/>
        </p:nvSpPr>
        <p:spPr>
          <a:xfrm>
            <a:off x="4187137" y="3404568"/>
            <a:ext cx="7725463" cy="2351770"/>
          </a:xfrm>
          <a:prstGeom prst="roundRect">
            <a:avLst>
              <a:gd name="adj" fmla="val 10126"/>
            </a:avLst>
          </a:prstGeom>
          <a:solidFill>
            <a:srgbClr val="FDECEB"/>
          </a:solidFill>
          <a:ln w="38100">
            <a:solidFill>
              <a:srgbClr val="F38E89"/>
            </a:solidFill>
          </a:ln>
        </p:spPr>
        <p:txBody>
          <a:bodyPr wrap="square" anchor="ctr">
            <a:spAutoFit/>
          </a:bodyPr>
          <a:lstStyle/>
          <a:p>
            <a:pPr marL="342900" indent="-342900" algn="just">
              <a:lnSpc>
                <a:spcPts val="2400"/>
              </a:lnSpc>
              <a:buFont typeface="Wingdings" panose="05000000000000000000" pitchFamily="2" charset="2"/>
              <a:buChar char="Ø"/>
            </a:pPr>
            <a:r>
              <a:rPr lang="zh-TW" altLang="en-US" b="1" u="sng" kern="100"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兒童發展篩檢</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協助事項：</a:t>
            </a:r>
          </a:p>
          <a:p>
            <a:pPr marL="342900" lvl="0" indent="-342900" algn="just">
              <a:lnSpc>
                <a:spcPts val="2400"/>
              </a:lnSpc>
              <a:buFont typeface="Arial" panose="020B0604020202020204" pitchFamily="34" charset="0"/>
              <a:buChar char="•"/>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請於施行兒童預防保健、疾病看診、預防接種等，一併提供發展篩檢服務。</a:t>
            </a:r>
          </a:p>
          <a:p>
            <a:pPr marL="342900" lvl="0" indent="-342900" algn="just">
              <a:lnSpc>
                <a:spcPts val="2400"/>
              </a:lnSpc>
              <a:buFont typeface="Arial" panose="020B0604020202020204" pitchFamily="34" charset="0"/>
              <a:buChar char="•"/>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如欲結合外單位</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或外單位邀約</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於非健保特約醫事服務機構</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如幼兒園、親子館等</a:t>
            </a:r>
            <a:r>
              <a:rPr lang="en-US" altLang="zh-TW"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提供篩檢服務者，請</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於活動 </a:t>
            </a:r>
            <a:r>
              <a:rPr lang="en-US" altLang="zh-TW"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週前洽衛生局辦理報備流程</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marL="342900" lvl="0" indent="-342900" algn="just">
              <a:lnSpc>
                <a:spcPts val="2400"/>
              </a:lnSpc>
              <a:buFont typeface="Arial" panose="020B0604020202020204" pitchFamily="34" charset="0"/>
              <a:buChar char="•"/>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符合資格但未受訓之兒科或家醫科醫師，報名 </a:t>
            </a:r>
            <a:r>
              <a:rPr lang="en-US" altLang="zh-TW"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115 </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年教育訓練</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，以利取得服務資格，提升本市服務可近性。</a:t>
            </a:r>
          </a:p>
        </p:txBody>
      </p:sp>
      <p:sp>
        <p:nvSpPr>
          <p:cNvPr id="10" name="文字方塊 9">
            <a:extLst>
              <a:ext uri="{FF2B5EF4-FFF2-40B4-BE49-F238E27FC236}">
                <a16:creationId xmlns:a16="http://schemas.microsoft.com/office/drawing/2014/main" id="{25CFE705-A843-486C-B5F3-C34497164CAE}"/>
              </a:ext>
            </a:extLst>
          </p:cNvPr>
          <p:cNvSpPr txBox="1"/>
          <p:nvPr/>
        </p:nvSpPr>
        <p:spPr>
          <a:xfrm>
            <a:off x="4187137" y="5975032"/>
            <a:ext cx="7725464" cy="756661"/>
          </a:xfrm>
          <a:prstGeom prst="roundRect">
            <a:avLst/>
          </a:prstGeom>
          <a:solidFill>
            <a:srgbClr val="DAF3F6"/>
          </a:solidFill>
          <a:ln w="38100">
            <a:solidFill>
              <a:srgbClr val="2DACB9"/>
            </a:solidFill>
          </a:ln>
        </p:spPr>
        <p:txBody>
          <a:bodyPr wrap="square" anchor="ctr">
            <a:spAutoFit/>
          </a:bodyPr>
          <a:lstStyle/>
          <a:p>
            <a:pPr marL="342900" indent="-342900" algn="just">
              <a:lnSpc>
                <a:spcPts val="2400"/>
              </a:lnSpc>
              <a:buFont typeface="Wingdings" panose="05000000000000000000" pitchFamily="2" charset="2"/>
              <a:buChar char="Ø"/>
            </a:pP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如於身體檢查評估過程中</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發現兒童疑似遭受不當對待</a:t>
            </a:r>
            <a:r>
              <a:rPr lang="zh-TW" altLang="en-US"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（如不明原因傷痕、疑似兒虐等），</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請依</a:t>
            </a:r>
            <a:r>
              <a:rPr lang="en-US" altLang="zh-TW"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兒童及少年福利與權益保障法</a:t>
            </a:r>
            <a:r>
              <a:rPr lang="en-US" altLang="zh-TW"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b="1" kern="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規定儘速通報。</a:t>
            </a:r>
          </a:p>
        </p:txBody>
      </p:sp>
      <p:sp>
        <p:nvSpPr>
          <p:cNvPr id="11" name="標題 1">
            <a:extLst>
              <a:ext uri="{FF2B5EF4-FFF2-40B4-BE49-F238E27FC236}">
                <a16:creationId xmlns:a16="http://schemas.microsoft.com/office/drawing/2014/main" id="{35FFDBC6-AFCD-4158-9AEE-E2FE2B7EFCDC}"/>
              </a:ext>
            </a:extLst>
          </p:cNvPr>
          <p:cNvSpPr txBox="1">
            <a:spLocks/>
          </p:cNvSpPr>
          <p:nvPr/>
        </p:nvSpPr>
        <p:spPr>
          <a:xfrm>
            <a:off x="2286000" y="177322"/>
            <a:ext cx="9291210" cy="893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baseline="0">
                <a:solidFill>
                  <a:schemeClr val="tx1"/>
                </a:solidFill>
                <a:latin typeface="+mj-ea"/>
                <a:ea typeface="+mj-ea"/>
                <a:cs typeface="+mj-cs"/>
              </a:defRPr>
            </a:lvl1pPr>
          </a:lstStyle>
          <a:p>
            <a:br>
              <a:rPr lang="en-US" altLang="zh-TW" sz="3600" dirty="0">
                <a:solidFill>
                  <a:schemeClr val="tx1">
                    <a:lumMod val="50000"/>
                  </a:schemeClr>
                </a:solidFill>
                <a:latin typeface="微軟正黑體" panose="020B0604030504040204" pitchFamily="34" charset="-120"/>
                <a:ea typeface="微軟正黑體" panose="020B0604030504040204" pitchFamily="34" charset="-120"/>
              </a:rPr>
            </a:br>
            <a:r>
              <a:rPr lang="zh-TW" altLang="en-US" sz="3600" dirty="0">
                <a:solidFill>
                  <a:schemeClr val="tx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兒童預防保健及兒童發展篩檢服務</a:t>
            </a:r>
            <a:endParaRPr lang="zh-TW" altLang="en-US" sz="3600" dirty="0">
              <a:solidFill>
                <a:schemeClr val="tx1">
                  <a:lumMod val="50000"/>
                </a:schemeClr>
              </a:solidFill>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5E5DCD67-C490-49F0-815B-EB9F0E9BB7C5}"/>
              </a:ext>
            </a:extLst>
          </p:cNvPr>
          <p:cNvSpPr/>
          <p:nvPr/>
        </p:nvSpPr>
        <p:spPr>
          <a:xfrm>
            <a:off x="8834562" y="106389"/>
            <a:ext cx="3357437" cy="307777"/>
          </a:xfrm>
          <a:prstGeom prst="rect">
            <a:avLst/>
          </a:prstGeom>
          <a:solidFill>
            <a:schemeClr val="accent2">
              <a:lumMod val="20000"/>
              <a:lumOff val="80000"/>
            </a:schemeClr>
          </a:solid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衛生局保健科承辦人 </a:t>
            </a:r>
            <a:r>
              <a:rPr lang="zh-TW" altLang="en-US" sz="1400" b="1" kern="0" dirty="0">
                <a:solidFill>
                  <a:srgbClr val="000000"/>
                </a:solidFill>
                <a:latin typeface="微軟正黑體" panose="020B0604030504040204" pitchFamily="34" charset="-120"/>
                <a:ea typeface="微軟正黑體" panose="020B0604030504040204" pitchFamily="34" charset="-120"/>
              </a:rPr>
              <a:t>陳</a:t>
            </a: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小姐</a:t>
            </a:r>
            <a:r>
              <a:rPr lang="zh-TW" altLang="en-US" sz="1400" b="1" kern="0" dirty="0">
                <a:solidFill>
                  <a:srgbClr val="000000"/>
                </a:solidFill>
                <a:latin typeface="微軟正黑體" panose="020B0604030504040204" pitchFamily="34" charset="-120"/>
                <a:ea typeface="微軟正黑體" panose="020B0604030504040204" pitchFamily="34" charset="-120"/>
              </a:rPr>
              <a:t> </a:t>
            </a: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分機 </a:t>
            </a:r>
            <a:r>
              <a:rPr kumimoji="0" lang="en-US" altLang="zh-TW"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rPr>
              <a:t>70265</a:t>
            </a:r>
            <a:endParaRPr kumimoji="0" lang="zh-TW" altLang="en-US" sz="1400" b="1" i="0" u="none" strike="noStrike" kern="0" cap="none" spc="0" normalizeH="0" baseline="0" noProof="0" dirty="0">
              <a:ln>
                <a:noFill/>
              </a:ln>
              <a:solidFill>
                <a:sysClr val="windowText" lastClr="000000"/>
              </a:solidFill>
              <a:effectLst/>
              <a:uLnTx/>
              <a:uFillTx/>
              <a:latin typeface="微軟正黑體" panose="020B0604030504040204" pitchFamily="34" charset="-120"/>
              <a:ea typeface="微軟正黑體" panose="020B0604030504040204" pitchFamily="34" charset="-120"/>
            </a:endParaRPr>
          </a:p>
        </p:txBody>
      </p:sp>
      <p:graphicFrame>
        <p:nvGraphicFramePr>
          <p:cNvPr id="13" name="表格 12">
            <a:extLst>
              <a:ext uri="{FF2B5EF4-FFF2-40B4-BE49-F238E27FC236}">
                <a16:creationId xmlns:a16="http://schemas.microsoft.com/office/drawing/2014/main" id="{0A1479DC-F254-4282-B9C0-0B17CB2ABFF6}"/>
              </a:ext>
            </a:extLst>
          </p:cNvPr>
          <p:cNvGraphicFramePr>
            <a:graphicFrameLocks noGrp="1"/>
          </p:cNvGraphicFramePr>
          <p:nvPr/>
        </p:nvGraphicFramePr>
        <p:xfrm>
          <a:off x="133338" y="1407893"/>
          <a:ext cx="3933053" cy="5323800"/>
        </p:xfrm>
        <a:graphic>
          <a:graphicData uri="http://schemas.openxmlformats.org/drawingml/2006/table">
            <a:tbl>
              <a:tblPr firstRow="1" firstCol="1" lastRow="1" lastCol="1" bandRow="1" bandCol="1">
                <a:tableStyleId>{5C22544A-7EE6-4342-B048-85BDC9FD1C3A}</a:tableStyleId>
              </a:tblPr>
              <a:tblGrid>
                <a:gridCol w="501164">
                  <a:extLst>
                    <a:ext uri="{9D8B030D-6E8A-4147-A177-3AD203B41FA5}">
                      <a16:colId xmlns:a16="http://schemas.microsoft.com/office/drawing/2014/main" val="2996517881"/>
                    </a:ext>
                  </a:extLst>
                </a:gridCol>
                <a:gridCol w="1186962">
                  <a:extLst>
                    <a:ext uri="{9D8B030D-6E8A-4147-A177-3AD203B41FA5}">
                      <a16:colId xmlns:a16="http://schemas.microsoft.com/office/drawing/2014/main" val="289535925"/>
                    </a:ext>
                  </a:extLst>
                </a:gridCol>
                <a:gridCol w="1099038">
                  <a:extLst>
                    <a:ext uri="{9D8B030D-6E8A-4147-A177-3AD203B41FA5}">
                      <a16:colId xmlns:a16="http://schemas.microsoft.com/office/drawing/2014/main" val="1725855557"/>
                    </a:ext>
                  </a:extLst>
                </a:gridCol>
                <a:gridCol w="1145889">
                  <a:extLst>
                    <a:ext uri="{9D8B030D-6E8A-4147-A177-3AD203B41FA5}">
                      <a16:colId xmlns:a16="http://schemas.microsoft.com/office/drawing/2014/main" val="3321500361"/>
                    </a:ext>
                  </a:extLst>
                </a:gridCol>
              </a:tblGrid>
              <a:tr h="443650">
                <a:tc rowSpan="2">
                  <a:txBody>
                    <a:bodyPr/>
                    <a:lstStyle/>
                    <a:p>
                      <a:pPr algn="ctr"/>
                      <a:r>
                        <a:rPr lang="zh-TW" altLang="en-US" sz="1600" b="1" kern="100" dirty="0">
                          <a:solidFill>
                            <a:srgbClr val="000000"/>
                          </a:solidFill>
                          <a:effectLst/>
                          <a:latin typeface="+mn-ea"/>
                          <a:ea typeface="+mn-ea"/>
                        </a:rPr>
                        <a:t>項目</a:t>
                      </a:r>
                      <a:endParaRPr lang="en-US" altLang="zh-TW" sz="1600" b="1" kern="100" dirty="0">
                        <a:solidFill>
                          <a:srgbClr val="000000"/>
                        </a:solidFill>
                        <a:effectLst/>
                        <a:latin typeface="+mn-ea"/>
                        <a:ea typeface="+mn-ea"/>
                      </a:endParaRPr>
                    </a:p>
                  </a:txBody>
                  <a:tcPr marL="0" marR="0" marT="0" marB="0" anchor="ctr">
                    <a:lnL w="38100" cap="flat" cmpd="sng" algn="ctr">
                      <a:solidFill>
                        <a:srgbClr val="1D2020"/>
                      </a:solidFill>
                      <a:prstDash val="solid"/>
                      <a:round/>
                      <a:headEnd type="none" w="med" len="med"/>
                      <a:tailEnd type="none" w="med" len="med"/>
                    </a:lnL>
                    <a:lnR w="38100" cap="flat" cmpd="sng" algn="ctr">
                      <a:solidFill>
                        <a:srgbClr val="1D2020"/>
                      </a:solidFill>
                      <a:prstDash val="solid"/>
                      <a:round/>
                      <a:headEnd type="none" w="med" len="med"/>
                      <a:tailEnd type="none" w="med" len="med"/>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algn="ctr"/>
                      <a:r>
                        <a:rPr lang="zh-TW" altLang="en-US" sz="1600" b="1" kern="100" dirty="0">
                          <a:solidFill>
                            <a:srgbClr val="000000"/>
                          </a:solidFill>
                          <a:effectLst/>
                          <a:latin typeface="+mn-ea"/>
                          <a:ea typeface="+mn-ea"/>
                        </a:rPr>
                        <a:t>兒童預防保健</a:t>
                      </a:r>
                      <a:endParaRPr lang="en-US" altLang="zh-TW" sz="1600" b="1" kern="100" dirty="0">
                        <a:solidFill>
                          <a:srgbClr val="000000"/>
                        </a:solidFill>
                        <a:effectLst/>
                        <a:latin typeface="+mn-ea"/>
                        <a:ea typeface="+mn-ea"/>
                      </a:endParaRPr>
                    </a:p>
                  </a:txBody>
                  <a:tcPr marL="0" marR="0" marT="0" marB="0" anchor="ctr">
                    <a:lnL w="38100" cap="flat" cmpd="sng" algn="ctr">
                      <a:solidFill>
                        <a:srgbClr val="1D2020"/>
                      </a:solidFill>
                      <a:prstDash val="solid"/>
                      <a:round/>
                      <a:headEnd type="none" w="med" len="med"/>
                      <a:tailEnd type="none" w="med" len="med"/>
                    </a:lnL>
                    <a:lnR w="28575" cap="flat" cmpd="sng" algn="ctr">
                      <a:solidFill>
                        <a:srgbClr val="333333"/>
                      </a:solidFill>
                      <a:prstDash val="solid"/>
                      <a:round/>
                      <a:headEnd type="none" w="med" len="med"/>
                      <a:tailEnd type="none" w="med" len="med"/>
                    </a:lnR>
                    <a:lnT w="28575"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algn="ctr"/>
                      <a:endParaRPr lang="zh-TW" altLang="zh-TW" sz="1800" b="0" kern="100" dirty="0">
                        <a:solidFill>
                          <a:srgbClr val="000000"/>
                        </a:solidFill>
                        <a:effectLst/>
                        <a:latin typeface="+mj-ea"/>
                        <a:ea typeface="+mj-ea"/>
                        <a:cs typeface="Times New Roman" panose="02020603050405020304" pitchFamily="18" charset="0"/>
                      </a:endParaRPr>
                    </a:p>
                  </a:txBody>
                  <a:tcPr marL="38710" marR="38710"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zh-TW" altLang="en-US" sz="1600" b="1" kern="100" dirty="0">
                          <a:solidFill>
                            <a:srgbClr val="000000"/>
                          </a:solidFill>
                          <a:effectLst/>
                          <a:latin typeface="+mn-ea"/>
                          <a:ea typeface="+mn-ea"/>
                          <a:cs typeface="+mn-cs"/>
                        </a:rPr>
                        <a:t>兒童</a:t>
                      </a:r>
                      <a:endParaRPr lang="en-US" altLang="zh-TW" sz="1600" b="1" kern="100" dirty="0">
                        <a:solidFill>
                          <a:srgbClr val="000000"/>
                        </a:solidFill>
                        <a:effectLst/>
                        <a:latin typeface="+mn-ea"/>
                        <a:ea typeface="+mn-ea"/>
                        <a:cs typeface="+mn-cs"/>
                      </a:endParaRPr>
                    </a:p>
                    <a:p>
                      <a:pPr algn="ctr"/>
                      <a:r>
                        <a:rPr lang="zh-TW" altLang="en-US" sz="1600" b="1" kern="100" dirty="0">
                          <a:solidFill>
                            <a:srgbClr val="000000"/>
                          </a:solidFill>
                          <a:effectLst/>
                          <a:latin typeface="+mn-ea"/>
                          <a:ea typeface="+mn-ea"/>
                          <a:cs typeface="+mn-cs"/>
                        </a:rPr>
                        <a:t>發展篩檢</a:t>
                      </a:r>
                      <a:endParaRPr lang="en-US" altLang="zh-TW" sz="1600" b="1" kern="100" dirty="0">
                        <a:solidFill>
                          <a:srgbClr val="000000"/>
                        </a:solidFill>
                        <a:effectLst/>
                        <a:latin typeface="+mn-ea"/>
                        <a:ea typeface="+mn-ea"/>
                        <a:cs typeface="+mn-cs"/>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28575"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235787108"/>
                  </a:ext>
                </a:extLst>
              </a:tr>
              <a:tr h="443650">
                <a:tc vMerge="1">
                  <a:txBody>
                    <a:bodyPr/>
                    <a:lstStyle/>
                    <a:p>
                      <a:pPr algn="ctr"/>
                      <a:endParaRPr lang="zh-TW" altLang="zh-TW" sz="1600" b="1"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38100" cap="flat" cmpd="sng" algn="ctr">
                      <a:solidFill>
                        <a:srgbClr val="1D2020"/>
                      </a:solidFill>
                      <a:prstDash val="solid"/>
                      <a:round/>
                      <a:headEnd type="none" w="med" len="med"/>
                      <a:tailEnd type="none" w="med" len="med"/>
                    </a:lnR>
                    <a:lnT w="12700"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TW" altLang="en-US" sz="1600" b="1" kern="100" dirty="0">
                          <a:solidFill>
                            <a:srgbClr val="000000"/>
                          </a:solidFill>
                          <a:effectLst/>
                          <a:latin typeface="+mn-ea"/>
                          <a:ea typeface="+mn-ea"/>
                          <a:cs typeface="Times New Roman" panose="02020603050405020304" pitchFamily="18" charset="0"/>
                        </a:rPr>
                        <a:t>調整前</a:t>
                      </a:r>
                      <a:endParaRPr lang="zh-TW" altLang="zh-TW" sz="1600" b="1"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TW" altLang="en-US" sz="1600" b="1" kern="100" dirty="0">
                          <a:solidFill>
                            <a:srgbClr val="000000"/>
                          </a:solidFill>
                          <a:effectLst/>
                          <a:latin typeface="+mn-ea"/>
                          <a:ea typeface="+mn-ea"/>
                          <a:cs typeface="Times New Roman" panose="02020603050405020304" pitchFamily="18" charset="0"/>
                        </a:rPr>
                        <a:t>調整後</a:t>
                      </a:r>
                      <a:endParaRPr lang="zh-TW" altLang="zh-TW" sz="1600" b="1" kern="100" dirty="0">
                        <a:solidFill>
                          <a:srgbClr val="0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28575"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zh-TW" sz="1800" b="0" kern="100" dirty="0">
                        <a:solidFill>
                          <a:srgbClr val="000000"/>
                        </a:solidFill>
                        <a:effectLst/>
                        <a:latin typeface="+mj-ea"/>
                        <a:ea typeface="+mj-ea"/>
                        <a:cs typeface="+mn-cs"/>
                      </a:endParaRPr>
                    </a:p>
                  </a:txBody>
                  <a:tcPr marL="38710" marR="38710" marT="0" marB="0" anchor="ctr">
                    <a:solidFill>
                      <a:schemeClr val="bg1">
                        <a:lumMod val="85000"/>
                      </a:schemeClr>
                    </a:solidFill>
                  </a:tcPr>
                </a:tc>
                <a:extLst>
                  <a:ext uri="{0D108BD9-81ED-4DB2-BD59-A6C34878D82A}">
                    <a16:rowId xmlns:a16="http://schemas.microsoft.com/office/drawing/2014/main" val="1103223176"/>
                  </a:ext>
                </a:extLst>
              </a:tr>
              <a:tr h="443650">
                <a:tc rowSpan="9">
                  <a:txBody>
                    <a:bodyPr/>
                    <a:lstStyle/>
                    <a:p>
                      <a:pPr marL="0" algn="ctr" defTabSz="914400" rtl="0" eaLnBrk="1" latinLnBrk="0" hangingPunct="1"/>
                      <a:r>
                        <a:rPr lang="zh-TW" altLang="en-US" sz="1600" b="1" kern="100" dirty="0">
                          <a:solidFill>
                            <a:srgbClr val="000000"/>
                          </a:solidFill>
                          <a:effectLst/>
                          <a:latin typeface="+mn-ea"/>
                          <a:ea typeface="+mn-ea"/>
                          <a:cs typeface="+mn-cs"/>
                        </a:rPr>
                        <a:t>期程</a:t>
                      </a:r>
                    </a:p>
                  </a:txBody>
                  <a:tcPr marL="0" marR="0" marT="0" marB="0" anchor="ctr">
                    <a:lnL w="38100" cap="flat" cmpd="sng" algn="ctr">
                      <a:solidFill>
                        <a:srgbClr val="1D2020"/>
                      </a:solidFill>
                      <a:prstDash val="solid"/>
                      <a:round/>
                      <a:headEnd type="none" w="med" len="med"/>
                      <a:tailEnd type="none" w="med" len="med"/>
                    </a:lnL>
                    <a:lnR w="38100" cap="flat" cmpd="sng" algn="ctr">
                      <a:solidFill>
                        <a:srgbClr val="1D2020"/>
                      </a:solidFill>
                      <a:prstDash val="solid"/>
                      <a:round/>
                      <a:headEnd type="none" w="med" len="med"/>
                      <a:tailEnd type="none" w="med" len="med"/>
                    </a:lnR>
                    <a:lnT w="28575" cap="flat" cmpd="sng" algn="ctr">
                      <a:solidFill>
                        <a:srgbClr val="333333"/>
                      </a:solidFill>
                      <a:prstDash val="solid"/>
                      <a:round/>
                      <a:headEnd type="none" w="med" len="med"/>
                      <a:tailEnd type="none" w="med" len="med"/>
                    </a:lnT>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000000"/>
                          </a:solidFill>
                          <a:effectLst/>
                          <a:latin typeface="+mn-ea"/>
                          <a:ea typeface="+mn-ea"/>
                        </a:rPr>
                        <a:t>0</a:t>
                      </a:r>
                      <a:r>
                        <a:rPr lang="en-US" sz="1600" b="0" kern="100" dirty="0">
                          <a:solidFill>
                            <a:srgbClr val="000000"/>
                          </a:solidFill>
                          <a:effectLst/>
                          <a:latin typeface="+mn-ea"/>
                          <a:ea typeface="+mn-ea"/>
                        </a:rPr>
                        <a:t>-2</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28575"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000000"/>
                          </a:solidFill>
                          <a:effectLst/>
                          <a:latin typeface="+mn-ea"/>
                          <a:ea typeface="+mn-ea"/>
                          <a:cs typeface="Times New Roman" panose="02020603050405020304" pitchFamily="18" charset="0"/>
                        </a:rPr>
                        <a:t>0-2</a:t>
                      </a:r>
                      <a:r>
                        <a:rPr lang="zh-TW" altLang="en-US" sz="1600" b="0" kern="100" dirty="0">
                          <a:solidFill>
                            <a:srgbClr val="000000"/>
                          </a:solidFill>
                          <a:effectLst/>
                          <a:latin typeface="+mn-ea"/>
                          <a:ea typeface="+mn-ea"/>
                          <a:cs typeface="Times New Roman" panose="02020603050405020304" pitchFamily="18" charset="0"/>
                        </a:rPr>
                        <a:t> 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28575"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28575"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56943588"/>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2</a:t>
                      </a:r>
                      <a:r>
                        <a:rPr lang="en-US" altLang="zh-TW" sz="1600" b="0" kern="100" dirty="0">
                          <a:solidFill>
                            <a:srgbClr val="000000"/>
                          </a:solidFill>
                          <a:effectLst/>
                          <a:latin typeface="+mn-ea"/>
                          <a:ea typeface="+mn-ea"/>
                        </a:rPr>
                        <a:t>-</a:t>
                      </a:r>
                      <a:r>
                        <a:rPr lang="en-US" sz="1600" b="0" kern="100" dirty="0">
                          <a:solidFill>
                            <a:srgbClr val="000000"/>
                          </a:solidFill>
                          <a:effectLst/>
                          <a:latin typeface="+mn-ea"/>
                          <a:ea typeface="+mn-ea"/>
                        </a:rPr>
                        <a:t>4</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000000"/>
                          </a:solidFill>
                          <a:effectLst/>
                          <a:latin typeface="+mn-ea"/>
                          <a:ea typeface="+mn-ea"/>
                          <a:cs typeface="Times New Roman" panose="02020603050405020304" pitchFamily="18" charset="0"/>
                        </a:rPr>
                        <a:t>2-4</a:t>
                      </a:r>
                      <a:r>
                        <a:rPr lang="zh-TW" altLang="en-US" sz="1600" b="0" kern="100" dirty="0">
                          <a:solidFill>
                            <a:srgbClr val="000000"/>
                          </a:solidFill>
                          <a:effectLst/>
                          <a:latin typeface="+mn-ea"/>
                          <a:ea typeface="+mn-ea"/>
                          <a:cs typeface="Times New Roman" panose="02020603050405020304" pitchFamily="18" charset="0"/>
                        </a:rPr>
                        <a:t> 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TW" sz="1800" b="0" kern="100" dirty="0">
                        <a:solidFill>
                          <a:srgbClr val="000000"/>
                        </a:solidFill>
                        <a:effectLst/>
                        <a:latin typeface="+mj-ea"/>
                        <a:ea typeface="+mj-ea"/>
                        <a:cs typeface="Times New Roman" panose="02020603050405020304" pitchFamily="18" charset="0"/>
                      </a:endParaRPr>
                    </a:p>
                  </a:txBody>
                  <a:tcPr marL="38710" marR="38710" marT="0" marB="0" anchor="ctr">
                    <a:solidFill>
                      <a:schemeClr val="accent5">
                        <a:lumMod val="40000"/>
                        <a:lumOff val="60000"/>
                      </a:schemeClr>
                    </a:solidFill>
                  </a:tcPr>
                </a:tc>
                <a:extLst>
                  <a:ext uri="{0D108BD9-81ED-4DB2-BD59-A6C34878D82A}">
                    <a16:rowId xmlns:a16="http://schemas.microsoft.com/office/drawing/2014/main" val="2032695783"/>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0" kern="100" dirty="0">
                          <a:solidFill>
                            <a:srgbClr val="000000"/>
                          </a:solidFill>
                          <a:effectLst/>
                          <a:latin typeface="+mn-ea"/>
                          <a:ea typeface="+mn-ea"/>
                        </a:rPr>
                        <a:t>4</a:t>
                      </a:r>
                      <a:r>
                        <a:rPr lang="en-US" altLang="zh-TW" sz="1600" b="0" kern="100" dirty="0">
                          <a:solidFill>
                            <a:srgbClr val="000000"/>
                          </a:solidFill>
                          <a:effectLst/>
                          <a:latin typeface="+mn-ea"/>
                          <a:ea typeface="+mn-ea"/>
                        </a:rPr>
                        <a:t>-</a:t>
                      </a:r>
                      <a:r>
                        <a:rPr lang="en-US" sz="1600" b="0" kern="100" dirty="0">
                          <a:solidFill>
                            <a:srgbClr val="000000"/>
                          </a:solidFill>
                          <a:effectLst/>
                          <a:latin typeface="+mn-ea"/>
                          <a:ea typeface="+mn-ea"/>
                        </a:rPr>
                        <a:t>10</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C00000"/>
                          </a:solidFill>
                          <a:effectLst/>
                          <a:latin typeface="+mn-ea"/>
                          <a:ea typeface="+mn-ea"/>
                          <a:cs typeface="Times New Roman" panose="02020603050405020304" pitchFamily="18" charset="0"/>
                        </a:rPr>
                        <a:t>4-6</a:t>
                      </a:r>
                      <a:r>
                        <a:rPr lang="zh-TW" altLang="en-US" sz="1600" b="0" kern="100" dirty="0">
                          <a:solidFill>
                            <a:srgbClr val="C00000"/>
                          </a:solidFill>
                          <a:effectLst/>
                          <a:latin typeface="+mn-ea"/>
                          <a:ea typeface="+mn-ea"/>
                          <a:cs typeface="Times New Roman" panose="02020603050405020304" pitchFamily="18" charset="0"/>
                        </a:rPr>
                        <a:t> 個月</a:t>
                      </a:r>
                      <a:endParaRPr lang="zh-TW" sz="1600" b="0" kern="100" dirty="0">
                        <a:solidFill>
                          <a:srgbClr val="C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6-10</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個月</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842681"/>
                  </a:ext>
                </a:extLst>
              </a:tr>
              <a:tr h="443650">
                <a:tc vMerge="1">
                  <a:txBody>
                    <a:bodyPr/>
                    <a:lstStyle/>
                    <a:p>
                      <a:endParaRPr lang="zh-TW" altLang="en-US"/>
                    </a:p>
                  </a:txBody>
                  <a:tcPr/>
                </a:tc>
                <a:tc vMerge="1">
                  <a:txBody>
                    <a:bodyPr/>
                    <a:lstStyle/>
                    <a:p>
                      <a:pPr algn="ctr"/>
                      <a:endParaRPr lang="zh-TW" sz="1800" b="0" kern="100" dirty="0">
                        <a:solidFill>
                          <a:srgbClr val="000000"/>
                        </a:solidFill>
                        <a:effectLst/>
                        <a:latin typeface="+mj-ea"/>
                        <a:ea typeface="+mj-ea"/>
                        <a:cs typeface="Times New Roman" panose="02020603050405020304" pitchFamily="18" charset="0"/>
                      </a:endParaRPr>
                    </a:p>
                  </a:txBody>
                  <a:tcPr marL="38710" marR="38710"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600" b="0" kern="100" dirty="0">
                          <a:solidFill>
                            <a:srgbClr val="C00000"/>
                          </a:solidFill>
                          <a:effectLst/>
                          <a:latin typeface="+mn-ea"/>
                          <a:ea typeface="+mn-ea"/>
                          <a:cs typeface="Times New Roman" panose="02020603050405020304" pitchFamily="18" charset="0"/>
                        </a:rPr>
                        <a:t>6-12</a:t>
                      </a:r>
                      <a:r>
                        <a:rPr lang="zh-TW" altLang="en-US" sz="1600" b="0" kern="100" dirty="0">
                          <a:solidFill>
                            <a:srgbClr val="C00000"/>
                          </a:solidFill>
                          <a:effectLst/>
                          <a:latin typeface="+mn-ea"/>
                          <a:ea typeface="+mn-ea"/>
                          <a:cs typeface="Times New Roman" panose="02020603050405020304" pitchFamily="18" charset="0"/>
                        </a:rPr>
                        <a:t> 個月</a:t>
                      </a:r>
                      <a:endParaRPr lang="zh-TW" sz="1600" b="0" kern="100" dirty="0">
                        <a:solidFill>
                          <a:srgbClr val="C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TW" altLang="en-US"/>
                    </a:p>
                  </a:txBody>
                  <a:tcPr/>
                </a:tc>
                <a:extLst>
                  <a:ext uri="{0D108BD9-81ED-4DB2-BD59-A6C34878D82A}">
                    <a16:rowId xmlns:a16="http://schemas.microsoft.com/office/drawing/2014/main" val="1546075183"/>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10</a:t>
                      </a:r>
                      <a:r>
                        <a:rPr lang="en-US" altLang="zh-TW" sz="1600" b="0" kern="100" dirty="0">
                          <a:solidFill>
                            <a:srgbClr val="000000"/>
                          </a:solidFill>
                          <a:effectLst/>
                          <a:latin typeface="+mn-ea"/>
                          <a:ea typeface="+mn-ea"/>
                        </a:rPr>
                        <a:t>-18</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個月</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C00000"/>
                          </a:solidFill>
                          <a:effectLst/>
                          <a:latin typeface="+mn-ea"/>
                          <a:ea typeface="+mn-ea"/>
                          <a:cs typeface="Times New Roman" panose="02020603050405020304" pitchFamily="18" charset="0"/>
                        </a:rPr>
                        <a:t>1-1.5</a:t>
                      </a:r>
                      <a:r>
                        <a:rPr lang="zh-TW" altLang="en-US" sz="1600" b="0" kern="100" dirty="0">
                          <a:solidFill>
                            <a:srgbClr val="C00000"/>
                          </a:solidFill>
                          <a:effectLst/>
                          <a:latin typeface="+mn-ea"/>
                          <a:ea typeface="+mn-ea"/>
                          <a:cs typeface="Times New Roman" panose="02020603050405020304" pitchFamily="18" charset="0"/>
                        </a:rPr>
                        <a:t> 歲</a:t>
                      </a:r>
                      <a:endParaRPr lang="zh-TW" sz="1600" b="0" kern="100" dirty="0">
                        <a:solidFill>
                          <a:srgbClr val="C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10-18</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個月</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44655281"/>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1</a:t>
                      </a:r>
                      <a:r>
                        <a:rPr lang="en-US" altLang="zh-TW" sz="1600" b="0" kern="100" dirty="0">
                          <a:solidFill>
                            <a:srgbClr val="000000"/>
                          </a:solidFill>
                          <a:effectLst/>
                          <a:latin typeface="+mn-ea"/>
                          <a:ea typeface="+mn-ea"/>
                        </a:rPr>
                        <a:t>.5-</a:t>
                      </a:r>
                      <a:r>
                        <a:rPr lang="en-US" sz="1600" b="0" kern="100" dirty="0">
                          <a:solidFill>
                            <a:srgbClr val="000000"/>
                          </a:solidFill>
                          <a:effectLst/>
                          <a:latin typeface="+mn-ea"/>
                          <a:ea typeface="+mn-ea"/>
                        </a:rPr>
                        <a:t>2</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歲</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1</a:t>
                      </a:r>
                      <a:r>
                        <a:rPr lang="en-US" altLang="zh-TW" sz="1600" b="0" kern="100" dirty="0">
                          <a:solidFill>
                            <a:srgbClr val="000000"/>
                          </a:solidFill>
                          <a:effectLst/>
                          <a:latin typeface="+mn-ea"/>
                          <a:ea typeface="+mn-ea"/>
                        </a:rPr>
                        <a:t>.5-</a:t>
                      </a:r>
                      <a:r>
                        <a:rPr lang="en-US" sz="1600" b="0" kern="100" dirty="0">
                          <a:solidFill>
                            <a:srgbClr val="000000"/>
                          </a:solidFill>
                          <a:effectLst/>
                          <a:latin typeface="+mn-ea"/>
                          <a:ea typeface="+mn-ea"/>
                        </a:rPr>
                        <a:t>2</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歲</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1.5-2</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歲</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0223212"/>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2</a:t>
                      </a:r>
                      <a:r>
                        <a:rPr lang="en-US" altLang="zh-TW" sz="1600" b="0" kern="100" dirty="0">
                          <a:solidFill>
                            <a:srgbClr val="000000"/>
                          </a:solidFill>
                          <a:effectLst/>
                          <a:latin typeface="+mn-ea"/>
                          <a:ea typeface="+mn-ea"/>
                        </a:rPr>
                        <a:t>-</a:t>
                      </a:r>
                      <a:r>
                        <a:rPr lang="en-US" sz="1600" b="0" kern="100" dirty="0">
                          <a:solidFill>
                            <a:srgbClr val="000000"/>
                          </a:solidFill>
                          <a:effectLst/>
                          <a:latin typeface="+mn-ea"/>
                          <a:ea typeface="+mn-ea"/>
                        </a:rPr>
                        <a:t>3</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歲</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0" kern="100" dirty="0">
                          <a:solidFill>
                            <a:srgbClr val="000000"/>
                          </a:solidFill>
                          <a:effectLst/>
                          <a:latin typeface="+mn-ea"/>
                          <a:ea typeface="+mn-ea"/>
                        </a:rPr>
                        <a:t>2</a:t>
                      </a:r>
                      <a:r>
                        <a:rPr lang="en-US" altLang="zh-TW" sz="1600" b="0" kern="100" dirty="0">
                          <a:solidFill>
                            <a:srgbClr val="000000"/>
                          </a:solidFill>
                          <a:effectLst/>
                          <a:latin typeface="+mn-ea"/>
                          <a:ea typeface="+mn-ea"/>
                        </a:rPr>
                        <a:t>-</a:t>
                      </a:r>
                      <a:r>
                        <a:rPr lang="en-US" sz="1600" b="0" kern="100" dirty="0">
                          <a:solidFill>
                            <a:srgbClr val="000000"/>
                          </a:solidFill>
                          <a:effectLst/>
                          <a:latin typeface="+mn-ea"/>
                          <a:ea typeface="+mn-ea"/>
                        </a:rPr>
                        <a:t>3</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歲</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2-3</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歲</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2372445"/>
                  </a:ext>
                </a:extLst>
              </a:tr>
              <a:tr h="443650">
                <a:tc vMerge="1">
                  <a:txBody>
                    <a:bodyPr/>
                    <a:lstStyle/>
                    <a:p>
                      <a:pPr algn="ctr"/>
                      <a:endParaRPr lang="zh-TW" sz="1600" b="0" kern="100" dirty="0">
                        <a:solidFill>
                          <a:srgbClr val="000000"/>
                        </a:solidFill>
                        <a:effectLst/>
                        <a:latin typeface="+mn-ea"/>
                        <a:ea typeface="+mn-ea"/>
                        <a:cs typeface="Times New Roman" panose="02020603050405020304" pitchFamily="18" charset="0"/>
                      </a:endParaRPr>
                    </a:p>
                  </a:txBody>
                  <a:tcPr marL="38710" marR="3871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600" b="0" kern="100" dirty="0">
                          <a:solidFill>
                            <a:srgbClr val="000000"/>
                          </a:solidFill>
                          <a:effectLst/>
                          <a:latin typeface="+mn-ea"/>
                          <a:ea typeface="+mn-ea"/>
                        </a:rPr>
                        <a:t>3</a:t>
                      </a:r>
                      <a:r>
                        <a:rPr lang="zh-TW" altLang="en-US" sz="1600" b="0" kern="100" dirty="0">
                          <a:solidFill>
                            <a:srgbClr val="000000"/>
                          </a:solidFill>
                          <a:effectLst/>
                          <a:latin typeface="+mn-ea"/>
                          <a:ea typeface="+mn-ea"/>
                        </a:rPr>
                        <a:t> </a:t>
                      </a:r>
                      <a:r>
                        <a:rPr lang="en-US" altLang="zh-TW" sz="1600" b="0" kern="100" dirty="0">
                          <a:solidFill>
                            <a:srgbClr val="000000"/>
                          </a:solidFill>
                          <a:effectLst/>
                          <a:latin typeface="+mn-ea"/>
                          <a:ea typeface="+mn-ea"/>
                        </a:rPr>
                        <a:t>-</a:t>
                      </a:r>
                      <a:r>
                        <a:rPr lang="zh-TW" altLang="en-US" sz="1600" b="0" kern="100" dirty="0">
                          <a:solidFill>
                            <a:srgbClr val="000000"/>
                          </a:solidFill>
                          <a:effectLst/>
                          <a:latin typeface="+mn-ea"/>
                          <a:ea typeface="+mn-ea"/>
                        </a:rPr>
                        <a:t>未滿 </a:t>
                      </a:r>
                      <a:r>
                        <a:rPr lang="en-US" sz="1600" b="0" kern="100" dirty="0">
                          <a:solidFill>
                            <a:srgbClr val="000000"/>
                          </a:solidFill>
                          <a:effectLst/>
                          <a:latin typeface="+mn-ea"/>
                          <a:ea typeface="+mn-ea"/>
                        </a:rPr>
                        <a:t>7</a:t>
                      </a:r>
                      <a:r>
                        <a:rPr lang="zh-TW" altLang="en-US" sz="1600" b="0" kern="100" dirty="0">
                          <a:solidFill>
                            <a:srgbClr val="000000"/>
                          </a:solidFill>
                          <a:effectLst/>
                          <a:latin typeface="+mn-ea"/>
                          <a:ea typeface="+mn-ea"/>
                        </a:rPr>
                        <a:t> </a:t>
                      </a:r>
                      <a:r>
                        <a:rPr lang="zh-TW" sz="1600" b="0" kern="100" dirty="0">
                          <a:solidFill>
                            <a:srgbClr val="000000"/>
                          </a:solidFill>
                          <a:effectLst/>
                          <a:latin typeface="+mn-ea"/>
                          <a:ea typeface="+mn-ea"/>
                        </a:rPr>
                        <a:t>歲</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C00000"/>
                          </a:solidFill>
                          <a:effectLst/>
                          <a:latin typeface="+mn-ea"/>
                          <a:ea typeface="+mn-ea"/>
                          <a:cs typeface="Times New Roman" panose="02020603050405020304" pitchFamily="18" charset="0"/>
                        </a:rPr>
                        <a:t>3-5</a:t>
                      </a:r>
                      <a:r>
                        <a:rPr lang="zh-TW" altLang="en-US" sz="1600" b="0" kern="100" dirty="0">
                          <a:solidFill>
                            <a:srgbClr val="C00000"/>
                          </a:solidFill>
                          <a:effectLst/>
                          <a:latin typeface="+mn-ea"/>
                          <a:ea typeface="+mn-ea"/>
                          <a:cs typeface="Times New Roman" panose="02020603050405020304" pitchFamily="18" charset="0"/>
                        </a:rPr>
                        <a:t> 歲</a:t>
                      </a:r>
                      <a:endParaRPr lang="zh-TW" sz="1600" b="0" kern="100" dirty="0">
                        <a:solidFill>
                          <a:srgbClr val="C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3-5</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歲</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1962369"/>
                  </a:ext>
                </a:extLst>
              </a:tr>
              <a:tr h="443650">
                <a:tc vMerge="1">
                  <a:txBody>
                    <a:bodyPr/>
                    <a:lstStyle/>
                    <a:p>
                      <a:endParaRPr lang="zh-TW" altLang="en-US"/>
                    </a:p>
                  </a:txBody>
                  <a:tcPr/>
                </a:tc>
                <a:tc vMerge="1">
                  <a:txBody>
                    <a:bodyPr/>
                    <a:lstStyle/>
                    <a:p>
                      <a:pPr algn="ctr"/>
                      <a:endParaRPr lang="zh-TW" sz="1800" b="0" kern="100" dirty="0">
                        <a:solidFill>
                          <a:srgbClr val="000000"/>
                        </a:solidFill>
                        <a:effectLst/>
                        <a:latin typeface="+mj-ea"/>
                        <a:ea typeface="+mj-ea"/>
                        <a:cs typeface="Times New Roman" panose="02020603050405020304" pitchFamily="18" charset="0"/>
                      </a:endParaRPr>
                    </a:p>
                  </a:txBody>
                  <a:tcPr marL="38710" marR="38710" marT="0" marB="0" anchor="ctr">
                    <a:lnL w="12700" cap="flat" cmpd="sng" algn="ctr">
                      <a:solidFill>
                        <a:srgbClr val="333333"/>
                      </a:solidFill>
                      <a:prstDash val="solid"/>
                      <a:round/>
                      <a:headEnd type="none" w="med" len="med"/>
                      <a:tailEnd type="none" w="med" len="med"/>
                    </a:lnL>
                    <a:lnR w="12700"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600" b="0" kern="100" dirty="0">
                          <a:solidFill>
                            <a:srgbClr val="C00000"/>
                          </a:solidFill>
                          <a:effectLst/>
                          <a:latin typeface="+mn-ea"/>
                          <a:ea typeface="+mn-ea"/>
                          <a:cs typeface="Times New Roman" panose="02020603050405020304" pitchFamily="18" charset="0"/>
                        </a:rPr>
                        <a:t>5</a:t>
                      </a:r>
                      <a:r>
                        <a:rPr lang="zh-TW" altLang="en-US" sz="1600" b="0" kern="100" dirty="0">
                          <a:solidFill>
                            <a:srgbClr val="C00000"/>
                          </a:solidFill>
                          <a:effectLst/>
                          <a:latin typeface="+mn-ea"/>
                          <a:ea typeface="+mn-ea"/>
                          <a:cs typeface="Times New Roman" panose="02020603050405020304" pitchFamily="18" charset="0"/>
                        </a:rPr>
                        <a:t> </a:t>
                      </a:r>
                      <a:r>
                        <a:rPr lang="en-US" altLang="zh-TW" sz="1600" b="0" kern="100" dirty="0">
                          <a:solidFill>
                            <a:srgbClr val="C00000"/>
                          </a:solidFill>
                          <a:effectLst/>
                          <a:latin typeface="+mn-ea"/>
                          <a:ea typeface="+mn-ea"/>
                          <a:cs typeface="Times New Roman" panose="02020603050405020304" pitchFamily="18" charset="0"/>
                        </a:rPr>
                        <a:t>-</a:t>
                      </a:r>
                      <a:r>
                        <a:rPr lang="zh-TW" altLang="en-US" sz="1600" b="0" kern="100" dirty="0">
                          <a:solidFill>
                            <a:srgbClr val="C00000"/>
                          </a:solidFill>
                          <a:effectLst/>
                          <a:latin typeface="+mn-ea"/>
                          <a:ea typeface="+mn-ea"/>
                          <a:cs typeface="Times New Roman" panose="02020603050405020304" pitchFamily="18" charset="0"/>
                        </a:rPr>
                        <a:t>未滿 </a:t>
                      </a:r>
                      <a:r>
                        <a:rPr lang="en-US" altLang="zh-TW" sz="1600" b="0" kern="100" dirty="0">
                          <a:solidFill>
                            <a:srgbClr val="C00000"/>
                          </a:solidFill>
                          <a:effectLst/>
                          <a:latin typeface="+mn-ea"/>
                          <a:ea typeface="+mn-ea"/>
                          <a:cs typeface="Times New Roman" panose="02020603050405020304" pitchFamily="18" charset="0"/>
                        </a:rPr>
                        <a:t>7</a:t>
                      </a:r>
                      <a:r>
                        <a:rPr lang="zh-TW" altLang="en-US" sz="1600" b="0" kern="100" dirty="0">
                          <a:solidFill>
                            <a:srgbClr val="C00000"/>
                          </a:solidFill>
                          <a:effectLst/>
                          <a:latin typeface="+mn-ea"/>
                          <a:ea typeface="+mn-ea"/>
                          <a:cs typeface="Times New Roman" panose="02020603050405020304" pitchFamily="18" charset="0"/>
                        </a:rPr>
                        <a:t> 歲</a:t>
                      </a:r>
                      <a:endParaRPr lang="zh-TW" sz="1600" b="0" kern="100" dirty="0">
                        <a:solidFill>
                          <a:srgbClr val="C00000"/>
                        </a:solidFill>
                        <a:effectLst/>
                        <a:latin typeface="+mn-ea"/>
                        <a:ea typeface="+mn-ea"/>
                        <a:cs typeface="Times New Roman" panose="02020603050405020304" pitchFamily="18" charset="0"/>
                      </a:endParaRPr>
                    </a:p>
                  </a:txBody>
                  <a:tcPr marL="0" marR="0" marT="0" marB="0" anchor="ctr">
                    <a:lnL w="12700"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0" kern="100" dirty="0">
                          <a:solidFill>
                            <a:srgbClr val="000000"/>
                          </a:solidFill>
                          <a:effectLst/>
                          <a:latin typeface="+mn-ea"/>
                          <a:ea typeface="+mn-ea"/>
                          <a:cs typeface="+mn-cs"/>
                        </a:rPr>
                        <a:t>5</a:t>
                      </a:r>
                      <a:r>
                        <a:rPr lang="zh-TW" altLang="en-US" sz="1600" b="0" kern="100" dirty="0">
                          <a:solidFill>
                            <a:srgbClr val="000000"/>
                          </a:solidFill>
                          <a:effectLst/>
                          <a:latin typeface="+mn-ea"/>
                          <a:ea typeface="+mn-ea"/>
                          <a:cs typeface="+mn-cs"/>
                        </a:rPr>
                        <a:t> </a:t>
                      </a:r>
                      <a:r>
                        <a:rPr lang="en-US" altLang="zh-TW" sz="1600" b="0" kern="100" dirty="0">
                          <a:solidFill>
                            <a:srgbClr val="000000"/>
                          </a:solidFill>
                          <a:effectLst/>
                          <a:latin typeface="+mn-ea"/>
                          <a:ea typeface="+mn-ea"/>
                          <a:cs typeface="+mn-cs"/>
                        </a:rPr>
                        <a:t>-</a:t>
                      </a:r>
                      <a:r>
                        <a:rPr lang="zh-TW" altLang="en-US" sz="1600" b="0" kern="100" dirty="0">
                          <a:solidFill>
                            <a:srgbClr val="000000"/>
                          </a:solidFill>
                          <a:effectLst/>
                          <a:latin typeface="+mn-ea"/>
                          <a:ea typeface="+mn-ea"/>
                          <a:cs typeface="+mn-cs"/>
                        </a:rPr>
                        <a:t>未滿 </a:t>
                      </a:r>
                      <a:r>
                        <a:rPr lang="en-US" altLang="zh-TW" sz="1600" b="0" kern="100" dirty="0">
                          <a:solidFill>
                            <a:srgbClr val="000000"/>
                          </a:solidFill>
                          <a:effectLst/>
                          <a:latin typeface="+mn-ea"/>
                          <a:ea typeface="+mn-ea"/>
                          <a:cs typeface="+mn-cs"/>
                        </a:rPr>
                        <a:t>7</a:t>
                      </a:r>
                      <a:r>
                        <a:rPr lang="zh-TW" altLang="en-US" sz="1600" b="0" kern="100" dirty="0">
                          <a:solidFill>
                            <a:srgbClr val="000000"/>
                          </a:solidFill>
                          <a:effectLst/>
                          <a:latin typeface="+mn-ea"/>
                          <a:ea typeface="+mn-ea"/>
                          <a:cs typeface="+mn-cs"/>
                        </a:rPr>
                        <a:t> </a:t>
                      </a:r>
                      <a:r>
                        <a:rPr lang="zh-TW" altLang="zh-TW" sz="1600" b="0" kern="100" dirty="0">
                          <a:solidFill>
                            <a:srgbClr val="000000"/>
                          </a:solidFill>
                          <a:effectLst/>
                          <a:latin typeface="+mn-ea"/>
                          <a:ea typeface="+mn-ea"/>
                          <a:cs typeface="+mn-cs"/>
                        </a:rPr>
                        <a:t>歲</a:t>
                      </a:r>
                      <a:endParaRPr lang="zh-TW" altLang="zh-TW" sz="1600" b="0"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12700" cap="flat" cmpd="sng" algn="ctr">
                      <a:solidFill>
                        <a:srgbClr val="333333"/>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4971874"/>
                  </a:ext>
                </a:extLst>
              </a:tr>
              <a:tr h="443650">
                <a:tc>
                  <a:txBody>
                    <a:bodyPr/>
                    <a:lstStyle/>
                    <a:p>
                      <a:pPr marL="0" algn="ctr" defTabSz="914400" rtl="0" eaLnBrk="1" latinLnBrk="0" hangingPunct="1"/>
                      <a:r>
                        <a:rPr lang="zh-TW" altLang="en-US" sz="1600" b="1" kern="100" dirty="0">
                          <a:solidFill>
                            <a:srgbClr val="000000"/>
                          </a:solidFill>
                          <a:effectLst/>
                          <a:latin typeface="+mn-ea"/>
                          <a:ea typeface="+mn-ea"/>
                          <a:cs typeface="+mn-cs"/>
                        </a:rPr>
                        <a:t>次數</a:t>
                      </a:r>
                    </a:p>
                  </a:txBody>
                  <a:tcPr marL="0" marR="0" marT="0" marB="0" anchor="ctr">
                    <a:lnL w="38100" cap="flat" cmpd="sng" algn="ctr">
                      <a:solidFill>
                        <a:srgbClr val="1D2020"/>
                      </a:solidFill>
                      <a:prstDash val="solid"/>
                      <a:round/>
                      <a:headEnd type="none" w="med" len="med"/>
                      <a:tailEnd type="none" w="med" len="med"/>
                    </a:lnL>
                    <a:lnR w="38100" cap="flat" cmpd="sng" algn="ctr">
                      <a:solidFill>
                        <a:srgbClr val="1D2020"/>
                      </a:solidFill>
                      <a:prstDash val="solid"/>
                      <a:round/>
                      <a:headEnd type="none" w="med" len="med"/>
                      <a:tailEnd type="none" w="med" len="med"/>
                    </a:lnR>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600" b="0" kern="100" dirty="0">
                          <a:solidFill>
                            <a:srgbClr val="000000"/>
                          </a:solidFill>
                          <a:effectLst/>
                          <a:latin typeface="+mn-ea"/>
                          <a:ea typeface="+mn-ea"/>
                          <a:cs typeface="Times New Roman" panose="02020603050405020304" pitchFamily="18" charset="0"/>
                        </a:rPr>
                        <a:t>7</a:t>
                      </a:r>
                      <a:r>
                        <a:rPr lang="zh-TW" altLang="en-US" sz="1600" b="0" kern="100" dirty="0">
                          <a:solidFill>
                            <a:srgbClr val="000000"/>
                          </a:solidFill>
                          <a:effectLst/>
                          <a:latin typeface="+mn-ea"/>
                          <a:ea typeface="+mn-ea"/>
                          <a:cs typeface="Times New Roman" panose="02020603050405020304" pitchFamily="18" charset="0"/>
                        </a:rPr>
                        <a:t> 次　  </a:t>
                      </a:r>
                      <a:endParaRPr lang="zh-TW" sz="1600" b="0" kern="100" dirty="0">
                        <a:solidFill>
                          <a:srgbClr val="000000"/>
                        </a:solidFill>
                        <a:effectLst/>
                        <a:latin typeface="+mn-ea"/>
                        <a:ea typeface="+mn-ea"/>
                        <a:cs typeface="Times New Roman" panose="02020603050405020304" pitchFamily="18" charset="0"/>
                      </a:endParaRPr>
                    </a:p>
                  </a:txBody>
                  <a:tcPr marL="0" marR="0" marT="0" marB="0" anchor="ctr">
                    <a:lnL w="38100" cap="flat" cmpd="sng" algn="ctr">
                      <a:solidFill>
                        <a:srgbClr val="1D2020"/>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rgbClr val="1D2020"/>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600" b="1" kern="100" dirty="0">
                          <a:solidFill>
                            <a:srgbClr val="C00000"/>
                          </a:solidFill>
                          <a:effectLst/>
                          <a:latin typeface="+mn-ea"/>
                          <a:ea typeface="+mn-ea"/>
                          <a:cs typeface="Times New Roman" panose="02020603050405020304" pitchFamily="18" charset="0"/>
                        </a:rPr>
                        <a:t>「</a:t>
                      </a:r>
                      <a:r>
                        <a:rPr lang="en-US" altLang="zh-TW" sz="1600" b="1" kern="100" dirty="0">
                          <a:solidFill>
                            <a:srgbClr val="C00000"/>
                          </a:solidFill>
                          <a:effectLst/>
                          <a:latin typeface="+mn-ea"/>
                          <a:ea typeface="+mn-ea"/>
                          <a:cs typeface="Times New Roman" panose="02020603050405020304" pitchFamily="18" charset="0"/>
                        </a:rPr>
                        <a:t>9</a:t>
                      </a:r>
                      <a:r>
                        <a:rPr lang="zh-TW" altLang="en-US" sz="1600" b="1" kern="100" dirty="0">
                          <a:solidFill>
                            <a:srgbClr val="C00000"/>
                          </a:solidFill>
                          <a:effectLst/>
                          <a:latin typeface="+mn-ea"/>
                          <a:ea typeface="+mn-ea"/>
                          <a:cs typeface="Times New Roman" panose="02020603050405020304" pitchFamily="18" charset="0"/>
                        </a:rPr>
                        <a:t> 次」</a:t>
                      </a:r>
                      <a:endParaRPr lang="zh-TW" sz="1600" b="1" kern="100" dirty="0">
                        <a:solidFill>
                          <a:srgbClr val="C00000"/>
                        </a:solidFill>
                        <a:effectLst/>
                        <a:latin typeface="+mn-ea"/>
                        <a:ea typeface="+mn-ea"/>
                        <a:cs typeface="Times New Roman" panose="02020603050405020304" pitchFamily="18"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rgbClr val="333333"/>
                      </a:solidFill>
                      <a:prstDash val="solid"/>
                      <a:round/>
                      <a:headEnd type="none" w="med" len="med"/>
                      <a:tailEnd type="none" w="med" len="med"/>
                    </a:lnR>
                    <a:lnT w="38100" cap="flat" cmpd="sng" algn="ctr">
                      <a:solidFill>
                        <a:srgbClr val="1D2020"/>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kern="100" dirty="0">
                          <a:solidFill>
                            <a:srgbClr val="000000"/>
                          </a:solidFill>
                          <a:effectLst/>
                          <a:latin typeface="+mn-ea"/>
                          <a:ea typeface="+mn-ea"/>
                          <a:cs typeface="Times New Roman" panose="02020603050405020304" pitchFamily="18" charset="0"/>
                        </a:rPr>
                        <a:t>6</a:t>
                      </a:r>
                      <a:r>
                        <a:rPr lang="zh-TW" altLang="en-US" sz="1600" b="1" kern="100" dirty="0">
                          <a:solidFill>
                            <a:srgbClr val="000000"/>
                          </a:solidFill>
                          <a:effectLst/>
                          <a:latin typeface="+mn-ea"/>
                          <a:ea typeface="+mn-ea"/>
                          <a:cs typeface="Times New Roman" panose="02020603050405020304" pitchFamily="18" charset="0"/>
                        </a:rPr>
                        <a:t> 次</a:t>
                      </a:r>
                      <a:endParaRPr lang="zh-TW" altLang="zh-TW" sz="1600" b="1" kern="100" dirty="0">
                        <a:solidFill>
                          <a:srgbClr val="000000"/>
                        </a:solidFill>
                        <a:effectLst/>
                        <a:latin typeface="+mn-ea"/>
                        <a:ea typeface="+mn-ea"/>
                        <a:cs typeface="Times New Roman" panose="02020603050405020304" pitchFamily="18" charset="0"/>
                      </a:endParaRPr>
                    </a:p>
                  </a:txBody>
                  <a:tcPr marL="0" marR="0" marT="0" marB="0" anchor="ctr">
                    <a:lnL w="28575" cap="flat" cmpd="sng" algn="ctr">
                      <a:solidFill>
                        <a:srgbClr val="333333"/>
                      </a:solidFill>
                      <a:prstDash val="solid"/>
                      <a:round/>
                      <a:headEnd type="none" w="med" len="med"/>
                      <a:tailEnd type="none" w="med" len="med"/>
                    </a:lnL>
                    <a:lnR w="28575" cap="flat" cmpd="sng" algn="ctr">
                      <a:solidFill>
                        <a:srgbClr val="333333"/>
                      </a:solidFill>
                      <a:prstDash val="solid"/>
                      <a:round/>
                      <a:headEnd type="none" w="med" len="med"/>
                      <a:tailEnd type="none" w="med" len="med"/>
                    </a:lnR>
                    <a:lnT w="38100" cap="flat" cmpd="sng" algn="ctr">
                      <a:solidFill>
                        <a:srgbClr val="1D2020"/>
                      </a:solidFill>
                      <a:prstDash val="solid"/>
                      <a:round/>
                      <a:headEnd type="none" w="med" len="med"/>
                      <a:tailEnd type="none" w="med" len="med"/>
                    </a:lnT>
                    <a:lnB w="38100" cap="flat" cmpd="sng" algn="ctr">
                      <a:solidFill>
                        <a:srgbClr val="1D20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6207488"/>
                  </a:ext>
                </a:extLst>
              </a:tr>
            </a:tbl>
          </a:graphicData>
        </a:graphic>
      </p:graphicFrame>
      <p:sp>
        <p:nvSpPr>
          <p:cNvPr id="14" name="投影片編號版面配置區 4">
            <a:extLst>
              <a:ext uri="{FF2B5EF4-FFF2-40B4-BE49-F238E27FC236}">
                <a16:creationId xmlns:a16="http://schemas.microsoft.com/office/drawing/2014/main" id="{51467CA0-6E29-45DB-A9F4-CB82B75BB766}"/>
              </a:ext>
            </a:extLst>
          </p:cNvPr>
          <p:cNvSpPr>
            <a:spLocks noGrp="1"/>
          </p:cNvSpPr>
          <p:nvPr>
            <p:ph type="sldNum" sz="quarter" idx="12"/>
          </p:nvPr>
        </p:nvSpPr>
        <p:spPr>
          <a:xfrm>
            <a:off x="8834564" y="6485631"/>
            <a:ext cx="3357436" cy="365125"/>
          </a:xfrm>
        </p:spPr>
        <p:txBody>
          <a:bodyPr/>
          <a:lstStyle/>
          <a:p>
            <a:fld id="{51845F5A-061D-4825-9AE9-D7794091C6CF}" type="slidenum">
              <a:rPr lang="en-US" sz="1600" b="1" smtClean="0">
                <a:solidFill>
                  <a:srgbClr val="1D2020"/>
                </a:solidFill>
                <a:latin typeface="+mn-ea"/>
              </a:rPr>
              <a:pPr/>
              <a:t>36</a:t>
            </a:fld>
            <a:endParaRPr lang="en-US" sz="1600" b="1" dirty="0">
              <a:solidFill>
                <a:srgbClr val="1D2020"/>
              </a:solidFill>
              <a:latin typeface="+mn-ea"/>
            </a:endParaRPr>
          </a:p>
        </p:txBody>
      </p:sp>
    </p:spTree>
    <p:extLst>
      <p:ext uri="{BB962C8B-B14F-4D97-AF65-F5344CB8AC3E}">
        <p14:creationId xmlns:p14="http://schemas.microsoft.com/office/powerpoint/2010/main" val="16001531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05149" y="490093"/>
            <a:ext cx="1780483" cy="646331"/>
          </a:xfrm>
          <a:prstGeom prst="rect">
            <a:avLst/>
          </a:prstGeom>
          <a:noFill/>
        </p:spPr>
        <p:txBody>
          <a:bodyPr wrap="square" rtlCol="0">
            <a:spAutoFit/>
          </a:bodyPr>
          <a:lstStyle/>
          <a:p>
            <a:r>
              <a:rPr lang="zh-TW" altLang="en-US" sz="3600" b="1" dirty="0">
                <a:solidFill>
                  <a:schemeClr val="bg1"/>
                </a:solidFill>
              </a:rPr>
              <a:t>保健科</a:t>
            </a:r>
          </a:p>
        </p:txBody>
      </p:sp>
      <p:sp>
        <p:nvSpPr>
          <p:cNvPr id="31" name="矩形 30">
            <a:extLst>
              <a:ext uri="{FF2B5EF4-FFF2-40B4-BE49-F238E27FC236}">
                <a16:creationId xmlns:a16="http://schemas.microsoft.com/office/drawing/2014/main" id="{E8A1D55E-C6B1-4305-B729-CEC6AC3EA4CE}"/>
              </a:ext>
            </a:extLst>
          </p:cNvPr>
          <p:cNvSpPr/>
          <p:nvPr/>
        </p:nvSpPr>
        <p:spPr>
          <a:xfrm>
            <a:off x="8834564" y="106389"/>
            <a:ext cx="3357436" cy="307777"/>
          </a:xfrm>
          <a:prstGeom prst="rect">
            <a:avLst/>
          </a:prstGeom>
          <a:solidFill>
            <a:schemeClr val="accent2">
              <a:lumMod val="20000"/>
              <a:lumOff val="80000"/>
            </a:schemeClr>
          </a:solid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mn-ea"/>
              </a:rPr>
              <a:t>衛生局保健科承辦人 黃</a:t>
            </a:r>
            <a:r>
              <a:rPr lang="zh-TW" altLang="en-US" sz="1400" b="1" kern="0" dirty="0">
                <a:solidFill>
                  <a:srgbClr val="000000"/>
                </a:solidFill>
                <a:latin typeface="+mn-ea"/>
              </a:rPr>
              <a:t>小姐 </a:t>
            </a:r>
            <a:r>
              <a:rPr kumimoji="0" lang="zh-TW" altLang="en-US" sz="1400" b="1" i="0" u="none" strike="noStrike" kern="0" cap="none" spc="0" normalizeH="0" baseline="0" noProof="0" dirty="0">
                <a:ln>
                  <a:noFill/>
                </a:ln>
                <a:solidFill>
                  <a:srgbClr val="000000"/>
                </a:solidFill>
                <a:effectLst/>
                <a:uLnTx/>
                <a:uFillTx/>
                <a:latin typeface="+mn-ea"/>
              </a:rPr>
              <a:t>分機 </a:t>
            </a:r>
            <a:r>
              <a:rPr kumimoji="0" lang="en-US" altLang="zh-TW" sz="1400" b="1" i="0" u="none" strike="noStrike" kern="0" cap="none" spc="0" normalizeH="0" baseline="0" noProof="0" dirty="0">
                <a:ln>
                  <a:noFill/>
                </a:ln>
                <a:solidFill>
                  <a:srgbClr val="000000"/>
                </a:solidFill>
                <a:effectLst/>
                <a:uLnTx/>
                <a:uFillTx/>
                <a:latin typeface="+mn-ea"/>
              </a:rPr>
              <a:t>70266</a:t>
            </a:r>
            <a:endParaRPr kumimoji="0" lang="zh-TW" altLang="en-US" sz="1400" b="1" i="0" u="none" strike="noStrike" kern="0" cap="none" spc="0" normalizeH="0" baseline="0" noProof="0" dirty="0">
              <a:ln>
                <a:noFill/>
              </a:ln>
              <a:solidFill>
                <a:sysClr val="windowText" lastClr="000000"/>
              </a:solidFill>
              <a:effectLst/>
              <a:uLnTx/>
              <a:uFillTx/>
              <a:latin typeface="+mn-ea"/>
            </a:endParaRPr>
          </a:p>
        </p:txBody>
      </p:sp>
      <p:sp>
        <p:nvSpPr>
          <p:cNvPr id="32" name="矩形 31">
            <a:extLst>
              <a:ext uri="{FF2B5EF4-FFF2-40B4-BE49-F238E27FC236}">
                <a16:creationId xmlns:a16="http://schemas.microsoft.com/office/drawing/2014/main" id="{7A64E139-1AC6-4089-8387-42981DD06244}"/>
              </a:ext>
            </a:extLst>
          </p:cNvPr>
          <p:cNvSpPr/>
          <p:nvPr/>
        </p:nvSpPr>
        <p:spPr>
          <a:xfrm>
            <a:off x="2217921" y="1500808"/>
            <a:ext cx="929121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標題 1">
            <a:extLst>
              <a:ext uri="{FF2B5EF4-FFF2-40B4-BE49-F238E27FC236}">
                <a16:creationId xmlns:a16="http://schemas.microsoft.com/office/drawing/2014/main" id="{5916A057-4FD8-4F56-AE81-035B79F70ADB}"/>
              </a:ext>
            </a:extLst>
          </p:cNvPr>
          <p:cNvSpPr txBox="1">
            <a:spLocks/>
          </p:cNvSpPr>
          <p:nvPr/>
        </p:nvSpPr>
        <p:spPr>
          <a:xfrm>
            <a:off x="2217921" y="161264"/>
            <a:ext cx="95436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baseline="0">
                <a:solidFill>
                  <a:schemeClr val="tx1"/>
                </a:solidFill>
                <a:latin typeface="+mj-ea"/>
                <a:ea typeface="+mj-ea"/>
                <a:cs typeface="+mj-cs"/>
              </a:defRPr>
            </a:lvl1pPr>
          </a:lstStyle>
          <a:p>
            <a:pPr>
              <a:lnSpc>
                <a:spcPts val="4000"/>
              </a:lnSpc>
            </a:pPr>
            <a:r>
              <a:rPr lang="zh-TW" altLang="en-US" sz="3600" dirty="0">
                <a:solidFill>
                  <a:schemeClr val="tx1">
                    <a:lumMod val="50000"/>
                  </a:schemeClr>
                </a:solidFill>
              </a:rPr>
              <a:t>提升成人預防保健服務利用率</a:t>
            </a:r>
            <a:endParaRPr lang="en-US" altLang="zh-TW" sz="3600" dirty="0">
              <a:solidFill>
                <a:schemeClr val="tx1">
                  <a:lumMod val="50000"/>
                </a:schemeClr>
              </a:solidFill>
            </a:endParaRPr>
          </a:p>
          <a:p>
            <a:pPr>
              <a:lnSpc>
                <a:spcPts val="4000"/>
              </a:lnSpc>
            </a:pPr>
            <a:r>
              <a:rPr lang="zh-TW" altLang="en-US" sz="3600" dirty="0">
                <a:solidFill>
                  <a:schemeClr val="tx1">
                    <a:lumMod val="50000"/>
                  </a:schemeClr>
                </a:solidFill>
              </a:rPr>
              <a:t>及 </a:t>
            </a:r>
            <a:r>
              <a:rPr lang="en-US" altLang="zh-TW" sz="3600" dirty="0">
                <a:solidFill>
                  <a:schemeClr val="tx1">
                    <a:lumMod val="50000"/>
                  </a:schemeClr>
                </a:solidFill>
              </a:rPr>
              <a:t>B</a:t>
            </a:r>
            <a:r>
              <a:rPr lang="zh-TW" altLang="en-US" sz="3600" dirty="0">
                <a:solidFill>
                  <a:schemeClr val="tx1">
                    <a:lumMod val="50000"/>
                  </a:schemeClr>
                </a:solidFill>
              </a:rPr>
              <a:t>、</a:t>
            </a:r>
            <a:r>
              <a:rPr lang="en-US" altLang="zh-TW" sz="3600" dirty="0">
                <a:solidFill>
                  <a:schemeClr val="tx1">
                    <a:lumMod val="50000"/>
                  </a:schemeClr>
                </a:solidFill>
              </a:rPr>
              <a:t>C</a:t>
            </a:r>
            <a:r>
              <a:rPr lang="zh-TW" altLang="en-US" sz="3600" dirty="0">
                <a:solidFill>
                  <a:schemeClr val="tx1">
                    <a:lumMod val="50000"/>
                  </a:schemeClr>
                </a:solidFill>
              </a:rPr>
              <a:t> 型肝炎篩檢涵蓋率</a:t>
            </a:r>
          </a:p>
        </p:txBody>
      </p:sp>
      <p:sp>
        <p:nvSpPr>
          <p:cNvPr id="8" name="投影片編號版面配置區 4">
            <a:extLst>
              <a:ext uri="{FF2B5EF4-FFF2-40B4-BE49-F238E27FC236}">
                <a16:creationId xmlns:a16="http://schemas.microsoft.com/office/drawing/2014/main" id="{33A7D67D-73C3-414E-A4BA-6F0E6F0E01F3}"/>
              </a:ext>
            </a:extLst>
          </p:cNvPr>
          <p:cNvSpPr>
            <a:spLocks noGrp="1"/>
          </p:cNvSpPr>
          <p:nvPr>
            <p:ph type="sldNum" sz="quarter" idx="12"/>
          </p:nvPr>
        </p:nvSpPr>
        <p:spPr>
          <a:xfrm>
            <a:off x="8834564" y="6485631"/>
            <a:ext cx="3357436" cy="365125"/>
          </a:xfrm>
        </p:spPr>
        <p:txBody>
          <a:bodyPr/>
          <a:lstStyle/>
          <a:p>
            <a:fld id="{51845F5A-061D-4825-9AE9-D7794091C6CF}" type="slidenum">
              <a:rPr lang="en-US" sz="1600" b="1" smtClean="0">
                <a:solidFill>
                  <a:srgbClr val="1D2020"/>
                </a:solidFill>
                <a:latin typeface="+mn-ea"/>
              </a:rPr>
              <a:pPr/>
              <a:t>37</a:t>
            </a:fld>
            <a:endParaRPr lang="en-US" sz="1600" b="1" dirty="0">
              <a:solidFill>
                <a:srgbClr val="1D2020"/>
              </a:solidFill>
              <a:latin typeface="+mn-ea"/>
            </a:endParaRPr>
          </a:p>
        </p:txBody>
      </p:sp>
      <p:pic>
        <p:nvPicPr>
          <p:cNvPr id="2" name="圖片 1">
            <a:extLst>
              <a:ext uri="{FF2B5EF4-FFF2-40B4-BE49-F238E27FC236}">
                <a16:creationId xmlns:a16="http://schemas.microsoft.com/office/drawing/2014/main" id="{A7705077-C6FC-9786-F7E4-3CB092316644}"/>
              </a:ext>
            </a:extLst>
          </p:cNvPr>
          <p:cNvPicPr>
            <a:picLocks noChangeAspect="1"/>
          </p:cNvPicPr>
          <p:nvPr/>
        </p:nvPicPr>
        <p:blipFill>
          <a:blip r:embed="rId2"/>
          <a:srcRect l="8145" t="7232" r="7740" b="7821"/>
          <a:stretch/>
        </p:blipFill>
        <p:spPr>
          <a:xfrm>
            <a:off x="10259297" y="4349729"/>
            <a:ext cx="1684149" cy="1700832"/>
          </a:xfrm>
          <a:prstGeom prst="rect">
            <a:avLst/>
          </a:prstGeom>
        </p:spPr>
      </p:pic>
      <p:sp>
        <p:nvSpPr>
          <p:cNvPr id="3" name="文字方塊 2">
            <a:extLst>
              <a:ext uri="{FF2B5EF4-FFF2-40B4-BE49-F238E27FC236}">
                <a16:creationId xmlns:a16="http://schemas.microsoft.com/office/drawing/2014/main" id="{087350C8-1B39-0E01-28B8-E84C875689E3}"/>
              </a:ext>
            </a:extLst>
          </p:cNvPr>
          <p:cNvSpPr txBox="1"/>
          <p:nvPr/>
        </p:nvSpPr>
        <p:spPr>
          <a:xfrm>
            <a:off x="9931562" y="3059548"/>
            <a:ext cx="2339618" cy="1138773"/>
          </a:xfrm>
          <a:prstGeom prst="rect">
            <a:avLst/>
          </a:prstGeom>
          <a:noFill/>
        </p:spPr>
        <p:txBody>
          <a:bodyPr wrap="square">
            <a:spAutoFit/>
          </a:bodyPr>
          <a:lstStyle/>
          <a:p>
            <a:pPr marL="0" indent="0" algn="ctr">
              <a:lnSpc>
                <a:spcPct val="100000"/>
              </a:lnSpc>
              <a:buClrTx/>
              <a:buNone/>
            </a:pPr>
            <a:r>
              <a:rPr lang="zh-TW" altLang="en-US" sz="2000" b="1" spc="0" dirty="0">
                <a:ln w="0">
                  <a:noFill/>
                </a:ln>
                <a:solidFill>
                  <a:schemeClr val="tx2">
                    <a:lumMod val="50000"/>
                  </a:schemeClr>
                </a:solidFill>
                <a:latin typeface="+mj-ea"/>
                <a:ea typeface="+mj-ea"/>
              </a:rPr>
              <a:t>獎勵計畫詳情請洽</a:t>
            </a:r>
            <a:r>
              <a:rPr lang="zh-TW" altLang="en-US" sz="1600" b="1" spc="0" dirty="0">
                <a:ln w="0">
                  <a:noFill/>
                </a:ln>
                <a:solidFill>
                  <a:schemeClr val="tx2">
                    <a:lumMod val="50000"/>
                  </a:schemeClr>
                </a:solidFill>
                <a:latin typeface="+mj-ea"/>
                <a:ea typeface="+mj-ea"/>
              </a:rPr>
              <a:t>本局官網 </a:t>
            </a:r>
            <a:r>
              <a:rPr lang="en-US" altLang="zh-TW" sz="1600" b="1" spc="0" dirty="0">
                <a:ln w="0">
                  <a:noFill/>
                </a:ln>
                <a:solidFill>
                  <a:schemeClr val="tx2">
                    <a:lumMod val="50000"/>
                  </a:schemeClr>
                </a:solidFill>
                <a:latin typeface="+mj-ea"/>
                <a:ea typeface="+mj-ea"/>
              </a:rPr>
              <a:t>/</a:t>
            </a:r>
            <a:r>
              <a:rPr lang="zh-TW" altLang="en-US" sz="1600" b="1" spc="0" dirty="0">
                <a:ln w="0">
                  <a:noFill/>
                </a:ln>
                <a:solidFill>
                  <a:schemeClr val="tx2">
                    <a:lumMod val="50000"/>
                  </a:schemeClr>
                </a:solidFill>
                <a:latin typeface="+mj-ea"/>
                <a:ea typeface="+mj-ea"/>
              </a:rPr>
              <a:t> 醫療院所</a:t>
            </a:r>
            <a:endParaRPr lang="en-US" altLang="zh-TW" sz="1600" b="1" spc="0" dirty="0">
              <a:ln w="0">
                <a:noFill/>
              </a:ln>
              <a:solidFill>
                <a:schemeClr val="tx2">
                  <a:lumMod val="50000"/>
                </a:schemeClr>
              </a:solidFill>
              <a:latin typeface="+mj-ea"/>
              <a:ea typeface="+mj-ea"/>
            </a:endParaRPr>
          </a:p>
          <a:p>
            <a:pPr marL="0" indent="0" algn="ctr">
              <a:lnSpc>
                <a:spcPct val="100000"/>
              </a:lnSpc>
              <a:buClrTx/>
              <a:buNone/>
            </a:pPr>
            <a:r>
              <a:rPr lang="zh-TW" altLang="en-US" sz="1600" b="1" spc="0" dirty="0">
                <a:ln w="0">
                  <a:noFill/>
                </a:ln>
                <a:solidFill>
                  <a:schemeClr val="tx2">
                    <a:lumMod val="50000"/>
                  </a:schemeClr>
                </a:solidFill>
                <a:latin typeface="+mj-ea"/>
                <a:ea typeface="+mj-ea"/>
              </a:rPr>
              <a:t>交流平台 </a:t>
            </a:r>
            <a:r>
              <a:rPr lang="en-US" altLang="zh-TW" sz="1600" b="1" spc="0" dirty="0">
                <a:ln w="0">
                  <a:noFill/>
                </a:ln>
                <a:solidFill>
                  <a:schemeClr val="tx2">
                    <a:lumMod val="50000"/>
                  </a:schemeClr>
                </a:solidFill>
                <a:latin typeface="+mj-ea"/>
                <a:ea typeface="+mj-ea"/>
              </a:rPr>
              <a:t>/</a:t>
            </a:r>
            <a:r>
              <a:rPr lang="zh-TW" altLang="en-US" sz="1600" b="1" spc="0" dirty="0">
                <a:ln w="0">
                  <a:noFill/>
                </a:ln>
                <a:solidFill>
                  <a:schemeClr val="tx2">
                    <a:lumMod val="50000"/>
                  </a:schemeClr>
                </a:solidFill>
                <a:latin typeface="+mj-ea"/>
                <a:ea typeface="+mj-ea"/>
              </a:rPr>
              <a:t> 保健科</a:t>
            </a:r>
            <a:endParaRPr lang="en-US" altLang="zh-TW" sz="1600" b="1" spc="0" dirty="0">
              <a:ln w="0">
                <a:noFill/>
              </a:ln>
              <a:solidFill>
                <a:schemeClr val="tx2">
                  <a:lumMod val="50000"/>
                </a:schemeClr>
              </a:solidFill>
              <a:latin typeface="+mj-ea"/>
              <a:ea typeface="+mj-ea"/>
            </a:endParaRPr>
          </a:p>
          <a:p>
            <a:pPr marL="0" indent="0" algn="ctr">
              <a:lnSpc>
                <a:spcPct val="100000"/>
              </a:lnSpc>
              <a:buClrTx/>
              <a:buNone/>
            </a:pPr>
            <a:r>
              <a:rPr lang="zh-TW" altLang="en-US" sz="1600" b="1" spc="0" dirty="0">
                <a:ln w="0">
                  <a:noFill/>
                </a:ln>
                <a:solidFill>
                  <a:schemeClr val="tx2">
                    <a:lumMod val="50000"/>
                  </a:schemeClr>
                </a:solidFill>
                <a:latin typeface="+mj-ea"/>
                <a:ea typeface="+mj-ea"/>
              </a:rPr>
              <a:t>或掃描 </a:t>
            </a:r>
            <a:r>
              <a:rPr lang="en-US" altLang="zh-TW" sz="1600" b="1" spc="0" dirty="0">
                <a:ln w="0">
                  <a:noFill/>
                </a:ln>
                <a:solidFill>
                  <a:schemeClr val="tx2">
                    <a:lumMod val="50000"/>
                  </a:schemeClr>
                </a:solidFill>
                <a:latin typeface="+mj-ea"/>
                <a:ea typeface="+mj-ea"/>
              </a:rPr>
              <a:t>QR</a:t>
            </a:r>
            <a:r>
              <a:rPr lang="zh-TW" altLang="en-US" sz="1600" b="1" spc="0" dirty="0">
                <a:ln w="0">
                  <a:noFill/>
                </a:ln>
                <a:solidFill>
                  <a:schemeClr val="tx2">
                    <a:lumMod val="50000"/>
                  </a:schemeClr>
                </a:solidFill>
                <a:latin typeface="+mj-ea"/>
                <a:ea typeface="+mj-ea"/>
              </a:rPr>
              <a:t> </a:t>
            </a:r>
            <a:r>
              <a:rPr lang="en-US" altLang="zh-TW" sz="1600" b="1" spc="0" dirty="0">
                <a:ln w="0">
                  <a:noFill/>
                </a:ln>
                <a:solidFill>
                  <a:schemeClr val="tx2">
                    <a:lumMod val="50000"/>
                  </a:schemeClr>
                </a:solidFill>
                <a:latin typeface="+mj-ea"/>
                <a:ea typeface="+mj-ea"/>
              </a:rPr>
              <a:t>code</a:t>
            </a:r>
            <a:endParaRPr lang="en-US" altLang="zh-TW" sz="2800" b="1" spc="0" dirty="0">
              <a:ln w="0">
                <a:noFill/>
              </a:ln>
              <a:solidFill>
                <a:schemeClr val="tx2">
                  <a:lumMod val="50000"/>
                </a:schemeClr>
              </a:solidFill>
              <a:latin typeface="+mj-ea"/>
              <a:ea typeface="+mj-ea"/>
            </a:endParaRPr>
          </a:p>
        </p:txBody>
      </p:sp>
      <p:sp>
        <p:nvSpPr>
          <p:cNvPr id="4" name="內容版面配置區 8">
            <a:extLst>
              <a:ext uri="{FF2B5EF4-FFF2-40B4-BE49-F238E27FC236}">
                <a16:creationId xmlns:a16="http://schemas.microsoft.com/office/drawing/2014/main" id="{2DDE01C5-D788-AADC-165D-FFFC2F1F7F7B}"/>
              </a:ext>
            </a:extLst>
          </p:cNvPr>
          <p:cNvSpPr txBox="1">
            <a:spLocks/>
          </p:cNvSpPr>
          <p:nvPr/>
        </p:nvSpPr>
        <p:spPr>
          <a:xfrm>
            <a:off x="321854" y="1451976"/>
            <a:ext cx="11548292" cy="1279844"/>
          </a:xfrm>
          <a:prstGeom prst="rect">
            <a:avLst/>
          </a:prstGeom>
        </p:spPr>
        <p:txBody>
          <a:bodyPr vert="horz" lIns="91440" tIns="45720" rIns="91440" bIns="45720" rtlCol="0" anchor="ctr">
            <a:normAutofit/>
          </a:bodyPr>
          <a:lstStyle>
            <a:lvl1pPr marL="228600" indent="-2286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685800" indent="-2286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143000" indent="-2286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002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0574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Tx/>
              <a:buFont typeface="Wingdings" panose="05000000000000000000" pitchFamily="2" charset="2"/>
              <a:buChar char="Ø"/>
            </a:pPr>
            <a:r>
              <a:rPr lang="zh-TW" altLang="en-US" b="1" dirty="0"/>
              <a:t>本局 </a:t>
            </a:r>
            <a:r>
              <a:rPr lang="en-US" altLang="zh-TW" b="1" dirty="0"/>
              <a:t>115</a:t>
            </a:r>
            <a:r>
              <a:rPr lang="zh-TW" altLang="en-US" b="1" dirty="0"/>
              <a:t> 年辦理「慢性病防治獎勵計畫」，鼓勵院所</a:t>
            </a:r>
            <a:r>
              <a:rPr lang="zh-TW" altLang="en-US" b="1" dirty="0">
                <a:solidFill>
                  <a:schemeClr val="accent6">
                    <a:lumMod val="50000"/>
                  </a:schemeClr>
                </a:solidFill>
              </a:rPr>
              <a:t>進行成人預防保健與 </a:t>
            </a:r>
            <a:r>
              <a:rPr lang="en-US" altLang="zh-TW" b="1" dirty="0">
                <a:solidFill>
                  <a:schemeClr val="accent6">
                    <a:lumMod val="50000"/>
                  </a:schemeClr>
                </a:solidFill>
              </a:rPr>
              <a:t>B</a:t>
            </a:r>
            <a:r>
              <a:rPr lang="zh-TW" altLang="en-US" b="1" dirty="0">
                <a:solidFill>
                  <a:schemeClr val="accent6">
                    <a:lumMod val="50000"/>
                  </a:schemeClr>
                </a:solidFill>
              </a:rPr>
              <a:t>、</a:t>
            </a:r>
            <a:r>
              <a:rPr lang="en-US" altLang="zh-TW" b="1" dirty="0">
                <a:solidFill>
                  <a:schemeClr val="accent6">
                    <a:lumMod val="50000"/>
                  </a:schemeClr>
                </a:solidFill>
              </a:rPr>
              <a:t>C</a:t>
            </a:r>
            <a:r>
              <a:rPr lang="zh-TW" altLang="en-US" b="1" dirty="0">
                <a:solidFill>
                  <a:schemeClr val="accent6">
                    <a:lumMod val="50000"/>
                  </a:schemeClr>
                </a:solidFill>
              </a:rPr>
              <a:t> 型肝炎篩檢</a:t>
            </a:r>
            <a:r>
              <a:rPr lang="zh-TW" altLang="en-US" b="1" dirty="0"/>
              <a:t>，提升健康照護品質。</a:t>
            </a:r>
            <a:endParaRPr lang="en-US" altLang="zh-TW" b="1" dirty="0"/>
          </a:p>
        </p:txBody>
      </p:sp>
      <p:pic>
        <p:nvPicPr>
          <p:cNvPr id="11" name="圖片 10">
            <a:extLst>
              <a:ext uri="{FF2B5EF4-FFF2-40B4-BE49-F238E27FC236}">
                <a16:creationId xmlns:a16="http://schemas.microsoft.com/office/drawing/2014/main" id="{099E6FFD-D330-9791-315F-85E3B7AC52A1}"/>
              </a:ext>
            </a:extLst>
          </p:cNvPr>
          <p:cNvPicPr>
            <a:picLocks noChangeAspect="1"/>
          </p:cNvPicPr>
          <p:nvPr/>
        </p:nvPicPr>
        <p:blipFill>
          <a:blip r:embed="rId3"/>
          <a:srcRect l="718" t="42112" r="62605" b="5268"/>
          <a:stretch/>
        </p:blipFill>
        <p:spPr>
          <a:xfrm>
            <a:off x="131533" y="3135914"/>
            <a:ext cx="3263794" cy="2615581"/>
          </a:xfrm>
          <a:prstGeom prst="rect">
            <a:avLst/>
          </a:prstGeom>
        </p:spPr>
      </p:pic>
      <p:sp>
        <p:nvSpPr>
          <p:cNvPr id="12" name="矩形: 圓角 11">
            <a:extLst>
              <a:ext uri="{FF2B5EF4-FFF2-40B4-BE49-F238E27FC236}">
                <a16:creationId xmlns:a16="http://schemas.microsoft.com/office/drawing/2014/main" id="{E1AE5B3C-75F9-E49F-4DD7-5286BA07F630}"/>
              </a:ext>
            </a:extLst>
          </p:cNvPr>
          <p:cNvSpPr/>
          <p:nvPr/>
        </p:nvSpPr>
        <p:spPr>
          <a:xfrm>
            <a:off x="3640649" y="5273201"/>
            <a:ext cx="6404928" cy="1569905"/>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22C4E72F-073F-E062-DBF6-1B73450E9AA1}"/>
              </a:ext>
            </a:extLst>
          </p:cNvPr>
          <p:cNvSpPr/>
          <p:nvPr/>
        </p:nvSpPr>
        <p:spPr>
          <a:xfrm>
            <a:off x="3640649" y="3135914"/>
            <a:ext cx="6365500" cy="1569905"/>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A7002BCF-1A47-BF10-1F29-91633478AECE}"/>
              </a:ext>
            </a:extLst>
          </p:cNvPr>
          <p:cNvSpPr/>
          <p:nvPr/>
        </p:nvSpPr>
        <p:spPr>
          <a:xfrm>
            <a:off x="3488407" y="2468767"/>
            <a:ext cx="914400" cy="914400"/>
          </a:xfrm>
          <a:prstGeom prst="ellipse">
            <a:avLst/>
          </a:prstGeom>
          <a:solidFill>
            <a:srgbClr val="018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ym typeface="Wingdings" panose="05000000000000000000" pitchFamily="2" charset="2"/>
              </a:rPr>
              <a:t></a:t>
            </a:r>
            <a:endParaRPr lang="zh-TW" altLang="en-US" sz="3600" b="1" dirty="0"/>
          </a:p>
        </p:txBody>
      </p:sp>
      <p:sp>
        <p:nvSpPr>
          <p:cNvPr id="15" name="矩形: 圓角 14">
            <a:extLst>
              <a:ext uri="{FF2B5EF4-FFF2-40B4-BE49-F238E27FC236}">
                <a16:creationId xmlns:a16="http://schemas.microsoft.com/office/drawing/2014/main" id="{B532E2B8-4A70-B1D9-8787-B9B56ECB3657}"/>
              </a:ext>
            </a:extLst>
          </p:cNvPr>
          <p:cNvSpPr/>
          <p:nvPr/>
        </p:nvSpPr>
        <p:spPr>
          <a:xfrm>
            <a:off x="4202425" y="2698993"/>
            <a:ext cx="5803724" cy="491800"/>
          </a:xfrm>
          <a:prstGeom prst="roundRect">
            <a:avLst/>
          </a:prstGeom>
          <a:solidFill>
            <a:srgbClr val="018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bg1"/>
                </a:solidFill>
              </a:rPr>
              <a:t>本市現況</a:t>
            </a:r>
          </a:p>
        </p:txBody>
      </p:sp>
      <p:sp>
        <p:nvSpPr>
          <p:cNvPr id="16" name="文字方塊 15">
            <a:extLst>
              <a:ext uri="{FF2B5EF4-FFF2-40B4-BE49-F238E27FC236}">
                <a16:creationId xmlns:a16="http://schemas.microsoft.com/office/drawing/2014/main" id="{45DBE9F9-BACA-A669-2C1F-65B78DDB29C1}"/>
              </a:ext>
            </a:extLst>
          </p:cNvPr>
          <p:cNvSpPr txBox="1"/>
          <p:nvPr/>
        </p:nvSpPr>
        <p:spPr>
          <a:xfrm>
            <a:off x="3753394" y="3346270"/>
            <a:ext cx="6199103" cy="1323439"/>
          </a:xfrm>
          <a:prstGeom prst="rect">
            <a:avLst/>
          </a:prstGeom>
          <a:noFill/>
        </p:spPr>
        <p:txBody>
          <a:bodyPr wrap="square">
            <a:spAutoFit/>
          </a:bodyPr>
          <a:lstStyle/>
          <a:p>
            <a:pPr marL="285750" indent="-285750" algn="just">
              <a:buFont typeface="Wingdings" panose="05000000000000000000" pitchFamily="2" charset="2"/>
              <a:buChar char="l"/>
            </a:pPr>
            <a:r>
              <a:rPr lang="zh-TW" altLang="en-US" sz="1600" b="1" dirty="0">
                <a:solidFill>
                  <a:srgbClr val="1D2020"/>
                </a:solidFill>
                <a:latin typeface="+mn-ea"/>
              </a:rPr>
              <a:t>成人預防保健院所數為 </a:t>
            </a:r>
            <a:r>
              <a:rPr lang="en-US" altLang="zh-TW" sz="1600" b="1" dirty="0">
                <a:solidFill>
                  <a:srgbClr val="1D2020"/>
                </a:solidFill>
                <a:latin typeface="+mn-ea"/>
              </a:rPr>
              <a:t>1,125</a:t>
            </a:r>
            <a:r>
              <a:rPr lang="zh-TW" altLang="en-US" sz="1600" b="1" dirty="0">
                <a:solidFill>
                  <a:srgbClr val="1D2020"/>
                </a:solidFill>
                <a:latin typeface="+mn-ea"/>
              </a:rPr>
              <a:t> 家，截至 </a:t>
            </a:r>
            <a:r>
              <a:rPr lang="en-US" altLang="zh-TW" sz="1600" b="1" dirty="0">
                <a:solidFill>
                  <a:srgbClr val="1D2020"/>
                </a:solidFill>
                <a:latin typeface="+mn-ea"/>
              </a:rPr>
              <a:t>114</a:t>
            </a:r>
            <a:r>
              <a:rPr lang="zh-TW" altLang="en-US" sz="1600" b="1" dirty="0">
                <a:solidFill>
                  <a:srgbClr val="1D2020"/>
                </a:solidFill>
                <a:latin typeface="+mn-ea"/>
              </a:rPr>
              <a:t> 年本市進行成人預防保健服務篩檢院所僅 </a:t>
            </a:r>
            <a:r>
              <a:rPr lang="en-US" altLang="zh-TW" sz="1600" b="1" dirty="0">
                <a:solidFill>
                  <a:srgbClr val="1D2020"/>
                </a:solidFill>
                <a:latin typeface="+mn-ea"/>
              </a:rPr>
              <a:t>911</a:t>
            </a:r>
            <a:r>
              <a:rPr lang="zh-TW" altLang="en-US" sz="1600" b="1" dirty="0">
                <a:solidFill>
                  <a:srgbClr val="1D2020"/>
                </a:solidFill>
                <a:latin typeface="+mn-ea"/>
              </a:rPr>
              <a:t> 家，實際執行比率約 </a:t>
            </a:r>
            <a:r>
              <a:rPr lang="en-US" altLang="zh-TW" sz="1600" b="1" dirty="0">
                <a:solidFill>
                  <a:srgbClr val="1D2020"/>
                </a:solidFill>
                <a:latin typeface="+mn-ea"/>
              </a:rPr>
              <a:t>81%</a:t>
            </a:r>
            <a:r>
              <a:rPr lang="zh-TW" altLang="en-US" sz="1600" b="1" dirty="0">
                <a:solidFill>
                  <a:srgbClr val="1D2020"/>
                </a:solidFill>
                <a:latin typeface="+mn-ea"/>
              </a:rPr>
              <a:t>。</a:t>
            </a:r>
            <a:endParaRPr lang="en-US" altLang="zh-TW" sz="1600" b="1" dirty="0">
              <a:solidFill>
                <a:srgbClr val="1D2020"/>
              </a:solidFill>
              <a:latin typeface="+mn-ea"/>
            </a:endParaRPr>
          </a:p>
          <a:p>
            <a:pPr marL="285750" indent="-285750" algn="just">
              <a:buFont typeface="Wingdings" panose="05000000000000000000" pitchFamily="2" charset="2"/>
              <a:buChar char="l"/>
            </a:pPr>
            <a:r>
              <a:rPr lang="en-US" altLang="zh-TW" sz="1600" b="1" dirty="0">
                <a:solidFill>
                  <a:srgbClr val="1D2020"/>
                </a:solidFill>
                <a:latin typeface="+mn-ea"/>
              </a:rPr>
              <a:t>114</a:t>
            </a:r>
            <a:r>
              <a:rPr lang="zh-TW" altLang="en-US" sz="1600" b="1" dirty="0">
                <a:solidFill>
                  <a:srgbClr val="1D2020"/>
                </a:solidFill>
                <a:latin typeface="+mn-ea"/>
              </a:rPr>
              <a:t> 年成人預防保健服務利用率 </a:t>
            </a:r>
            <a:r>
              <a:rPr lang="en-US" altLang="zh-TW" sz="1600" b="1" dirty="0">
                <a:solidFill>
                  <a:srgbClr val="1D2020"/>
                </a:solidFill>
                <a:latin typeface="+mn-ea"/>
              </a:rPr>
              <a:t>36.88%</a:t>
            </a:r>
            <a:r>
              <a:rPr lang="zh-TW" altLang="en-US" sz="1600" b="1" dirty="0">
                <a:solidFill>
                  <a:srgbClr val="1D2020"/>
                </a:solidFill>
                <a:latin typeface="+mn-ea"/>
              </a:rPr>
              <a:t> </a:t>
            </a:r>
            <a:r>
              <a:rPr lang="en-US" altLang="zh-TW" sz="1600" b="1" dirty="0">
                <a:solidFill>
                  <a:srgbClr val="1D2020"/>
                </a:solidFill>
                <a:latin typeface="+mn-ea"/>
              </a:rPr>
              <a:t>(</a:t>
            </a:r>
            <a:r>
              <a:rPr lang="zh-TW" altLang="en-US" sz="1600" b="1" dirty="0">
                <a:solidFill>
                  <a:srgbClr val="1D2020"/>
                </a:solidFill>
                <a:latin typeface="+mn-ea"/>
              </a:rPr>
              <a:t>截至 </a:t>
            </a:r>
            <a:r>
              <a:rPr lang="en-US" altLang="zh-TW" sz="1600" b="1" dirty="0">
                <a:solidFill>
                  <a:srgbClr val="1D2020"/>
                </a:solidFill>
                <a:latin typeface="+mn-ea"/>
              </a:rPr>
              <a:t>114</a:t>
            </a:r>
            <a:r>
              <a:rPr lang="zh-TW" altLang="en-US" sz="1600" b="1" dirty="0">
                <a:solidFill>
                  <a:srgbClr val="1D2020"/>
                </a:solidFill>
                <a:latin typeface="+mn-ea"/>
              </a:rPr>
              <a:t> 年 </a:t>
            </a:r>
            <a:r>
              <a:rPr lang="en-US" altLang="zh-TW" sz="1600" b="1" dirty="0">
                <a:solidFill>
                  <a:srgbClr val="1D2020"/>
                </a:solidFill>
                <a:latin typeface="+mn-ea"/>
              </a:rPr>
              <a:t>10</a:t>
            </a:r>
            <a:r>
              <a:rPr lang="zh-TW" altLang="en-US" sz="1600" b="1" dirty="0">
                <a:solidFill>
                  <a:srgbClr val="1D2020"/>
                </a:solidFill>
                <a:latin typeface="+mn-ea"/>
              </a:rPr>
              <a:t> 月</a:t>
            </a:r>
            <a:r>
              <a:rPr lang="en-US" altLang="zh-TW" sz="1600" b="1" dirty="0">
                <a:solidFill>
                  <a:srgbClr val="1D2020"/>
                </a:solidFill>
                <a:latin typeface="+mn-ea"/>
              </a:rPr>
              <a:t>)</a:t>
            </a:r>
            <a:r>
              <a:rPr lang="zh-TW" altLang="en-US" sz="1600" b="1" dirty="0">
                <a:solidFill>
                  <a:srgbClr val="1D2020"/>
                </a:solidFill>
                <a:latin typeface="+mn-ea"/>
              </a:rPr>
              <a:t>。</a:t>
            </a:r>
            <a:endParaRPr lang="en-US" altLang="zh-TW" sz="1600" b="1" dirty="0">
              <a:solidFill>
                <a:srgbClr val="1D2020"/>
              </a:solidFill>
              <a:latin typeface="+mn-ea"/>
            </a:endParaRPr>
          </a:p>
          <a:p>
            <a:pPr marL="285750" indent="-285750" algn="just">
              <a:buFont typeface="Wingdings" panose="05000000000000000000" pitchFamily="2" charset="2"/>
              <a:buChar char="l"/>
            </a:pPr>
            <a:r>
              <a:rPr lang="en-US" altLang="zh-TW" sz="1600" b="1" dirty="0">
                <a:solidFill>
                  <a:srgbClr val="1D2020"/>
                </a:solidFill>
                <a:latin typeface="+mn-ea"/>
              </a:rPr>
              <a:t>114</a:t>
            </a:r>
            <a:r>
              <a:rPr lang="zh-TW" altLang="en-US" sz="1600" b="1" dirty="0">
                <a:solidFill>
                  <a:srgbClr val="1D2020"/>
                </a:solidFill>
                <a:latin typeface="+mn-ea"/>
              </a:rPr>
              <a:t> 年 </a:t>
            </a:r>
            <a:r>
              <a:rPr lang="en-US" altLang="zh-TW" sz="1600" b="1" dirty="0">
                <a:solidFill>
                  <a:srgbClr val="1D2020"/>
                </a:solidFill>
                <a:latin typeface="+mn-ea"/>
              </a:rPr>
              <a:t>B</a:t>
            </a:r>
            <a:r>
              <a:rPr lang="zh-TW" altLang="en-US" sz="1600" b="1" dirty="0">
                <a:solidFill>
                  <a:srgbClr val="1D2020"/>
                </a:solidFill>
                <a:latin typeface="+mn-ea"/>
              </a:rPr>
              <a:t>、</a:t>
            </a:r>
            <a:r>
              <a:rPr lang="en-US" altLang="zh-TW" sz="1600" b="1" dirty="0">
                <a:solidFill>
                  <a:srgbClr val="1D2020"/>
                </a:solidFill>
                <a:latin typeface="+mn-ea"/>
              </a:rPr>
              <a:t>C</a:t>
            </a:r>
            <a:r>
              <a:rPr lang="zh-TW" altLang="en-US" sz="1600" b="1" dirty="0">
                <a:solidFill>
                  <a:srgbClr val="1D2020"/>
                </a:solidFill>
                <a:latin typeface="+mn-ea"/>
              </a:rPr>
              <a:t> 型肝炎篩檢涵蓋率為 </a:t>
            </a:r>
            <a:r>
              <a:rPr lang="en-US" altLang="zh-TW" sz="1600" b="1" dirty="0">
                <a:solidFill>
                  <a:srgbClr val="1D2020"/>
                </a:solidFill>
                <a:latin typeface="+mn-ea"/>
              </a:rPr>
              <a:t>63%</a:t>
            </a:r>
            <a:r>
              <a:rPr lang="zh-TW" altLang="en-US" sz="1600" b="1" dirty="0">
                <a:solidFill>
                  <a:srgbClr val="1D2020"/>
                </a:solidFill>
                <a:latin typeface="+mn-ea"/>
              </a:rPr>
              <a:t> </a:t>
            </a:r>
            <a:r>
              <a:rPr lang="en-US" altLang="zh-TW" sz="1600" b="1" dirty="0">
                <a:solidFill>
                  <a:srgbClr val="1D2020"/>
                </a:solidFill>
                <a:latin typeface="+mn-ea"/>
              </a:rPr>
              <a:t>(</a:t>
            </a:r>
            <a:r>
              <a:rPr lang="zh-TW" altLang="en-US" sz="1600" b="1" dirty="0">
                <a:solidFill>
                  <a:srgbClr val="1D2020"/>
                </a:solidFill>
                <a:latin typeface="+mn-ea"/>
              </a:rPr>
              <a:t>截至 </a:t>
            </a:r>
            <a:r>
              <a:rPr lang="en-US" altLang="zh-TW" sz="1600" b="1" dirty="0">
                <a:solidFill>
                  <a:srgbClr val="1D2020"/>
                </a:solidFill>
                <a:latin typeface="+mn-ea"/>
              </a:rPr>
              <a:t>114</a:t>
            </a:r>
            <a:r>
              <a:rPr lang="zh-TW" altLang="en-US" sz="1600" b="1" dirty="0">
                <a:solidFill>
                  <a:srgbClr val="1D2020"/>
                </a:solidFill>
                <a:latin typeface="+mn-ea"/>
              </a:rPr>
              <a:t> 年 </a:t>
            </a:r>
            <a:r>
              <a:rPr lang="en-US" altLang="zh-TW" sz="1600" b="1" dirty="0">
                <a:solidFill>
                  <a:srgbClr val="1D2020"/>
                </a:solidFill>
                <a:latin typeface="+mn-ea"/>
              </a:rPr>
              <a:t>11</a:t>
            </a:r>
            <a:r>
              <a:rPr lang="zh-TW" altLang="en-US" sz="1600" b="1" dirty="0">
                <a:solidFill>
                  <a:srgbClr val="1D2020"/>
                </a:solidFill>
                <a:latin typeface="+mn-ea"/>
              </a:rPr>
              <a:t> 月</a:t>
            </a:r>
            <a:r>
              <a:rPr lang="en-US" altLang="zh-TW" sz="1600" b="1" dirty="0">
                <a:solidFill>
                  <a:srgbClr val="1D2020"/>
                </a:solidFill>
                <a:latin typeface="+mn-ea"/>
              </a:rPr>
              <a:t>)</a:t>
            </a:r>
            <a:r>
              <a:rPr lang="zh-TW" altLang="en-US" sz="1600" b="1" dirty="0">
                <a:solidFill>
                  <a:srgbClr val="1D2020"/>
                </a:solidFill>
                <a:latin typeface="+mn-ea"/>
              </a:rPr>
              <a:t>。</a:t>
            </a:r>
            <a:endParaRPr lang="en-US" altLang="zh-TW" sz="1600" b="1" dirty="0">
              <a:solidFill>
                <a:srgbClr val="1D2020"/>
              </a:solidFill>
              <a:latin typeface="+mn-ea"/>
            </a:endParaRPr>
          </a:p>
          <a:p>
            <a:pPr marL="285750" indent="-285750" algn="just">
              <a:buFont typeface="Wingdings" panose="05000000000000000000" pitchFamily="2" charset="2"/>
              <a:buChar char="l"/>
            </a:pPr>
            <a:r>
              <a:rPr lang="en-US" altLang="zh-TW" sz="1600" b="1" dirty="0">
                <a:solidFill>
                  <a:srgbClr val="1D2020"/>
                </a:solidFill>
                <a:latin typeface="+mn-ea"/>
              </a:rPr>
              <a:t>RNA</a:t>
            </a:r>
            <a:r>
              <a:rPr lang="zh-TW" altLang="en-US" sz="1600" b="1" dirty="0">
                <a:solidFill>
                  <a:srgbClr val="1D2020"/>
                </a:solidFill>
                <a:latin typeface="+mn-ea"/>
              </a:rPr>
              <a:t> 檢驗率僅 </a:t>
            </a:r>
            <a:r>
              <a:rPr lang="en-US" altLang="zh-TW" sz="1600" b="1" dirty="0">
                <a:solidFill>
                  <a:srgbClr val="1D2020"/>
                </a:solidFill>
                <a:latin typeface="+mn-ea"/>
              </a:rPr>
              <a:t>65.5</a:t>
            </a:r>
            <a:r>
              <a:rPr lang="zh-TW" altLang="en-US" sz="1600" b="1" dirty="0">
                <a:solidFill>
                  <a:srgbClr val="1D2020"/>
                </a:solidFill>
                <a:latin typeface="+mn-ea"/>
              </a:rPr>
              <a:t> </a:t>
            </a:r>
            <a:r>
              <a:rPr lang="en-US" altLang="zh-TW" sz="1600" b="1" dirty="0">
                <a:solidFill>
                  <a:srgbClr val="1D2020"/>
                </a:solidFill>
                <a:latin typeface="+mn-ea"/>
              </a:rPr>
              <a:t>%</a:t>
            </a:r>
            <a:r>
              <a:rPr lang="zh-TW" altLang="en-US" sz="1600" b="1" dirty="0">
                <a:solidFill>
                  <a:srgbClr val="1D2020"/>
                </a:solidFill>
                <a:latin typeface="+mn-ea"/>
              </a:rPr>
              <a:t>，低於全國 </a:t>
            </a:r>
            <a:r>
              <a:rPr lang="en-US" altLang="zh-TW" sz="1600" b="1" dirty="0">
                <a:solidFill>
                  <a:srgbClr val="1D2020"/>
                </a:solidFill>
                <a:latin typeface="+mn-ea"/>
              </a:rPr>
              <a:t>(79.3%)</a:t>
            </a:r>
            <a:r>
              <a:rPr lang="zh-TW" altLang="en-US" sz="1600" b="1" dirty="0">
                <a:solidFill>
                  <a:srgbClr val="1D2020"/>
                </a:solidFill>
                <a:latin typeface="+mn-ea"/>
              </a:rPr>
              <a:t>，</a:t>
            </a:r>
            <a:r>
              <a:rPr lang="en-US" altLang="zh-TW" sz="1600" b="1" dirty="0">
                <a:solidFill>
                  <a:srgbClr val="1D2020"/>
                </a:solidFill>
                <a:latin typeface="+mn-ea"/>
              </a:rPr>
              <a:t>RNA</a:t>
            </a:r>
            <a:r>
              <a:rPr lang="zh-TW" altLang="en-US" sz="1600" b="1" dirty="0">
                <a:solidFill>
                  <a:srgbClr val="1D2020"/>
                </a:solidFill>
                <a:latin typeface="+mn-ea"/>
              </a:rPr>
              <a:t> 檢驗率偏低。</a:t>
            </a:r>
          </a:p>
        </p:txBody>
      </p:sp>
      <p:sp>
        <p:nvSpPr>
          <p:cNvPr id="17" name="橢圓 16">
            <a:extLst>
              <a:ext uri="{FF2B5EF4-FFF2-40B4-BE49-F238E27FC236}">
                <a16:creationId xmlns:a16="http://schemas.microsoft.com/office/drawing/2014/main" id="{11CC5964-D75D-A6D2-3CDC-FCDA0B1FA0F4}"/>
              </a:ext>
            </a:extLst>
          </p:cNvPr>
          <p:cNvSpPr/>
          <p:nvPr/>
        </p:nvSpPr>
        <p:spPr>
          <a:xfrm>
            <a:off x="3488407" y="4621742"/>
            <a:ext cx="914400" cy="914400"/>
          </a:xfrm>
          <a:prstGeom prst="ellipse">
            <a:avLst/>
          </a:prstGeom>
          <a:solidFill>
            <a:srgbClr val="828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ym typeface="Wingdings" panose="05000000000000000000" pitchFamily="2" charset="2"/>
              </a:rPr>
              <a:t></a:t>
            </a:r>
            <a:endParaRPr lang="zh-TW" altLang="en-US" sz="3600" b="1" dirty="0"/>
          </a:p>
        </p:txBody>
      </p:sp>
      <p:sp>
        <p:nvSpPr>
          <p:cNvPr id="18" name="文字方塊 17">
            <a:extLst>
              <a:ext uri="{FF2B5EF4-FFF2-40B4-BE49-F238E27FC236}">
                <a16:creationId xmlns:a16="http://schemas.microsoft.com/office/drawing/2014/main" id="{AD01B000-FA20-3BEB-5238-1115B7976C41}"/>
              </a:ext>
            </a:extLst>
          </p:cNvPr>
          <p:cNvSpPr txBox="1"/>
          <p:nvPr/>
        </p:nvSpPr>
        <p:spPr>
          <a:xfrm>
            <a:off x="3753394" y="5472166"/>
            <a:ext cx="6199103" cy="1323439"/>
          </a:xfrm>
          <a:prstGeom prst="rect">
            <a:avLst/>
          </a:prstGeom>
          <a:noFill/>
        </p:spPr>
        <p:txBody>
          <a:bodyPr wrap="square">
            <a:spAutoFit/>
          </a:bodyPr>
          <a:lstStyle/>
          <a:p>
            <a:pPr marL="285750" indent="-285750" algn="just">
              <a:buFont typeface="Wingdings" panose="05000000000000000000" pitchFamily="2" charset="2"/>
              <a:buChar char="l"/>
            </a:pPr>
            <a:r>
              <a:rPr lang="zh-TW" altLang="en-US" sz="1600" b="1" dirty="0">
                <a:solidFill>
                  <a:srgbClr val="1D2020"/>
                </a:solidFill>
                <a:latin typeface="+mj-ea"/>
                <a:ea typeface="+mj-ea"/>
              </a:rPr>
              <a:t>符合成人預防保健資格診所，多參與篩檢服務。提升民眾利用率至少達 </a:t>
            </a:r>
            <a:r>
              <a:rPr lang="en-US" altLang="zh-TW" sz="1600" b="1" dirty="0">
                <a:solidFill>
                  <a:srgbClr val="FF0000"/>
                </a:solidFill>
                <a:latin typeface="+mj-ea"/>
                <a:ea typeface="+mj-ea"/>
              </a:rPr>
              <a:t>36%</a:t>
            </a:r>
            <a:r>
              <a:rPr lang="zh-TW" altLang="en-US" sz="1600" b="1" dirty="0">
                <a:solidFill>
                  <a:srgbClr val="1D2020"/>
                </a:solidFill>
                <a:latin typeface="+mj-ea"/>
                <a:ea typeface="+mj-ea"/>
              </a:rPr>
              <a:t>。</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zh-TW" altLang="en-US" sz="1600" b="1" dirty="0">
                <a:solidFill>
                  <a:srgbClr val="1D2020"/>
                </a:solidFill>
                <a:latin typeface="+mj-ea"/>
                <a:ea typeface="+mj-ea"/>
              </a:rPr>
              <a:t>結合代謝症候群計畫的推動，請提升 </a:t>
            </a:r>
            <a:r>
              <a:rPr lang="en-US" altLang="zh-TW" sz="1600" b="1" dirty="0">
                <a:solidFill>
                  <a:srgbClr val="FF0000"/>
                </a:solidFill>
                <a:latin typeface="+mj-ea"/>
                <a:ea typeface="+mj-ea"/>
              </a:rPr>
              <a:t>30-39</a:t>
            </a:r>
            <a:r>
              <a:rPr lang="zh-TW" altLang="en-US" sz="1600" b="1" dirty="0">
                <a:solidFill>
                  <a:srgbClr val="FF0000"/>
                </a:solidFill>
                <a:latin typeface="+mj-ea"/>
                <a:ea typeface="+mj-ea"/>
              </a:rPr>
              <a:t> 歲</a:t>
            </a:r>
            <a:r>
              <a:rPr lang="zh-TW" altLang="en-US" sz="1600" b="1" dirty="0">
                <a:solidFill>
                  <a:srgbClr val="1D2020"/>
                </a:solidFill>
                <a:latin typeface="+mj-ea"/>
                <a:ea typeface="+mj-ea"/>
              </a:rPr>
              <a:t>民眾之成人預防保健服務量。</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en-US" altLang="zh-TW" sz="1600" b="1" dirty="0">
                <a:solidFill>
                  <a:srgbClr val="1D2020"/>
                </a:solidFill>
                <a:latin typeface="+mj-ea"/>
                <a:ea typeface="+mj-ea"/>
              </a:rPr>
              <a:t>C</a:t>
            </a:r>
            <a:r>
              <a:rPr lang="zh-TW" altLang="en-US" sz="1600" b="1" dirty="0">
                <a:solidFill>
                  <a:srgbClr val="1D2020"/>
                </a:solidFill>
                <a:latin typeface="+mj-ea"/>
                <a:ea typeface="+mj-ea"/>
              </a:rPr>
              <a:t> 肝 </a:t>
            </a:r>
            <a:r>
              <a:rPr lang="en-US" altLang="zh-TW" sz="1600" b="1" dirty="0">
                <a:solidFill>
                  <a:srgbClr val="1D2020"/>
                </a:solidFill>
                <a:latin typeface="+mj-ea"/>
                <a:ea typeface="+mj-ea"/>
              </a:rPr>
              <a:t>RNA</a:t>
            </a:r>
            <a:r>
              <a:rPr lang="zh-TW" altLang="en-US" sz="1600" b="1" dirty="0">
                <a:solidFill>
                  <a:srgbClr val="1D2020"/>
                </a:solidFill>
                <a:latin typeface="+mj-ea"/>
                <a:ea typeface="+mj-ea"/>
              </a:rPr>
              <a:t> 檢驗率至少達 </a:t>
            </a:r>
            <a:r>
              <a:rPr lang="en-US" altLang="zh-TW" sz="1600" b="1" dirty="0">
                <a:solidFill>
                  <a:srgbClr val="FF0000"/>
                </a:solidFill>
                <a:latin typeface="+mj-ea"/>
                <a:ea typeface="+mj-ea"/>
              </a:rPr>
              <a:t>90%</a:t>
            </a:r>
            <a:r>
              <a:rPr lang="zh-TW" altLang="en-US" sz="1600" b="1" dirty="0">
                <a:solidFill>
                  <a:srgbClr val="FF0000"/>
                </a:solidFill>
                <a:latin typeface="+mj-ea"/>
                <a:ea typeface="+mj-ea"/>
              </a:rPr>
              <a:t> </a:t>
            </a:r>
            <a:r>
              <a:rPr lang="zh-TW" altLang="en-US" sz="1600" b="1" dirty="0">
                <a:solidFill>
                  <a:srgbClr val="1D2020"/>
                </a:solidFill>
                <a:latin typeface="+mj-ea"/>
                <a:ea typeface="+mj-ea"/>
              </a:rPr>
              <a:t>以上。</a:t>
            </a:r>
          </a:p>
        </p:txBody>
      </p:sp>
      <p:sp>
        <p:nvSpPr>
          <p:cNvPr id="19" name="矩形: 圓角 18">
            <a:extLst>
              <a:ext uri="{FF2B5EF4-FFF2-40B4-BE49-F238E27FC236}">
                <a16:creationId xmlns:a16="http://schemas.microsoft.com/office/drawing/2014/main" id="{D8A95BB9-9F7A-0E8F-15BB-129765437032}"/>
              </a:ext>
            </a:extLst>
          </p:cNvPr>
          <p:cNvSpPr/>
          <p:nvPr/>
        </p:nvSpPr>
        <p:spPr>
          <a:xfrm>
            <a:off x="4224877" y="4855876"/>
            <a:ext cx="5781272" cy="489643"/>
          </a:xfrm>
          <a:prstGeom prst="roundRect">
            <a:avLst/>
          </a:prstGeom>
          <a:solidFill>
            <a:srgbClr val="828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bg1"/>
                </a:solidFill>
              </a:rPr>
              <a:t>精進重點</a:t>
            </a:r>
          </a:p>
        </p:txBody>
      </p:sp>
    </p:spTree>
    <p:extLst>
      <p:ext uri="{BB962C8B-B14F-4D97-AF65-F5344CB8AC3E}">
        <p14:creationId xmlns:p14="http://schemas.microsoft.com/office/powerpoint/2010/main" val="35917208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圓角 46">
            <a:extLst>
              <a:ext uri="{FF2B5EF4-FFF2-40B4-BE49-F238E27FC236}">
                <a16:creationId xmlns:a16="http://schemas.microsoft.com/office/drawing/2014/main" id="{5F3B1175-8F4C-2473-15D2-6AF7B98FD775}"/>
              </a:ext>
            </a:extLst>
          </p:cNvPr>
          <p:cNvSpPr/>
          <p:nvPr/>
        </p:nvSpPr>
        <p:spPr>
          <a:xfrm>
            <a:off x="4334019" y="5317731"/>
            <a:ext cx="7592165" cy="147709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05149" y="490093"/>
            <a:ext cx="1780483" cy="646331"/>
          </a:xfrm>
          <a:prstGeom prst="rect">
            <a:avLst/>
          </a:prstGeom>
          <a:noFill/>
        </p:spPr>
        <p:txBody>
          <a:bodyPr wrap="square" rtlCol="0">
            <a:spAutoFit/>
          </a:bodyPr>
          <a:lstStyle/>
          <a:p>
            <a:r>
              <a:rPr lang="zh-TW" altLang="en-US" sz="3600" b="1" dirty="0">
                <a:solidFill>
                  <a:schemeClr val="bg1"/>
                </a:solidFill>
              </a:rPr>
              <a:t>保健科</a:t>
            </a:r>
          </a:p>
        </p:txBody>
      </p:sp>
      <p:sp>
        <p:nvSpPr>
          <p:cNvPr id="28" name="投影片編號版面配置區 4">
            <a:extLst>
              <a:ext uri="{FF2B5EF4-FFF2-40B4-BE49-F238E27FC236}">
                <a16:creationId xmlns:a16="http://schemas.microsoft.com/office/drawing/2014/main" id="{8198FC55-46D0-4E1A-8A14-8B6AEBCA7352}"/>
              </a:ext>
            </a:extLst>
          </p:cNvPr>
          <p:cNvSpPr>
            <a:spLocks noGrp="1"/>
          </p:cNvSpPr>
          <p:nvPr>
            <p:ph type="sldNum" sz="quarter" idx="12"/>
          </p:nvPr>
        </p:nvSpPr>
        <p:spPr>
          <a:xfrm>
            <a:off x="8834564" y="6485631"/>
            <a:ext cx="33574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600" b="1" i="0" u="none" strike="noStrike" kern="1200" cap="none" spc="0" normalizeH="0" baseline="0" noProof="0" smtClean="0">
                <a:ln>
                  <a:noFill/>
                </a:ln>
                <a:solidFill>
                  <a:srgbClr val="1D2020"/>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dirty="0">
              <a:ln>
                <a:noFill/>
              </a:ln>
              <a:solidFill>
                <a:srgbClr val="1D2020"/>
              </a:solidFill>
              <a:effectLst/>
              <a:uLnTx/>
              <a:uFillTx/>
              <a:latin typeface="微軟正黑體"/>
              <a:ea typeface="微軟正黑體"/>
              <a:cs typeface="+mn-cs"/>
            </a:endParaRPr>
          </a:p>
        </p:txBody>
      </p:sp>
      <p:sp>
        <p:nvSpPr>
          <p:cNvPr id="32" name="矩形 31">
            <a:extLst>
              <a:ext uri="{FF2B5EF4-FFF2-40B4-BE49-F238E27FC236}">
                <a16:creationId xmlns:a16="http://schemas.microsoft.com/office/drawing/2014/main" id="{7A64E139-1AC6-4089-8387-42981DD06244}"/>
              </a:ext>
            </a:extLst>
          </p:cNvPr>
          <p:cNvSpPr/>
          <p:nvPr/>
        </p:nvSpPr>
        <p:spPr>
          <a:xfrm>
            <a:off x="2206461" y="1301221"/>
            <a:ext cx="929121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3C3F0E54-458D-4D20-8BA7-67F24C64C69E}"/>
              </a:ext>
            </a:extLst>
          </p:cNvPr>
          <p:cNvSpPr/>
          <p:nvPr/>
        </p:nvSpPr>
        <p:spPr>
          <a:xfrm>
            <a:off x="8834562" y="106389"/>
            <a:ext cx="3357437" cy="307777"/>
          </a:xfrm>
          <a:prstGeom prst="rect">
            <a:avLst/>
          </a:prstGeom>
          <a:solidFill>
            <a:schemeClr val="accent2">
              <a:lumMod val="20000"/>
              <a:lumOff val="80000"/>
            </a:schemeClr>
          </a:solid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mj-ea"/>
                <a:ea typeface="+mj-ea"/>
              </a:rPr>
              <a:t>衛生局保健科承辦人 廖小姐</a:t>
            </a:r>
            <a:r>
              <a:rPr lang="zh-TW" altLang="en-US" sz="1400" b="1" kern="0" dirty="0">
                <a:solidFill>
                  <a:srgbClr val="000000"/>
                </a:solidFill>
                <a:latin typeface="+mj-ea"/>
                <a:ea typeface="+mj-ea"/>
              </a:rPr>
              <a:t> </a:t>
            </a:r>
            <a:r>
              <a:rPr kumimoji="0" lang="zh-TW" altLang="en-US" sz="1400" b="1" i="0" u="none" strike="noStrike" kern="0" cap="none" spc="0" normalizeH="0" baseline="0" noProof="0" dirty="0">
                <a:ln>
                  <a:noFill/>
                </a:ln>
                <a:solidFill>
                  <a:srgbClr val="000000"/>
                </a:solidFill>
                <a:effectLst/>
                <a:uLnTx/>
                <a:uFillTx/>
                <a:latin typeface="+mj-ea"/>
                <a:ea typeface="+mj-ea"/>
              </a:rPr>
              <a:t>分機 </a:t>
            </a:r>
            <a:r>
              <a:rPr kumimoji="0" lang="en-US" altLang="zh-TW" sz="1400" b="1" i="0" u="none" strike="noStrike" kern="0" cap="none" spc="0" normalizeH="0" baseline="0" noProof="0" dirty="0">
                <a:ln>
                  <a:noFill/>
                </a:ln>
                <a:solidFill>
                  <a:srgbClr val="000000"/>
                </a:solidFill>
                <a:effectLst/>
                <a:uLnTx/>
                <a:uFillTx/>
                <a:latin typeface="+mj-ea"/>
                <a:ea typeface="+mj-ea"/>
              </a:rPr>
              <a:t>70279</a:t>
            </a:r>
            <a:endParaRPr kumimoji="0" lang="zh-TW" altLang="en-US" sz="1400" b="1" i="0" u="none" strike="noStrike" kern="0" cap="none" spc="0" normalizeH="0" baseline="0" noProof="0" dirty="0">
              <a:ln>
                <a:noFill/>
              </a:ln>
              <a:solidFill>
                <a:sysClr val="windowText" lastClr="000000"/>
              </a:solidFill>
              <a:effectLst/>
              <a:uLnTx/>
              <a:uFillTx/>
              <a:latin typeface="+mj-ea"/>
              <a:ea typeface="+mj-ea"/>
            </a:endParaRPr>
          </a:p>
        </p:txBody>
      </p:sp>
      <p:sp>
        <p:nvSpPr>
          <p:cNvPr id="13" name="標題 1">
            <a:extLst>
              <a:ext uri="{FF2B5EF4-FFF2-40B4-BE49-F238E27FC236}">
                <a16:creationId xmlns:a16="http://schemas.microsoft.com/office/drawing/2014/main" id="{E4B9EF1E-D788-4BCD-AFF2-E09B2E863B07}"/>
              </a:ext>
            </a:extLst>
          </p:cNvPr>
          <p:cNvSpPr txBox="1">
            <a:spLocks/>
          </p:cNvSpPr>
          <p:nvPr/>
        </p:nvSpPr>
        <p:spPr>
          <a:xfrm>
            <a:off x="2279742" y="420162"/>
            <a:ext cx="9291210" cy="893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baseline="0">
                <a:solidFill>
                  <a:schemeClr val="tx1"/>
                </a:solidFill>
                <a:latin typeface="+mj-ea"/>
                <a:ea typeface="+mj-ea"/>
                <a:cs typeface="+mj-cs"/>
              </a:defRPr>
            </a:lvl1pPr>
          </a:lstStyle>
          <a:p>
            <a:r>
              <a:rPr lang="zh-TW" altLang="en-US" sz="3600" dirty="0">
                <a:solidFill>
                  <a:schemeClr val="tx1">
                    <a:lumMod val="50000"/>
                  </a:schemeClr>
                </a:solidFill>
              </a:rPr>
              <a:t>提升本市慢性病整體照護品質</a:t>
            </a:r>
            <a:endParaRPr lang="en-US" altLang="zh-TW" sz="3600" dirty="0">
              <a:solidFill>
                <a:schemeClr val="tx1">
                  <a:lumMod val="50000"/>
                </a:schemeClr>
              </a:solidFill>
            </a:endParaRPr>
          </a:p>
        </p:txBody>
      </p:sp>
      <p:sp>
        <p:nvSpPr>
          <p:cNvPr id="16" name="內容版面配置區 8">
            <a:extLst>
              <a:ext uri="{FF2B5EF4-FFF2-40B4-BE49-F238E27FC236}">
                <a16:creationId xmlns:a16="http://schemas.microsoft.com/office/drawing/2014/main" id="{0B3CBC33-C9E5-CF47-6A11-F754444C63E2}"/>
              </a:ext>
            </a:extLst>
          </p:cNvPr>
          <p:cNvSpPr txBox="1">
            <a:spLocks/>
          </p:cNvSpPr>
          <p:nvPr/>
        </p:nvSpPr>
        <p:spPr>
          <a:xfrm>
            <a:off x="124517" y="1209291"/>
            <a:ext cx="11655105" cy="1279844"/>
          </a:xfrm>
          <a:prstGeom prst="rect">
            <a:avLst/>
          </a:prstGeom>
        </p:spPr>
        <p:txBody>
          <a:bodyPr vert="horz" lIns="91440" tIns="45720" rIns="91440" bIns="45720" rtlCol="0" anchor="ctr">
            <a:normAutofit/>
          </a:bodyPr>
          <a:lstStyle>
            <a:lvl1pPr marL="228600" indent="-2286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685800" indent="-2286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143000" indent="-2286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002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0574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buFont typeface="Wingdings" panose="05000000000000000000" pitchFamily="2" charset="2"/>
              <a:buChar char="Ø"/>
            </a:pPr>
            <a:r>
              <a:rPr lang="zh-TW" altLang="en-US" b="1" dirty="0"/>
              <a:t>本局 </a:t>
            </a:r>
            <a:r>
              <a:rPr lang="en-US" altLang="zh-TW" b="1" dirty="0"/>
              <a:t>115</a:t>
            </a:r>
            <a:r>
              <a:rPr lang="zh-TW" altLang="en-US" b="1" dirty="0"/>
              <a:t> 年辦理「慢性病防治獎勵計畫」，鼓勵院所</a:t>
            </a:r>
            <a:r>
              <a:rPr lang="zh-TW" altLang="en-US" b="1" dirty="0">
                <a:solidFill>
                  <a:schemeClr val="accent6">
                    <a:lumMod val="50000"/>
                  </a:schemeClr>
                </a:solidFill>
              </a:rPr>
              <a:t>進行代謝症候群防治計畫、糖尿病及初期慢性腎臟病之照護</a:t>
            </a:r>
            <a:r>
              <a:rPr lang="zh-TW" altLang="en-US" b="1" dirty="0"/>
              <a:t>，提升健康照護品質</a:t>
            </a:r>
            <a:endParaRPr lang="en-US" altLang="zh-TW" b="1" dirty="0"/>
          </a:p>
        </p:txBody>
      </p:sp>
      <p:sp>
        <p:nvSpPr>
          <p:cNvPr id="29" name="矩形: 圓角 28">
            <a:extLst>
              <a:ext uri="{FF2B5EF4-FFF2-40B4-BE49-F238E27FC236}">
                <a16:creationId xmlns:a16="http://schemas.microsoft.com/office/drawing/2014/main" id="{FD0EEEC5-7A01-102E-C554-388B8D06F01B}"/>
              </a:ext>
            </a:extLst>
          </p:cNvPr>
          <p:cNvSpPr/>
          <p:nvPr/>
        </p:nvSpPr>
        <p:spPr>
          <a:xfrm>
            <a:off x="4272537" y="2915062"/>
            <a:ext cx="7653647" cy="1873756"/>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41">
            <a:extLst>
              <a:ext uri="{FF2B5EF4-FFF2-40B4-BE49-F238E27FC236}">
                <a16:creationId xmlns:a16="http://schemas.microsoft.com/office/drawing/2014/main" id="{BE32EE5D-C8D7-B827-9B83-1C72412F3ED5}"/>
              </a:ext>
            </a:extLst>
          </p:cNvPr>
          <p:cNvSpPr/>
          <p:nvPr/>
        </p:nvSpPr>
        <p:spPr>
          <a:xfrm>
            <a:off x="4125568" y="2248027"/>
            <a:ext cx="914400" cy="914400"/>
          </a:xfrm>
          <a:prstGeom prst="ellipse">
            <a:avLst/>
          </a:prstGeom>
          <a:solidFill>
            <a:srgbClr val="018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ym typeface="Wingdings" panose="05000000000000000000" pitchFamily="2" charset="2"/>
              </a:rPr>
              <a:t></a:t>
            </a:r>
            <a:endParaRPr lang="zh-TW" altLang="en-US" sz="3600" b="1" dirty="0"/>
          </a:p>
        </p:txBody>
      </p:sp>
      <p:sp>
        <p:nvSpPr>
          <p:cNvPr id="31" name="矩形: 圓角 30">
            <a:extLst>
              <a:ext uri="{FF2B5EF4-FFF2-40B4-BE49-F238E27FC236}">
                <a16:creationId xmlns:a16="http://schemas.microsoft.com/office/drawing/2014/main" id="{2A7C8189-6129-072F-0787-535019918F1B}"/>
              </a:ext>
            </a:extLst>
          </p:cNvPr>
          <p:cNvSpPr/>
          <p:nvPr/>
        </p:nvSpPr>
        <p:spPr>
          <a:xfrm>
            <a:off x="4839586" y="2478253"/>
            <a:ext cx="7086598" cy="491800"/>
          </a:xfrm>
          <a:prstGeom prst="roundRect">
            <a:avLst/>
          </a:prstGeom>
          <a:solidFill>
            <a:srgbClr val="0186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bg1"/>
                </a:solidFill>
              </a:rPr>
              <a:t>本市現況</a:t>
            </a:r>
          </a:p>
        </p:txBody>
      </p:sp>
      <p:sp>
        <p:nvSpPr>
          <p:cNvPr id="34" name="文字方塊 33">
            <a:extLst>
              <a:ext uri="{FF2B5EF4-FFF2-40B4-BE49-F238E27FC236}">
                <a16:creationId xmlns:a16="http://schemas.microsoft.com/office/drawing/2014/main" id="{BDC5D066-5662-5454-B018-8C1A882B9C6C}"/>
              </a:ext>
            </a:extLst>
          </p:cNvPr>
          <p:cNvSpPr txBox="1"/>
          <p:nvPr/>
        </p:nvSpPr>
        <p:spPr>
          <a:xfrm>
            <a:off x="4334020" y="3132164"/>
            <a:ext cx="7592164" cy="1569660"/>
          </a:xfrm>
          <a:prstGeom prst="rect">
            <a:avLst/>
          </a:prstGeom>
          <a:noFill/>
        </p:spPr>
        <p:txBody>
          <a:bodyPr wrap="square">
            <a:spAutoFit/>
          </a:bodyPr>
          <a:lstStyle/>
          <a:p>
            <a:pPr marL="285750" indent="-285750" algn="just">
              <a:buFont typeface="Wingdings" panose="05000000000000000000" pitchFamily="2" charset="2"/>
              <a:buChar char="l"/>
            </a:pPr>
            <a:r>
              <a:rPr lang="zh-TW" altLang="en-US" sz="1600" b="1" dirty="0">
                <a:solidFill>
                  <a:srgbClr val="1D2020"/>
                </a:solidFill>
                <a:latin typeface="+mj-ea"/>
                <a:ea typeface="+mj-ea"/>
              </a:rPr>
              <a:t>成人預防保健診所數為 </a:t>
            </a:r>
            <a:r>
              <a:rPr lang="en-US" altLang="zh-TW" sz="1600" b="1" dirty="0">
                <a:solidFill>
                  <a:srgbClr val="1D2020"/>
                </a:solidFill>
                <a:latin typeface="+mj-ea"/>
                <a:ea typeface="+mj-ea"/>
              </a:rPr>
              <a:t>1,039</a:t>
            </a:r>
            <a:r>
              <a:rPr lang="zh-TW" altLang="en-US" sz="1600" b="1" dirty="0">
                <a:solidFill>
                  <a:srgbClr val="1D2020"/>
                </a:solidFill>
                <a:latin typeface="+mj-ea"/>
                <a:ea typeface="+mj-ea"/>
              </a:rPr>
              <a:t> 家，加入代謝症候群防治計畫診所 </a:t>
            </a:r>
            <a:r>
              <a:rPr lang="en-US" altLang="zh-TW" sz="1600" b="1" dirty="0">
                <a:solidFill>
                  <a:srgbClr val="1D2020"/>
                </a:solidFill>
                <a:latin typeface="+mj-ea"/>
                <a:ea typeface="+mj-ea"/>
              </a:rPr>
              <a:t>462</a:t>
            </a:r>
            <a:r>
              <a:rPr lang="zh-TW" altLang="en-US" sz="1600" b="1" dirty="0">
                <a:solidFill>
                  <a:srgbClr val="1D2020"/>
                </a:solidFill>
                <a:latin typeface="+mj-ea"/>
                <a:ea typeface="+mj-ea"/>
              </a:rPr>
              <a:t> 家，參與率為 </a:t>
            </a:r>
            <a:r>
              <a:rPr lang="en-US" altLang="zh-TW" sz="1600" b="1" dirty="0">
                <a:solidFill>
                  <a:srgbClr val="1D2020"/>
                </a:solidFill>
                <a:latin typeface="+mj-ea"/>
                <a:ea typeface="+mj-ea"/>
              </a:rPr>
              <a:t>44.47%</a:t>
            </a:r>
            <a:r>
              <a:rPr lang="zh-TW" altLang="en-US" sz="1600" b="1" dirty="0">
                <a:solidFill>
                  <a:srgbClr val="1D2020"/>
                </a:solidFill>
                <a:latin typeface="+mj-ea"/>
                <a:ea typeface="+mj-ea"/>
              </a:rPr>
              <a:t>。</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zh-TW" altLang="en-US" sz="1600" b="1" dirty="0">
                <a:solidFill>
                  <a:srgbClr val="1D2020"/>
                </a:solidFill>
                <a:latin typeface="+mj-ea"/>
                <a:ea typeface="+mj-ea"/>
              </a:rPr>
              <a:t>截至 </a:t>
            </a:r>
            <a:r>
              <a:rPr lang="en-US" altLang="zh-TW" sz="1600" b="1" dirty="0">
                <a:solidFill>
                  <a:srgbClr val="1D2020"/>
                </a:solidFill>
                <a:latin typeface="+mj-ea"/>
                <a:ea typeface="+mj-ea"/>
              </a:rPr>
              <a:t>114</a:t>
            </a:r>
            <a:r>
              <a:rPr lang="zh-TW" altLang="en-US" sz="1600" b="1" dirty="0">
                <a:solidFill>
                  <a:srgbClr val="1D2020"/>
                </a:solidFill>
                <a:latin typeface="+mj-ea"/>
                <a:ea typeface="+mj-ea"/>
              </a:rPr>
              <a:t> 年 </a:t>
            </a:r>
            <a:r>
              <a:rPr lang="en-US" altLang="zh-TW" sz="1600" b="1" dirty="0">
                <a:solidFill>
                  <a:srgbClr val="1D2020"/>
                </a:solidFill>
                <a:latin typeface="+mj-ea"/>
                <a:ea typeface="+mj-ea"/>
              </a:rPr>
              <a:t>12</a:t>
            </a:r>
            <a:r>
              <a:rPr lang="zh-TW" altLang="en-US" sz="1600" b="1" dirty="0">
                <a:solidFill>
                  <a:srgbClr val="1D2020"/>
                </a:solidFill>
                <a:latin typeface="+mj-ea"/>
                <a:ea typeface="+mj-ea"/>
              </a:rPr>
              <a:t> 月，本市進行代謝症候群收案管理達 </a:t>
            </a:r>
            <a:r>
              <a:rPr lang="en-US" altLang="zh-TW" sz="1600" b="1" dirty="0">
                <a:solidFill>
                  <a:srgbClr val="1D2020"/>
                </a:solidFill>
                <a:latin typeface="+mj-ea"/>
                <a:ea typeface="+mj-ea"/>
              </a:rPr>
              <a:t>60</a:t>
            </a:r>
            <a:r>
              <a:rPr lang="zh-TW" altLang="en-US" sz="1600" b="1" dirty="0">
                <a:solidFill>
                  <a:srgbClr val="1D2020"/>
                </a:solidFill>
                <a:latin typeface="+mj-ea"/>
                <a:ea typeface="+mj-ea"/>
              </a:rPr>
              <a:t> 人以上之診所僅有 </a:t>
            </a:r>
            <a:r>
              <a:rPr lang="en-US" altLang="zh-TW" sz="1600" b="1" dirty="0">
                <a:solidFill>
                  <a:srgbClr val="1D2020"/>
                </a:solidFill>
                <a:latin typeface="+mj-ea"/>
                <a:ea typeface="+mj-ea"/>
              </a:rPr>
              <a:t>197</a:t>
            </a:r>
            <a:r>
              <a:rPr lang="zh-TW" altLang="en-US" sz="1600" b="1" dirty="0">
                <a:solidFill>
                  <a:srgbClr val="1D2020"/>
                </a:solidFill>
                <a:latin typeface="+mj-ea"/>
                <a:ea typeface="+mj-ea"/>
              </a:rPr>
              <a:t>家，且其中 </a:t>
            </a:r>
            <a:r>
              <a:rPr lang="en-US" altLang="zh-TW" sz="1600" b="1" dirty="0">
                <a:solidFill>
                  <a:srgbClr val="1D2020"/>
                </a:solidFill>
                <a:latin typeface="+mj-ea"/>
                <a:ea typeface="+mj-ea"/>
              </a:rPr>
              <a:t>150</a:t>
            </a:r>
            <a:r>
              <a:rPr lang="zh-TW" altLang="en-US" sz="1600" b="1" dirty="0">
                <a:solidFill>
                  <a:srgbClr val="1D2020"/>
                </a:solidFill>
                <a:latin typeface="+mj-ea"/>
                <a:ea typeface="+mj-ea"/>
              </a:rPr>
              <a:t> 家均尚未開始收案。</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en-US" altLang="zh-TW" sz="1600" b="1" dirty="0">
                <a:solidFill>
                  <a:srgbClr val="1D2020"/>
                </a:solidFill>
                <a:latin typeface="+mj-ea"/>
                <a:ea typeface="+mj-ea"/>
              </a:rPr>
              <a:t>114</a:t>
            </a:r>
            <a:r>
              <a:rPr lang="zh-TW" altLang="en-US" sz="1600" b="1" dirty="0">
                <a:solidFill>
                  <a:srgbClr val="1D2020"/>
                </a:solidFill>
                <a:latin typeface="+mj-ea"/>
                <a:ea typeface="+mj-ea"/>
              </a:rPr>
              <a:t> 年度糖尿病照護率為 </a:t>
            </a:r>
            <a:r>
              <a:rPr lang="en-US" altLang="zh-TW" sz="1600" b="1" dirty="0">
                <a:solidFill>
                  <a:srgbClr val="1D2020"/>
                </a:solidFill>
                <a:latin typeface="+mj-ea"/>
                <a:ea typeface="+mj-ea"/>
              </a:rPr>
              <a:t>67.03%</a:t>
            </a:r>
            <a:r>
              <a:rPr lang="zh-TW" altLang="en-US" sz="1600" b="1" dirty="0">
                <a:solidFill>
                  <a:srgbClr val="1D2020"/>
                </a:solidFill>
                <a:latin typeface="+mj-ea"/>
                <a:ea typeface="+mj-ea"/>
              </a:rPr>
              <a:t>，慢性腎臟病照護率為 </a:t>
            </a:r>
            <a:r>
              <a:rPr lang="en-US" altLang="zh-TW" sz="1600" b="1" dirty="0">
                <a:solidFill>
                  <a:srgbClr val="1D2020"/>
                </a:solidFill>
                <a:latin typeface="+mj-ea"/>
                <a:ea typeface="+mj-ea"/>
              </a:rPr>
              <a:t>48.66%</a:t>
            </a:r>
            <a:r>
              <a:rPr lang="zh-TW" altLang="en-US" sz="1600" b="1" dirty="0">
                <a:solidFill>
                  <a:srgbClr val="1D2020"/>
                </a:solidFill>
                <a:latin typeface="+mj-ea"/>
                <a:ea typeface="+mj-ea"/>
              </a:rPr>
              <a:t>，末期腎臟病前期照護率為 </a:t>
            </a:r>
            <a:r>
              <a:rPr lang="en-US" altLang="zh-TW" sz="1600" b="1" dirty="0">
                <a:solidFill>
                  <a:srgbClr val="1D2020"/>
                </a:solidFill>
                <a:latin typeface="+mj-ea"/>
                <a:ea typeface="+mj-ea"/>
              </a:rPr>
              <a:t>70.60%</a:t>
            </a:r>
            <a:r>
              <a:rPr lang="zh-TW" altLang="en-US" sz="1600" b="1" dirty="0">
                <a:solidFill>
                  <a:srgbClr val="1D2020"/>
                </a:solidFill>
                <a:latin typeface="+mj-ea"/>
                <a:ea typeface="+mj-ea"/>
              </a:rPr>
              <a:t>，與其他五都相比偏低。</a:t>
            </a:r>
          </a:p>
        </p:txBody>
      </p:sp>
      <p:grpSp>
        <p:nvGrpSpPr>
          <p:cNvPr id="39" name="群組 38">
            <a:extLst>
              <a:ext uri="{FF2B5EF4-FFF2-40B4-BE49-F238E27FC236}">
                <a16:creationId xmlns:a16="http://schemas.microsoft.com/office/drawing/2014/main" id="{DBF259FA-8B55-9EE0-FB10-D83BCFD93EA0}"/>
              </a:ext>
            </a:extLst>
          </p:cNvPr>
          <p:cNvGrpSpPr/>
          <p:nvPr/>
        </p:nvGrpSpPr>
        <p:grpSpPr>
          <a:xfrm>
            <a:off x="291746" y="2905454"/>
            <a:ext cx="3748541" cy="3007323"/>
            <a:chOff x="367621" y="2807015"/>
            <a:chExt cx="3748541" cy="3007323"/>
          </a:xfrm>
        </p:grpSpPr>
        <p:pic>
          <p:nvPicPr>
            <p:cNvPr id="36" name="圖片 35" descr="一張含有 文字, 螢幕擷取畫面, 字型, 數字 的圖片&#10;&#10;AI 產生的內容可能不正確。">
              <a:extLst>
                <a:ext uri="{FF2B5EF4-FFF2-40B4-BE49-F238E27FC236}">
                  <a16:creationId xmlns:a16="http://schemas.microsoft.com/office/drawing/2014/main" id="{F47D40EA-8DBA-4051-D65D-95982C7976B3}"/>
                </a:ext>
              </a:extLst>
            </p:cNvPr>
            <p:cNvPicPr>
              <a:picLocks noChangeAspect="1"/>
            </p:cNvPicPr>
            <p:nvPr/>
          </p:nvPicPr>
          <p:blipFill>
            <a:blip r:embed="rId2" cstate="print">
              <a:extLst>
                <a:ext uri="{28A0092B-C50C-407E-A947-70E740481C1C}">
                  <a14:useLocalDpi xmlns:a14="http://schemas.microsoft.com/office/drawing/2010/main" val="0"/>
                </a:ext>
              </a:extLst>
            </a:blip>
            <a:srcRect l="157" t="40150" r="62072" b="5558"/>
            <a:stretch/>
          </p:blipFill>
          <p:spPr>
            <a:xfrm>
              <a:off x="367621" y="2807015"/>
              <a:ext cx="3748541" cy="3007323"/>
            </a:xfrm>
            <a:prstGeom prst="rect">
              <a:avLst/>
            </a:prstGeom>
          </p:spPr>
        </p:pic>
        <p:sp>
          <p:nvSpPr>
            <p:cNvPr id="21" name="矩形 20">
              <a:extLst>
                <a:ext uri="{FF2B5EF4-FFF2-40B4-BE49-F238E27FC236}">
                  <a16:creationId xmlns:a16="http://schemas.microsoft.com/office/drawing/2014/main" id="{0C3DFC87-54B8-50CC-2F34-1343663BBE24}"/>
                </a:ext>
              </a:extLst>
            </p:cNvPr>
            <p:cNvSpPr/>
            <p:nvPr/>
          </p:nvSpPr>
          <p:spPr>
            <a:xfrm>
              <a:off x="625717" y="3475037"/>
              <a:ext cx="3313238" cy="2090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圖片 19">
              <a:extLst>
                <a:ext uri="{FF2B5EF4-FFF2-40B4-BE49-F238E27FC236}">
                  <a16:creationId xmlns:a16="http://schemas.microsoft.com/office/drawing/2014/main" id="{7FFEA88B-663C-F954-0CD2-D496A19FAA1C}"/>
                </a:ext>
              </a:extLst>
            </p:cNvPr>
            <p:cNvPicPr>
              <a:picLocks noChangeAspect="1"/>
            </p:cNvPicPr>
            <p:nvPr/>
          </p:nvPicPr>
          <p:blipFill>
            <a:blip r:embed="rId3"/>
            <a:srcRect l="2322" t="51499" r="85882" b="28062"/>
            <a:stretch/>
          </p:blipFill>
          <p:spPr>
            <a:xfrm>
              <a:off x="813698" y="3475861"/>
              <a:ext cx="1091763" cy="1056650"/>
            </a:xfrm>
            <a:prstGeom prst="rect">
              <a:avLst/>
            </a:prstGeom>
          </p:spPr>
        </p:pic>
        <p:pic>
          <p:nvPicPr>
            <p:cNvPr id="23" name="圖片 22">
              <a:extLst>
                <a:ext uri="{FF2B5EF4-FFF2-40B4-BE49-F238E27FC236}">
                  <a16:creationId xmlns:a16="http://schemas.microsoft.com/office/drawing/2014/main" id="{77F7849C-7A76-2E54-8908-144E3142D186}"/>
                </a:ext>
              </a:extLst>
            </p:cNvPr>
            <p:cNvPicPr>
              <a:picLocks noChangeAspect="1"/>
            </p:cNvPicPr>
            <p:nvPr/>
          </p:nvPicPr>
          <p:blipFill>
            <a:blip r:embed="rId3"/>
            <a:srcRect l="14118" t="53007" r="76161" b="28520"/>
            <a:stretch/>
          </p:blipFill>
          <p:spPr>
            <a:xfrm>
              <a:off x="2447295" y="3463439"/>
              <a:ext cx="1091763" cy="1158880"/>
            </a:xfrm>
            <a:prstGeom prst="rect">
              <a:avLst/>
            </a:prstGeom>
          </p:spPr>
        </p:pic>
        <p:pic>
          <p:nvPicPr>
            <p:cNvPr id="25" name="圖片 24">
              <a:extLst>
                <a:ext uri="{FF2B5EF4-FFF2-40B4-BE49-F238E27FC236}">
                  <a16:creationId xmlns:a16="http://schemas.microsoft.com/office/drawing/2014/main" id="{058F1511-8A42-8135-B45C-B82F2C76F366}"/>
                </a:ext>
              </a:extLst>
            </p:cNvPr>
            <p:cNvPicPr>
              <a:picLocks noChangeAspect="1"/>
            </p:cNvPicPr>
            <p:nvPr/>
          </p:nvPicPr>
          <p:blipFill>
            <a:blip r:embed="rId3"/>
            <a:srcRect l="25179" t="51499" r="65982" b="25824"/>
            <a:stretch/>
          </p:blipFill>
          <p:spPr>
            <a:xfrm>
              <a:off x="928505" y="4523448"/>
              <a:ext cx="798736" cy="1144615"/>
            </a:xfrm>
            <a:prstGeom prst="rect">
              <a:avLst/>
            </a:prstGeom>
          </p:spPr>
        </p:pic>
        <p:pic>
          <p:nvPicPr>
            <p:cNvPr id="27" name="圖片 26">
              <a:extLst>
                <a:ext uri="{FF2B5EF4-FFF2-40B4-BE49-F238E27FC236}">
                  <a16:creationId xmlns:a16="http://schemas.microsoft.com/office/drawing/2014/main" id="{BB7A0438-9D36-CC37-1F52-249792E71718}"/>
                </a:ext>
              </a:extLst>
            </p:cNvPr>
            <p:cNvPicPr>
              <a:picLocks noChangeAspect="1"/>
            </p:cNvPicPr>
            <p:nvPr/>
          </p:nvPicPr>
          <p:blipFill>
            <a:blip r:embed="rId3"/>
            <a:srcRect l="21563" t="73817" r="63750" b="10000"/>
            <a:stretch/>
          </p:blipFill>
          <p:spPr>
            <a:xfrm>
              <a:off x="2217921" y="4725615"/>
              <a:ext cx="1382762" cy="851091"/>
            </a:xfrm>
            <a:prstGeom prst="rect">
              <a:avLst/>
            </a:prstGeom>
          </p:spPr>
        </p:pic>
      </p:grpSp>
      <p:sp>
        <p:nvSpPr>
          <p:cNvPr id="46" name="橢圓 45">
            <a:extLst>
              <a:ext uri="{FF2B5EF4-FFF2-40B4-BE49-F238E27FC236}">
                <a16:creationId xmlns:a16="http://schemas.microsoft.com/office/drawing/2014/main" id="{837096B4-82D0-6453-E55B-03300A4EAE3C}"/>
              </a:ext>
            </a:extLst>
          </p:cNvPr>
          <p:cNvSpPr/>
          <p:nvPr/>
        </p:nvSpPr>
        <p:spPr>
          <a:xfrm>
            <a:off x="4125568" y="4637466"/>
            <a:ext cx="914400" cy="914400"/>
          </a:xfrm>
          <a:prstGeom prst="ellipse">
            <a:avLst/>
          </a:prstGeom>
          <a:solidFill>
            <a:srgbClr val="828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3600" b="1" dirty="0">
                <a:sym typeface="Wingdings" panose="05000000000000000000" pitchFamily="2" charset="2"/>
              </a:rPr>
              <a:t></a:t>
            </a:r>
            <a:endParaRPr lang="zh-TW" altLang="en-US" sz="3600" b="1" dirty="0"/>
          </a:p>
        </p:txBody>
      </p:sp>
      <p:sp>
        <p:nvSpPr>
          <p:cNvPr id="48" name="文字方塊 47">
            <a:extLst>
              <a:ext uri="{FF2B5EF4-FFF2-40B4-BE49-F238E27FC236}">
                <a16:creationId xmlns:a16="http://schemas.microsoft.com/office/drawing/2014/main" id="{248539FE-C9B9-C91A-2928-F0726C436EE9}"/>
              </a:ext>
            </a:extLst>
          </p:cNvPr>
          <p:cNvSpPr txBox="1"/>
          <p:nvPr/>
        </p:nvSpPr>
        <p:spPr>
          <a:xfrm>
            <a:off x="4454231" y="5490499"/>
            <a:ext cx="7471953" cy="1323439"/>
          </a:xfrm>
          <a:prstGeom prst="rect">
            <a:avLst/>
          </a:prstGeom>
          <a:noFill/>
        </p:spPr>
        <p:txBody>
          <a:bodyPr wrap="square">
            <a:spAutoFit/>
          </a:bodyPr>
          <a:lstStyle/>
          <a:p>
            <a:pPr marL="285750" indent="-285750" algn="just">
              <a:buFont typeface="Wingdings" panose="05000000000000000000" pitchFamily="2" charset="2"/>
              <a:buChar char="l"/>
            </a:pPr>
            <a:r>
              <a:rPr lang="zh-TW" altLang="en-US" sz="1600" b="1" dirty="0">
                <a:solidFill>
                  <a:srgbClr val="1D2020"/>
                </a:solidFill>
                <a:latin typeface="+mj-ea"/>
                <a:ea typeface="+mj-ea"/>
              </a:rPr>
              <a:t>符合成人預防保健之診所請踴躍參與代謝症候群防治計畫，年度參與率提升為</a:t>
            </a:r>
            <a:r>
              <a:rPr lang="en-US" altLang="zh-TW" sz="1600" b="1" dirty="0">
                <a:solidFill>
                  <a:srgbClr val="FF0000"/>
                </a:solidFill>
                <a:latin typeface="+mj-ea"/>
                <a:ea typeface="+mj-ea"/>
              </a:rPr>
              <a:t>48%</a:t>
            </a:r>
            <a:r>
              <a:rPr lang="zh-TW" altLang="en-US" sz="1600" b="1" dirty="0">
                <a:solidFill>
                  <a:srgbClr val="1D2020"/>
                </a:solidFill>
                <a:latin typeface="+mj-ea"/>
                <a:ea typeface="+mj-ea"/>
              </a:rPr>
              <a:t>。</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zh-TW" altLang="en-US" sz="1600" b="1" dirty="0">
                <a:solidFill>
                  <a:srgbClr val="1D2020"/>
                </a:solidFill>
                <a:latin typeface="+mj-ea"/>
                <a:ea typeface="+mj-ea"/>
              </a:rPr>
              <a:t>加入代謝症候群計畫之診所收案皆達 </a:t>
            </a:r>
            <a:r>
              <a:rPr lang="en-US" altLang="zh-TW" sz="1600" b="1" dirty="0">
                <a:solidFill>
                  <a:srgbClr val="FF0000"/>
                </a:solidFill>
                <a:latin typeface="+mj-ea"/>
                <a:ea typeface="+mj-ea"/>
              </a:rPr>
              <a:t>60</a:t>
            </a:r>
            <a:r>
              <a:rPr lang="zh-TW" altLang="en-US" sz="1600" b="1" dirty="0">
                <a:solidFill>
                  <a:srgbClr val="FF0000"/>
                </a:solidFill>
                <a:latin typeface="+mj-ea"/>
                <a:ea typeface="+mj-ea"/>
              </a:rPr>
              <a:t> 人以上</a:t>
            </a:r>
            <a:r>
              <a:rPr lang="zh-TW" altLang="en-US" sz="1600" b="1" dirty="0">
                <a:solidFill>
                  <a:srgbClr val="1D2020"/>
                </a:solidFill>
                <a:latin typeface="+mj-ea"/>
                <a:ea typeface="+mj-ea"/>
              </a:rPr>
              <a:t>，上限 </a:t>
            </a:r>
            <a:r>
              <a:rPr lang="en-US" altLang="zh-TW" sz="1600" b="1" dirty="0">
                <a:solidFill>
                  <a:srgbClr val="1D2020"/>
                </a:solidFill>
                <a:latin typeface="+mj-ea"/>
                <a:ea typeface="+mj-ea"/>
              </a:rPr>
              <a:t>700</a:t>
            </a:r>
            <a:r>
              <a:rPr lang="zh-TW" altLang="en-US" sz="1600" b="1" dirty="0">
                <a:solidFill>
                  <a:srgbClr val="1D2020"/>
                </a:solidFill>
                <a:latin typeface="+mj-ea"/>
                <a:ea typeface="+mj-ea"/>
              </a:rPr>
              <a:t> 人。</a:t>
            </a:r>
            <a:endParaRPr lang="en-US" altLang="zh-TW" sz="1600" b="1" dirty="0">
              <a:solidFill>
                <a:srgbClr val="1D2020"/>
              </a:solidFill>
              <a:latin typeface="+mj-ea"/>
              <a:ea typeface="+mj-ea"/>
            </a:endParaRPr>
          </a:p>
          <a:p>
            <a:pPr marL="285750" indent="-285750" algn="just">
              <a:buFont typeface="Wingdings" panose="05000000000000000000" pitchFamily="2" charset="2"/>
              <a:buChar char="l"/>
            </a:pPr>
            <a:r>
              <a:rPr lang="en-US" altLang="zh-TW" sz="1600" b="1" dirty="0">
                <a:solidFill>
                  <a:srgbClr val="1D2020"/>
                </a:solidFill>
                <a:latin typeface="+mj-ea"/>
                <a:ea typeface="+mj-ea"/>
              </a:rPr>
              <a:t>115</a:t>
            </a:r>
            <a:r>
              <a:rPr lang="zh-TW" altLang="en-US" sz="1600" b="1" dirty="0">
                <a:solidFill>
                  <a:srgbClr val="1D2020"/>
                </a:solidFill>
                <a:latin typeface="+mj-ea"/>
                <a:ea typeface="+mj-ea"/>
              </a:rPr>
              <a:t>年度糖尿病照護率達 </a:t>
            </a:r>
            <a:r>
              <a:rPr lang="en-US" altLang="zh-TW" sz="1600" b="1" dirty="0">
                <a:solidFill>
                  <a:srgbClr val="FF0000"/>
                </a:solidFill>
                <a:latin typeface="+mj-ea"/>
                <a:ea typeface="+mj-ea"/>
              </a:rPr>
              <a:t>70%</a:t>
            </a:r>
            <a:r>
              <a:rPr lang="zh-TW" altLang="en-US" sz="1600" b="1" dirty="0">
                <a:solidFill>
                  <a:srgbClr val="1D2020"/>
                </a:solidFill>
                <a:latin typeface="+mj-ea"/>
                <a:ea typeface="+mj-ea"/>
              </a:rPr>
              <a:t>，慢性腎臟病照護率達 </a:t>
            </a:r>
            <a:r>
              <a:rPr lang="en-US" altLang="zh-TW" sz="1600" b="1" dirty="0">
                <a:solidFill>
                  <a:srgbClr val="FF0000"/>
                </a:solidFill>
                <a:latin typeface="+mj-ea"/>
                <a:ea typeface="+mj-ea"/>
              </a:rPr>
              <a:t>50%</a:t>
            </a:r>
            <a:r>
              <a:rPr lang="zh-TW" altLang="en-US" sz="1600" b="1" dirty="0">
                <a:solidFill>
                  <a:srgbClr val="1D2020"/>
                </a:solidFill>
                <a:latin typeface="+mj-ea"/>
                <a:ea typeface="+mj-ea"/>
              </a:rPr>
              <a:t>，末期腎臟病前期照護率達 </a:t>
            </a:r>
            <a:r>
              <a:rPr lang="en-US" altLang="zh-TW" sz="1600" b="1" dirty="0">
                <a:solidFill>
                  <a:srgbClr val="FF0000"/>
                </a:solidFill>
                <a:latin typeface="+mj-ea"/>
                <a:ea typeface="+mj-ea"/>
              </a:rPr>
              <a:t>72%</a:t>
            </a:r>
            <a:r>
              <a:rPr lang="zh-TW" altLang="en-US" sz="1600" b="1" dirty="0">
                <a:solidFill>
                  <a:srgbClr val="1D2020"/>
                </a:solidFill>
                <a:latin typeface="+mj-ea"/>
                <a:ea typeface="+mj-ea"/>
              </a:rPr>
              <a:t>。</a:t>
            </a:r>
          </a:p>
        </p:txBody>
      </p:sp>
      <p:sp>
        <p:nvSpPr>
          <p:cNvPr id="40" name="矩形: 圓角 39">
            <a:extLst>
              <a:ext uri="{FF2B5EF4-FFF2-40B4-BE49-F238E27FC236}">
                <a16:creationId xmlns:a16="http://schemas.microsoft.com/office/drawing/2014/main" id="{5F9022B2-3782-E5D7-C465-9A6A50693C47}"/>
              </a:ext>
            </a:extLst>
          </p:cNvPr>
          <p:cNvSpPr/>
          <p:nvPr/>
        </p:nvSpPr>
        <p:spPr>
          <a:xfrm>
            <a:off x="4862038" y="4871600"/>
            <a:ext cx="7064146" cy="489643"/>
          </a:xfrm>
          <a:prstGeom prst="roundRect">
            <a:avLst/>
          </a:prstGeom>
          <a:solidFill>
            <a:srgbClr val="828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sz="2800" b="1" dirty="0">
                <a:solidFill>
                  <a:schemeClr val="bg1"/>
                </a:solidFill>
              </a:rPr>
              <a:t>精進重點</a:t>
            </a:r>
          </a:p>
        </p:txBody>
      </p:sp>
    </p:spTree>
    <p:extLst>
      <p:ext uri="{BB962C8B-B14F-4D97-AF65-F5344CB8AC3E}">
        <p14:creationId xmlns:p14="http://schemas.microsoft.com/office/powerpoint/2010/main" val="4304374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CC8F9-FDA0-DB86-F69A-22F227075C8C}"/>
            </a:ext>
          </a:extLst>
        </p:cNvPr>
        <p:cNvGrpSpPr/>
        <p:nvPr/>
      </p:nvGrpSpPr>
      <p:grpSpPr>
        <a:xfrm>
          <a:off x="0" y="0"/>
          <a:ext cx="0" cy="0"/>
          <a:chOff x="0" y="0"/>
          <a:chExt cx="0" cy="0"/>
        </a:xfrm>
      </p:grpSpPr>
      <p:sp>
        <p:nvSpPr>
          <p:cNvPr id="18" name="矩形 17">
            <a:extLst>
              <a:ext uri="{FF2B5EF4-FFF2-40B4-BE49-F238E27FC236}">
                <a16:creationId xmlns:a16="http://schemas.microsoft.com/office/drawing/2014/main" id="{EA9FC637-2C8C-B200-EF9A-8C8FC70E6F3A}"/>
              </a:ext>
            </a:extLst>
          </p:cNvPr>
          <p:cNvSpPr/>
          <p:nvPr/>
        </p:nvSpPr>
        <p:spPr>
          <a:xfrm>
            <a:off x="12432" y="3614044"/>
            <a:ext cx="12165054" cy="3243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EA405F33-E11D-0935-8760-8394BCDDDFDA}"/>
              </a:ext>
            </a:extLst>
          </p:cNvPr>
          <p:cNvSpPr txBox="1"/>
          <p:nvPr/>
        </p:nvSpPr>
        <p:spPr>
          <a:xfrm>
            <a:off x="205149" y="490093"/>
            <a:ext cx="1780483" cy="646331"/>
          </a:xfrm>
          <a:prstGeom prst="rect">
            <a:avLst/>
          </a:prstGeom>
          <a:noFill/>
        </p:spPr>
        <p:txBody>
          <a:bodyPr wrap="square" rtlCol="0">
            <a:spAutoFit/>
          </a:bodyPr>
          <a:lstStyle/>
          <a:p>
            <a:r>
              <a:rPr lang="zh-TW" altLang="en-US" sz="3600" b="1" dirty="0">
                <a:solidFill>
                  <a:schemeClr val="bg1"/>
                </a:solidFill>
              </a:rPr>
              <a:t>保健科</a:t>
            </a:r>
          </a:p>
        </p:txBody>
      </p:sp>
      <p:sp>
        <p:nvSpPr>
          <p:cNvPr id="31" name="矩形 30">
            <a:extLst>
              <a:ext uri="{FF2B5EF4-FFF2-40B4-BE49-F238E27FC236}">
                <a16:creationId xmlns:a16="http://schemas.microsoft.com/office/drawing/2014/main" id="{9452B170-25D8-ECDA-4FDC-9B4B8FB73DA2}"/>
              </a:ext>
            </a:extLst>
          </p:cNvPr>
          <p:cNvSpPr/>
          <p:nvPr/>
        </p:nvSpPr>
        <p:spPr>
          <a:xfrm>
            <a:off x="8834564" y="106389"/>
            <a:ext cx="3357436" cy="307777"/>
          </a:xfrm>
          <a:prstGeom prst="rect">
            <a:avLst/>
          </a:prstGeom>
          <a:solidFill>
            <a:schemeClr val="accent2">
              <a:lumMod val="20000"/>
              <a:lumOff val="80000"/>
            </a:schemeClr>
          </a:solid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mj-ea"/>
                <a:ea typeface="+mj-ea"/>
              </a:rPr>
              <a:t>衛生局保健科承辦人 </a:t>
            </a:r>
            <a:r>
              <a:rPr lang="zh-TW" altLang="en-US" sz="1400" b="1" kern="0" dirty="0">
                <a:solidFill>
                  <a:srgbClr val="000000"/>
                </a:solidFill>
                <a:latin typeface="+mj-ea"/>
                <a:ea typeface="+mj-ea"/>
              </a:rPr>
              <a:t>林</a:t>
            </a:r>
            <a:r>
              <a:rPr kumimoji="0" lang="zh-TW" altLang="en-US" sz="1400" b="1" i="0" u="none" strike="noStrike" kern="0" cap="none" spc="0" normalizeH="0" baseline="0" noProof="0" dirty="0">
                <a:ln>
                  <a:noFill/>
                </a:ln>
                <a:solidFill>
                  <a:srgbClr val="000000"/>
                </a:solidFill>
                <a:effectLst/>
                <a:uLnTx/>
                <a:uFillTx/>
                <a:latin typeface="+mj-ea"/>
                <a:ea typeface="+mj-ea"/>
              </a:rPr>
              <a:t>先生</a:t>
            </a:r>
            <a:r>
              <a:rPr lang="zh-TW" altLang="en-US" sz="1400" b="1" kern="0" dirty="0">
                <a:solidFill>
                  <a:srgbClr val="000000"/>
                </a:solidFill>
                <a:latin typeface="+mj-ea"/>
                <a:ea typeface="+mj-ea"/>
              </a:rPr>
              <a:t> </a:t>
            </a:r>
            <a:r>
              <a:rPr kumimoji="0" lang="zh-TW" altLang="en-US" sz="1400" b="1" i="0" u="none" strike="noStrike" kern="0" cap="none" spc="0" normalizeH="0" baseline="0" noProof="0" dirty="0">
                <a:ln>
                  <a:noFill/>
                </a:ln>
                <a:solidFill>
                  <a:srgbClr val="000000"/>
                </a:solidFill>
                <a:effectLst/>
                <a:uLnTx/>
                <a:uFillTx/>
                <a:latin typeface="+mj-ea"/>
                <a:ea typeface="+mj-ea"/>
              </a:rPr>
              <a:t>分機 </a:t>
            </a:r>
            <a:r>
              <a:rPr kumimoji="0" lang="en-US" altLang="zh-TW" sz="1400" b="1" i="0" u="none" strike="noStrike" kern="0" cap="none" spc="0" normalizeH="0" baseline="0" noProof="0" dirty="0">
                <a:ln>
                  <a:noFill/>
                </a:ln>
                <a:solidFill>
                  <a:srgbClr val="000000"/>
                </a:solidFill>
                <a:effectLst/>
                <a:uLnTx/>
                <a:uFillTx/>
                <a:latin typeface="+mj-ea"/>
                <a:ea typeface="+mj-ea"/>
              </a:rPr>
              <a:t>70252</a:t>
            </a:r>
            <a:endParaRPr kumimoji="0" lang="zh-TW" altLang="en-US" sz="1400" b="1" i="0" u="none" strike="noStrike" kern="0" cap="none" spc="0" normalizeH="0" baseline="0" noProof="0" dirty="0">
              <a:ln>
                <a:noFill/>
              </a:ln>
              <a:solidFill>
                <a:sysClr val="windowText" lastClr="000000"/>
              </a:solidFill>
              <a:effectLst/>
              <a:uLnTx/>
              <a:uFillTx/>
              <a:latin typeface="+mj-ea"/>
              <a:ea typeface="+mj-ea"/>
            </a:endParaRPr>
          </a:p>
        </p:txBody>
      </p:sp>
      <p:sp>
        <p:nvSpPr>
          <p:cNvPr id="32" name="矩形 31">
            <a:extLst>
              <a:ext uri="{FF2B5EF4-FFF2-40B4-BE49-F238E27FC236}">
                <a16:creationId xmlns:a16="http://schemas.microsoft.com/office/drawing/2014/main" id="{3A38E4EF-FD2D-72DB-12C3-502DE9EF00DD}"/>
              </a:ext>
            </a:extLst>
          </p:cNvPr>
          <p:cNvSpPr/>
          <p:nvPr/>
        </p:nvSpPr>
        <p:spPr>
          <a:xfrm>
            <a:off x="2217921" y="1500808"/>
            <a:ext cx="929121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內容版面配置區 8">
            <a:extLst>
              <a:ext uri="{FF2B5EF4-FFF2-40B4-BE49-F238E27FC236}">
                <a16:creationId xmlns:a16="http://schemas.microsoft.com/office/drawing/2014/main" id="{3C889DC8-9C57-0AD8-B4FA-C87617853125}"/>
              </a:ext>
            </a:extLst>
          </p:cNvPr>
          <p:cNvSpPr txBox="1">
            <a:spLocks/>
          </p:cNvSpPr>
          <p:nvPr/>
        </p:nvSpPr>
        <p:spPr>
          <a:xfrm>
            <a:off x="205149" y="1551925"/>
            <a:ext cx="11959905" cy="1279844"/>
          </a:xfrm>
          <a:prstGeom prst="rect">
            <a:avLst/>
          </a:prstGeom>
        </p:spPr>
        <p:txBody>
          <a:bodyPr vert="horz" lIns="91440" tIns="45720" rIns="91440" bIns="45720" rtlCol="0" anchor="ctr">
            <a:normAutofit/>
          </a:bodyPr>
          <a:lstStyle>
            <a:lvl1pPr marL="228600" indent="-2286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685800" indent="-2286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143000" indent="-2286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002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0574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buFont typeface="Wingdings" panose="05000000000000000000" pitchFamily="2" charset="2"/>
              <a:buChar char="Ø"/>
            </a:pPr>
            <a:r>
              <a:rPr lang="zh-TW" altLang="en-US" b="1" dirty="0"/>
              <a:t>本局 </a:t>
            </a:r>
            <a:r>
              <a:rPr lang="en-US" altLang="zh-TW" b="1" dirty="0"/>
              <a:t>115</a:t>
            </a:r>
            <a:r>
              <a:rPr lang="zh-TW" altLang="en-US" b="1" dirty="0"/>
              <a:t> 年辦理「醫療院所癌症防治獎勵計畫」，鼓勵診所</a:t>
            </a:r>
            <a:r>
              <a:rPr lang="zh-TW" altLang="en-US" b="1" dirty="0">
                <a:solidFill>
                  <a:schemeClr val="accent6">
                    <a:lumMod val="50000"/>
                  </a:schemeClr>
                </a:solidFill>
              </a:rPr>
              <a:t>主動提供公費癌症篩檢，並積極追蹤陽性個案</a:t>
            </a:r>
            <a:r>
              <a:rPr lang="zh-TW" altLang="en-US" b="1" dirty="0"/>
              <a:t>，落實追蹤確診與治療銜接</a:t>
            </a:r>
            <a:endParaRPr lang="en-US" altLang="zh-TW" b="1" dirty="0"/>
          </a:p>
        </p:txBody>
      </p:sp>
      <p:sp>
        <p:nvSpPr>
          <p:cNvPr id="7" name="內容版面配置區 8">
            <a:extLst>
              <a:ext uri="{FF2B5EF4-FFF2-40B4-BE49-F238E27FC236}">
                <a16:creationId xmlns:a16="http://schemas.microsoft.com/office/drawing/2014/main" id="{728EBEDA-4828-673C-87E1-0DC01B851772}"/>
              </a:ext>
            </a:extLst>
          </p:cNvPr>
          <p:cNvSpPr txBox="1">
            <a:spLocks/>
          </p:cNvSpPr>
          <p:nvPr/>
        </p:nvSpPr>
        <p:spPr>
          <a:xfrm>
            <a:off x="1777372" y="2080036"/>
            <a:ext cx="10172307" cy="1279844"/>
          </a:xfrm>
          <a:prstGeom prst="rect">
            <a:avLst/>
          </a:prstGeom>
        </p:spPr>
        <p:txBody>
          <a:bodyPr vert="horz" lIns="91440" tIns="45720" rIns="91440" bIns="45720" rtlCol="0" anchor="ctr">
            <a:normAutofit/>
          </a:bodyPr>
          <a:lstStyle>
            <a:lvl1pPr marL="228600" indent="-2286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685800" indent="-2286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143000" indent="-2286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002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057400" indent="-22860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None/>
            </a:pPr>
            <a:endParaRPr lang="en-US" altLang="zh-TW" b="1" dirty="0"/>
          </a:p>
        </p:txBody>
      </p:sp>
      <p:pic>
        <p:nvPicPr>
          <p:cNvPr id="17" name="圖片 16">
            <a:extLst>
              <a:ext uri="{FF2B5EF4-FFF2-40B4-BE49-F238E27FC236}">
                <a16:creationId xmlns:a16="http://schemas.microsoft.com/office/drawing/2014/main" id="{2B0551E7-7C76-9A1B-F3C3-094098D91C5A}"/>
              </a:ext>
            </a:extLst>
          </p:cNvPr>
          <p:cNvPicPr>
            <a:picLocks noChangeAspect="1"/>
          </p:cNvPicPr>
          <p:nvPr/>
        </p:nvPicPr>
        <p:blipFill>
          <a:blip r:embed="rId2"/>
          <a:stretch>
            <a:fillRect/>
          </a:stretch>
        </p:blipFill>
        <p:spPr>
          <a:xfrm>
            <a:off x="9490555" y="4038071"/>
            <a:ext cx="2694188" cy="2694188"/>
          </a:xfrm>
          <a:prstGeom prst="rect">
            <a:avLst/>
          </a:prstGeom>
        </p:spPr>
      </p:pic>
      <p:sp>
        <p:nvSpPr>
          <p:cNvPr id="16" name="文字方塊 15">
            <a:extLst>
              <a:ext uri="{FF2B5EF4-FFF2-40B4-BE49-F238E27FC236}">
                <a16:creationId xmlns:a16="http://schemas.microsoft.com/office/drawing/2014/main" id="{7E05D62D-8593-2ABA-516D-69370D835C80}"/>
              </a:ext>
            </a:extLst>
          </p:cNvPr>
          <p:cNvSpPr txBox="1"/>
          <p:nvPr/>
        </p:nvSpPr>
        <p:spPr>
          <a:xfrm>
            <a:off x="9507460" y="2788441"/>
            <a:ext cx="2694188" cy="1292662"/>
          </a:xfrm>
          <a:prstGeom prst="rect">
            <a:avLst/>
          </a:prstGeom>
          <a:noFill/>
        </p:spPr>
        <p:txBody>
          <a:bodyPr wrap="square">
            <a:spAutoFit/>
          </a:bodyPr>
          <a:lstStyle/>
          <a:p>
            <a:pPr marL="0" indent="0" algn="ctr">
              <a:lnSpc>
                <a:spcPct val="100000"/>
              </a:lnSpc>
              <a:buClrTx/>
              <a:buNone/>
            </a:pPr>
            <a:r>
              <a:rPr lang="zh-TW" altLang="en-US" sz="2400" b="1" spc="0" dirty="0">
                <a:ln w="0">
                  <a:noFill/>
                </a:ln>
                <a:solidFill>
                  <a:schemeClr val="tx2">
                    <a:lumMod val="50000"/>
                  </a:schemeClr>
                </a:solidFill>
                <a:latin typeface="+mj-ea"/>
                <a:ea typeface="+mj-ea"/>
              </a:rPr>
              <a:t>獎勵計畫詳情請洽</a:t>
            </a:r>
            <a:r>
              <a:rPr lang="zh-TW" altLang="en-US" sz="1800" b="1" spc="0" dirty="0">
                <a:ln w="0">
                  <a:noFill/>
                </a:ln>
                <a:solidFill>
                  <a:schemeClr val="tx2">
                    <a:lumMod val="50000"/>
                  </a:schemeClr>
                </a:solidFill>
                <a:latin typeface="+mj-ea"/>
                <a:ea typeface="+mj-ea"/>
              </a:rPr>
              <a:t>本局官網 </a:t>
            </a:r>
            <a:r>
              <a:rPr lang="en-US" altLang="zh-TW" sz="1800" b="1" spc="0" dirty="0">
                <a:ln w="0">
                  <a:noFill/>
                </a:ln>
                <a:solidFill>
                  <a:schemeClr val="tx2">
                    <a:lumMod val="50000"/>
                  </a:schemeClr>
                </a:solidFill>
                <a:latin typeface="+mj-ea"/>
                <a:ea typeface="+mj-ea"/>
              </a:rPr>
              <a:t>/</a:t>
            </a:r>
            <a:r>
              <a:rPr lang="zh-TW" altLang="en-US" sz="1800" b="1" spc="0" dirty="0">
                <a:ln w="0">
                  <a:noFill/>
                </a:ln>
                <a:solidFill>
                  <a:schemeClr val="tx2">
                    <a:lumMod val="50000"/>
                  </a:schemeClr>
                </a:solidFill>
                <a:latin typeface="+mj-ea"/>
                <a:ea typeface="+mj-ea"/>
              </a:rPr>
              <a:t> 醫療院所</a:t>
            </a:r>
            <a:endParaRPr lang="en-US" altLang="zh-TW" sz="1800" b="1" spc="0" dirty="0">
              <a:ln w="0">
                <a:noFill/>
              </a:ln>
              <a:solidFill>
                <a:schemeClr val="tx2">
                  <a:lumMod val="50000"/>
                </a:schemeClr>
              </a:solidFill>
              <a:latin typeface="+mj-ea"/>
              <a:ea typeface="+mj-ea"/>
            </a:endParaRPr>
          </a:p>
          <a:p>
            <a:pPr marL="0" indent="0" algn="ctr">
              <a:lnSpc>
                <a:spcPct val="100000"/>
              </a:lnSpc>
              <a:buClrTx/>
              <a:buNone/>
            </a:pPr>
            <a:r>
              <a:rPr lang="zh-TW" altLang="en-US" sz="1800" b="1" spc="0" dirty="0">
                <a:ln w="0">
                  <a:noFill/>
                </a:ln>
                <a:solidFill>
                  <a:schemeClr val="tx2">
                    <a:lumMod val="50000"/>
                  </a:schemeClr>
                </a:solidFill>
                <a:latin typeface="+mj-ea"/>
                <a:ea typeface="+mj-ea"/>
              </a:rPr>
              <a:t>交流平台 </a:t>
            </a:r>
            <a:r>
              <a:rPr lang="en-US" altLang="zh-TW" sz="1800" b="1" spc="0" dirty="0">
                <a:ln w="0">
                  <a:noFill/>
                </a:ln>
                <a:solidFill>
                  <a:schemeClr val="tx2">
                    <a:lumMod val="50000"/>
                  </a:schemeClr>
                </a:solidFill>
                <a:latin typeface="+mj-ea"/>
                <a:ea typeface="+mj-ea"/>
              </a:rPr>
              <a:t>/</a:t>
            </a:r>
            <a:r>
              <a:rPr lang="zh-TW" altLang="en-US" sz="1800" b="1" spc="0" dirty="0">
                <a:ln w="0">
                  <a:noFill/>
                </a:ln>
                <a:solidFill>
                  <a:schemeClr val="tx2">
                    <a:lumMod val="50000"/>
                  </a:schemeClr>
                </a:solidFill>
                <a:latin typeface="+mj-ea"/>
                <a:ea typeface="+mj-ea"/>
              </a:rPr>
              <a:t> 保健科</a:t>
            </a:r>
            <a:endParaRPr lang="en-US" altLang="zh-TW" sz="1800" b="1" spc="0" dirty="0">
              <a:ln w="0">
                <a:noFill/>
              </a:ln>
              <a:solidFill>
                <a:schemeClr val="tx2">
                  <a:lumMod val="50000"/>
                </a:schemeClr>
              </a:solidFill>
              <a:latin typeface="+mj-ea"/>
              <a:ea typeface="+mj-ea"/>
            </a:endParaRPr>
          </a:p>
          <a:p>
            <a:pPr marL="0" indent="0" algn="ctr">
              <a:lnSpc>
                <a:spcPct val="100000"/>
              </a:lnSpc>
              <a:buClrTx/>
              <a:buNone/>
            </a:pPr>
            <a:r>
              <a:rPr lang="zh-TW" altLang="en-US" sz="1800" b="1" spc="0" dirty="0">
                <a:ln w="0">
                  <a:noFill/>
                </a:ln>
                <a:solidFill>
                  <a:schemeClr val="tx2">
                    <a:lumMod val="50000"/>
                  </a:schemeClr>
                </a:solidFill>
                <a:latin typeface="+mj-ea"/>
                <a:ea typeface="+mj-ea"/>
              </a:rPr>
              <a:t>或掃描 </a:t>
            </a:r>
            <a:r>
              <a:rPr lang="en-US" altLang="zh-TW" sz="1800" b="1" spc="0" dirty="0">
                <a:ln w="0">
                  <a:noFill/>
                </a:ln>
                <a:solidFill>
                  <a:schemeClr val="tx2">
                    <a:lumMod val="50000"/>
                  </a:schemeClr>
                </a:solidFill>
                <a:latin typeface="+mj-ea"/>
                <a:ea typeface="+mj-ea"/>
              </a:rPr>
              <a:t>QR</a:t>
            </a:r>
            <a:r>
              <a:rPr lang="zh-TW" altLang="en-US" sz="1800" b="1" spc="0" dirty="0">
                <a:ln w="0">
                  <a:noFill/>
                </a:ln>
                <a:solidFill>
                  <a:schemeClr val="tx2">
                    <a:lumMod val="50000"/>
                  </a:schemeClr>
                </a:solidFill>
                <a:latin typeface="+mj-ea"/>
                <a:ea typeface="+mj-ea"/>
              </a:rPr>
              <a:t> </a:t>
            </a:r>
            <a:r>
              <a:rPr lang="en-US" altLang="zh-TW" sz="1800" b="1" spc="0" dirty="0">
                <a:ln w="0">
                  <a:noFill/>
                </a:ln>
                <a:solidFill>
                  <a:schemeClr val="tx2">
                    <a:lumMod val="50000"/>
                  </a:schemeClr>
                </a:solidFill>
                <a:latin typeface="+mj-ea"/>
                <a:ea typeface="+mj-ea"/>
              </a:rPr>
              <a:t>code</a:t>
            </a:r>
            <a:endParaRPr lang="en-US" altLang="zh-TW" sz="3200" b="1" spc="0" dirty="0">
              <a:ln w="0">
                <a:noFill/>
              </a:ln>
              <a:solidFill>
                <a:schemeClr val="tx2">
                  <a:lumMod val="50000"/>
                </a:schemeClr>
              </a:solidFill>
              <a:latin typeface="+mj-ea"/>
              <a:ea typeface="+mj-ea"/>
            </a:endParaRPr>
          </a:p>
        </p:txBody>
      </p:sp>
      <p:pic>
        <p:nvPicPr>
          <p:cNvPr id="22" name="圖片 21">
            <a:extLst>
              <a:ext uri="{FF2B5EF4-FFF2-40B4-BE49-F238E27FC236}">
                <a16:creationId xmlns:a16="http://schemas.microsoft.com/office/drawing/2014/main" id="{935DBCE9-DB84-6E5B-4068-35D954DD8094}"/>
              </a:ext>
            </a:extLst>
          </p:cNvPr>
          <p:cNvPicPr>
            <a:picLocks noChangeAspect="1"/>
          </p:cNvPicPr>
          <p:nvPr/>
        </p:nvPicPr>
        <p:blipFill rotWithShape="1">
          <a:blip r:embed="rId3">
            <a:extLst>
              <a:ext uri="{28A0092B-C50C-407E-A947-70E740481C1C}">
                <a14:useLocalDpi xmlns:a14="http://schemas.microsoft.com/office/drawing/2010/main" val="0"/>
              </a:ext>
            </a:extLst>
          </a:blip>
          <a:srcRect l="1044"/>
          <a:stretch/>
        </p:blipFill>
        <p:spPr>
          <a:xfrm>
            <a:off x="127377" y="2744487"/>
            <a:ext cx="4356683" cy="3468062"/>
          </a:xfrm>
          <a:prstGeom prst="rect">
            <a:avLst/>
          </a:prstGeom>
        </p:spPr>
      </p:pic>
      <p:sp>
        <p:nvSpPr>
          <p:cNvPr id="15" name="標題 1">
            <a:extLst>
              <a:ext uri="{FF2B5EF4-FFF2-40B4-BE49-F238E27FC236}">
                <a16:creationId xmlns:a16="http://schemas.microsoft.com/office/drawing/2014/main" id="{64777795-7552-4879-BCDD-53C035668617}"/>
              </a:ext>
            </a:extLst>
          </p:cNvPr>
          <p:cNvSpPr txBox="1">
            <a:spLocks/>
          </p:cNvSpPr>
          <p:nvPr/>
        </p:nvSpPr>
        <p:spPr>
          <a:xfrm>
            <a:off x="2217920" y="435737"/>
            <a:ext cx="9291210" cy="8936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baseline="0">
                <a:solidFill>
                  <a:schemeClr val="tx1"/>
                </a:solidFill>
                <a:latin typeface="+mj-ea"/>
                <a:ea typeface="+mj-ea"/>
                <a:cs typeface="+mj-cs"/>
              </a:defRPr>
            </a:lvl1pPr>
          </a:lstStyle>
          <a:p>
            <a:r>
              <a:rPr lang="zh-TW" altLang="en-US" sz="3600" dirty="0">
                <a:solidFill>
                  <a:schemeClr val="tx1">
                    <a:lumMod val="50000"/>
                  </a:schemeClr>
                </a:solidFill>
              </a:rPr>
              <a:t>提升公費癌症篩檢率，並積極追蹤陽性個案</a:t>
            </a:r>
            <a:endParaRPr lang="en-US" altLang="zh-TW" sz="3600" dirty="0">
              <a:solidFill>
                <a:schemeClr val="tx1">
                  <a:lumMod val="50000"/>
                </a:schemeClr>
              </a:solidFill>
            </a:endParaRPr>
          </a:p>
        </p:txBody>
      </p:sp>
      <p:sp>
        <p:nvSpPr>
          <p:cNvPr id="19" name="投影片編號版面配置區 4">
            <a:extLst>
              <a:ext uri="{FF2B5EF4-FFF2-40B4-BE49-F238E27FC236}">
                <a16:creationId xmlns:a16="http://schemas.microsoft.com/office/drawing/2014/main" id="{2C390F51-ECE9-4E51-A313-A9A5539BD81D}"/>
              </a:ext>
            </a:extLst>
          </p:cNvPr>
          <p:cNvSpPr>
            <a:spLocks noGrp="1"/>
          </p:cNvSpPr>
          <p:nvPr>
            <p:ph type="sldNum" sz="quarter" idx="12"/>
          </p:nvPr>
        </p:nvSpPr>
        <p:spPr>
          <a:xfrm>
            <a:off x="8834564" y="6485631"/>
            <a:ext cx="33574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600" b="1" i="0" u="none" strike="noStrike" kern="1200" cap="none" spc="0" normalizeH="0" baseline="0" noProof="0" smtClean="0">
                <a:ln>
                  <a:noFill/>
                </a:ln>
                <a:solidFill>
                  <a:srgbClr val="1D2020"/>
                </a:solidFill>
                <a:effectLst/>
                <a:uLnTx/>
                <a:uFillTx/>
                <a:latin typeface="微軟正黑體"/>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600" b="1" i="0" u="none" strike="noStrike" kern="1200" cap="none" spc="0" normalizeH="0" baseline="0" noProof="0" dirty="0">
              <a:ln>
                <a:noFill/>
              </a:ln>
              <a:solidFill>
                <a:srgbClr val="1D2020"/>
              </a:solidFill>
              <a:effectLst/>
              <a:uLnTx/>
              <a:uFillTx/>
              <a:latin typeface="微軟正黑體"/>
              <a:ea typeface="微軟正黑體"/>
              <a:cs typeface="+mn-cs"/>
            </a:endParaRPr>
          </a:p>
        </p:txBody>
      </p:sp>
      <p:pic>
        <p:nvPicPr>
          <p:cNvPr id="14" name="圖片 13">
            <a:extLst>
              <a:ext uri="{FF2B5EF4-FFF2-40B4-BE49-F238E27FC236}">
                <a16:creationId xmlns:a16="http://schemas.microsoft.com/office/drawing/2014/main" id="{770D3665-BB8C-0A15-C4A1-D24A84F793FD}"/>
              </a:ext>
            </a:extLst>
          </p:cNvPr>
          <p:cNvPicPr>
            <a:picLocks noChangeAspect="1"/>
          </p:cNvPicPr>
          <p:nvPr/>
        </p:nvPicPr>
        <p:blipFill rotWithShape="1">
          <a:blip r:embed="rId4">
            <a:extLst>
              <a:ext uri="{28A0092B-C50C-407E-A947-70E740481C1C}">
                <a14:useLocalDpi xmlns:a14="http://schemas.microsoft.com/office/drawing/2010/main" val="0"/>
              </a:ext>
            </a:extLst>
          </a:blip>
          <a:srcRect l="50183" t="22718" r="3610" b="27745"/>
          <a:stretch/>
        </p:blipFill>
        <p:spPr>
          <a:xfrm>
            <a:off x="4500965" y="2744487"/>
            <a:ext cx="5107963" cy="3470940"/>
          </a:xfrm>
          <a:prstGeom prst="rect">
            <a:avLst/>
          </a:prstGeom>
        </p:spPr>
      </p:pic>
    </p:spTree>
    <p:extLst>
      <p:ext uri="{BB962C8B-B14F-4D97-AF65-F5344CB8AC3E}">
        <p14:creationId xmlns:p14="http://schemas.microsoft.com/office/powerpoint/2010/main" val="4223615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05E8B4D5-FE8E-49BE-B0F3-1B9F24A3B8ED}"/>
              </a:ext>
            </a:extLst>
          </p:cNvPr>
          <p:cNvSpPr txBox="1">
            <a:spLocks/>
          </p:cNvSpPr>
          <p:nvPr/>
        </p:nvSpPr>
        <p:spPr>
          <a:xfrm>
            <a:off x="3505200" y="2745900"/>
            <a:ext cx="6238512" cy="1366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150" normalizeH="0" baseline="0" noProof="0" dirty="0">
                <a:ln>
                  <a:noFill/>
                </a:ln>
                <a:solidFill>
                  <a:srgbClr val="0070C0"/>
                </a:solidFill>
                <a:effectLst/>
                <a:uLnTx/>
                <a:uFillTx/>
                <a:latin typeface="微軟正黑體"/>
                <a:ea typeface="微軟正黑體"/>
                <a:cs typeface="+mj-cs"/>
              </a:rPr>
              <a:t>業務報告</a:t>
            </a:r>
          </a:p>
        </p:txBody>
      </p:sp>
      <p:sp>
        <p:nvSpPr>
          <p:cNvPr id="2" name="投影片編號版面配置區 1">
            <a:extLst>
              <a:ext uri="{FF2B5EF4-FFF2-40B4-BE49-F238E27FC236}">
                <a16:creationId xmlns:a16="http://schemas.microsoft.com/office/drawing/2014/main" id="{F89359ED-CE18-4364-8BCA-1E2CA2274C8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4</a:t>
            </a:fld>
            <a:endParaRPr lang="en-US" altLang="zh-TW" spc="-25" dirty="0"/>
          </a:p>
        </p:txBody>
      </p:sp>
    </p:spTree>
    <p:extLst>
      <p:ext uri="{BB962C8B-B14F-4D97-AF65-F5344CB8AC3E}">
        <p14:creationId xmlns:p14="http://schemas.microsoft.com/office/powerpoint/2010/main" val="3987826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12ADDC-33A7-4119-AEB5-82F840CFF1FE}"/>
              </a:ext>
            </a:extLst>
          </p:cNvPr>
          <p:cNvSpPr>
            <a:spLocks noGrp="1"/>
          </p:cNvSpPr>
          <p:nvPr>
            <p:ph type="title" idx="4294967295"/>
          </p:nvPr>
        </p:nvSpPr>
        <p:spPr>
          <a:xfrm>
            <a:off x="2217921" y="387954"/>
            <a:ext cx="9291210" cy="893626"/>
          </a:xfrm>
        </p:spPr>
        <p:txBody>
          <a:bodyPr>
            <a:noAutofit/>
          </a:bodyPr>
          <a:lstStyle/>
          <a:p>
            <a:r>
              <a:rPr lang="zh-TW" altLang="en-US" sz="3600" dirty="0">
                <a:solidFill>
                  <a:schemeClr val="tx1">
                    <a:lumMod val="50000"/>
                  </a:schemeClr>
                </a:solidFill>
                <a:latin typeface="+mn-ea"/>
                <a:ea typeface="+mn-ea"/>
              </a:rPr>
              <a:t>加入長者內在能力檢測 </a:t>
            </a:r>
            <a:r>
              <a:rPr lang="en-US" altLang="zh-TW" sz="3600" dirty="0">
                <a:solidFill>
                  <a:schemeClr val="tx1">
                    <a:lumMod val="50000"/>
                  </a:schemeClr>
                </a:solidFill>
                <a:latin typeface="+mn-ea"/>
                <a:ea typeface="+mn-ea"/>
              </a:rPr>
              <a:t>(ICOPE)</a:t>
            </a:r>
            <a:r>
              <a:rPr lang="zh-TW" altLang="en-US" sz="3600" dirty="0">
                <a:solidFill>
                  <a:schemeClr val="tx1">
                    <a:lumMod val="50000"/>
                  </a:schemeClr>
                </a:solidFill>
                <a:latin typeface="+mn-ea"/>
                <a:ea typeface="+mn-ea"/>
              </a:rPr>
              <a:t> 推動計畫</a:t>
            </a:r>
          </a:p>
        </p:txBody>
      </p:sp>
      <p:sp>
        <p:nvSpPr>
          <p:cNvPr id="9" name="矩形 8">
            <a:extLst>
              <a:ext uri="{FF2B5EF4-FFF2-40B4-BE49-F238E27FC236}">
                <a16:creationId xmlns:a16="http://schemas.microsoft.com/office/drawing/2014/main" id="{2EDFD86D-6A29-4E3A-940E-E911CF409BC0}"/>
              </a:ext>
            </a:extLst>
          </p:cNvPr>
          <p:cNvSpPr/>
          <p:nvPr/>
        </p:nvSpPr>
        <p:spPr>
          <a:xfrm>
            <a:off x="7367451" y="113609"/>
            <a:ext cx="4824549" cy="307777"/>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mn-ea"/>
                <a:cs typeface="+mn-cs"/>
              </a:rPr>
              <a:t>衛生局保健科承辦人 黃小姐、邱小姐 分機 </a:t>
            </a:r>
            <a:r>
              <a:rPr kumimoji="0" lang="en-US" altLang="zh-TW" sz="1400" b="1" i="0" u="none" strike="noStrike" kern="0" cap="none" spc="0" normalizeH="0" baseline="0" noProof="0" dirty="0">
                <a:ln>
                  <a:noFill/>
                </a:ln>
                <a:solidFill>
                  <a:srgbClr val="000000"/>
                </a:solidFill>
                <a:effectLst/>
                <a:uLnTx/>
                <a:uFillTx/>
                <a:latin typeface="+mn-ea"/>
                <a:cs typeface="+mn-cs"/>
              </a:rPr>
              <a:t>70204</a:t>
            </a:r>
            <a:r>
              <a:rPr kumimoji="0" lang="zh-TW" altLang="en-US" sz="1400" b="1" i="0" u="none" strike="noStrike" kern="0" cap="none" spc="0" normalizeH="0" baseline="0" noProof="0" dirty="0">
                <a:ln>
                  <a:noFill/>
                </a:ln>
                <a:solidFill>
                  <a:srgbClr val="000000"/>
                </a:solidFill>
                <a:effectLst/>
                <a:uLnTx/>
                <a:uFillTx/>
                <a:latin typeface="+mn-ea"/>
                <a:cs typeface="+mn-cs"/>
              </a:rPr>
              <a:t>、</a:t>
            </a:r>
            <a:r>
              <a:rPr kumimoji="0" lang="en-US" altLang="zh-TW" sz="1400" b="1" i="0" u="none" strike="noStrike" kern="0" cap="none" spc="0" normalizeH="0" baseline="0" noProof="0" dirty="0">
                <a:ln>
                  <a:noFill/>
                </a:ln>
                <a:solidFill>
                  <a:srgbClr val="000000"/>
                </a:solidFill>
                <a:effectLst/>
                <a:uLnTx/>
                <a:uFillTx/>
                <a:latin typeface="+mn-ea"/>
                <a:cs typeface="+mn-cs"/>
              </a:rPr>
              <a:t>70203</a:t>
            </a:r>
            <a:endParaRPr kumimoji="0" lang="zh-TW" altLang="en-US" sz="1400" b="1" i="0" u="none" strike="noStrike" kern="0" cap="none" spc="0" normalizeH="0" baseline="0" noProof="0" dirty="0">
              <a:ln>
                <a:noFill/>
              </a:ln>
              <a:solidFill>
                <a:sysClr val="windowText" lastClr="000000"/>
              </a:solidFill>
              <a:effectLst/>
              <a:uLnTx/>
              <a:uFillTx/>
              <a:latin typeface="+mn-ea"/>
              <a:cs typeface="+mn-cs"/>
            </a:endParaRPr>
          </a:p>
        </p:txBody>
      </p:sp>
      <p:graphicFrame>
        <p:nvGraphicFramePr>
          <p:cNvPr id="11" name="表格 10"/>
          <p:cNvGraphicFramePr>
            <a:graphicFrameLocks noGrp="1"/>
          </p:cNvGraphicFramePr>
          <p:nvPr/>
        </p:nvGraphicFramePr>
        <p:xfrm>
          <a:off x="481832" y="5376470"/>
          <a:ext cx="8578384" cy="1280160"/>
        </p:xfrm>
        <a:graphic>
          <a:graphicData uri="http://schemas.openxmlformats.org/drawingml/2006/table">
            <a:tbl>
              <a:tblPr firstRow="1" firstCol="1" bandRow="1">
                <a:tableStyleId>{8A107856-5554-42FB-B03E-39F5DBC370BA}</a:tableStyleId>
              </a:tblPr>
              <a:tblGrid>
                <a:gridCol w="802384">
                  <a:extLst>
                    <a:ext uri="{9D8B030D-6E8A-4147-A177-3AD203B41FA5}">
                      <a16:colId xmlns:a16="http://schemas.microsoft.com/office/drawing/2014/main" val="20000"/>
                    </a:ext>
                  </a:extLst>
                </a:gridCol>
                <a:gridCol w="1224000">
                  <a:extLst>
                    <a:ext uri="{9D8B030D-6E8A-4147-A177-3AD203B41FA5}">
                      <a16:colId xmlns:a16="http://schemas.microsoft.com/office/drawing/2014/main" val="20001"/>
                    </a:ext>
                  </a:extLst>
                </a:gridCol>
                <a:gridCol w="1224000">
                  <a:extLst>
                    <a:ext uri="{9D8B030D-6E8A-4147-A177-3AD203B41FA5}">
                      <a16:colId xmlns:a16="http://schemas.microsoft.com/office/drawing/2014/main" val="1374822711"/>
                    </a:ext>
                  </a:extLst>
                </a:gridCol>
                <a:gridCol w="576000">
                  <a:extLst>
                    <a:ext uri="{9D8B030D-6E8A-4147-A177-3AD203B41FA5}">
                      <a16:colId xmlns:a16="http://schemas.microsoft.com/office/drawing/2014/main" val="20003"/>
                    </a:ext>
                  </a:extLst>
                </a:gridCol>
                <a:gridCol w="576000">
                  <a:extLst>
                    <a:ext uri="{9D8B030D-6E8A-4147-A177-3AD203B41FA5}">
                      <a16:colId xmlns:a16="http://schemas.microsoft.com/office/drawing/2014/main" val="20004"/>
                    </a:ext>
                  </a:extLst>
                </a:gridCol>
                <a:gridCol w="576000">
                  <a:extLst>
                    <a:ext uri="{9D8B030D-6E8A-4147-A177-3AD203B41FA5}">
                      <a16:colId xmlns:a16="http://schemas.microsoft.com/office/drawing/2014/main" val="20005"/>
                    </a:ext>
                  </a:extLst>
                </a:gridCol>
                <a:gridCol w="576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9"/>
                    </a:ext>
                  </a:extLst>
                </a:gridCol>
                <a:gridCol w="576000">
                  <a:extLst>
                    <a:ext uri="{9D8B030D-6E8A-4147-A177-3AD203B41FA5}">
                      <a16:colId xmlns:a16="http://schemas.microsoft.com/office/drawing/2014/main" val="20010"/>
                    </a:ext>
                  </a:extLst>
                </a:gridCol>
                <a:gridCol w="576000">
                  <a:extLst>
                    <a:ext uri="{9D8B030D-6E8A-4147-A177-3AD203B41FA5}">
                      <a16:colId xmlns:a16="http://schemas.microsoft.com/office/drawing/2014/main" val="3338229820"/>
                    </a:ext>
                  </a:extLst>
                </a:gridCol>
                <a:gridCol w="576000">
                  <a:extLst>
                    <a:ext uri="{9D8B030D-6E8A-4147-A177-3AD203B41FA5}">
                      <a16:colId xmlns:a16="http://schemas.microsoft.com/office/drawing/2014/main" val="2542249860"/>
                    </a:ext>
                  </a:extLst>
                </a:gridCol>
                <a:gridCol w="576000">
                  <a:extLst>
                    <a:ext uri="{9D8B030D-6E8A-4147-A177-3AD203B41FA5}">
                      <a16:colId xmlns:a16="http://schemas.microsoft.com/office/drawing/2014/main" val="2505476755"/>
                    </a:ext>
                  </a:extLst>
                </a:gridCol>
              </a:tblGrid>
              <a:tr h="0">
                <a:tc gridSpan="12">
                  <a:txBody>
                    <a:bodyPr/>
                    <a:lstStyle/>
                    <a:p>
                      <a:pPr algn="r" fontAlgn="base">
                        <a:lnSpc>
                          <a:spcPct val="100000"/>
                        </a:lnSpc>
                        <a:spcAft>
                          <a:spcPts val="0"/>
                        </a:spcAft>
                      </a:pPr>
                      <a:r>
                        <a:rPr lang="zh-TW" altLang="en-US" sz="1400" b="1" kern="100" dirty="0">
                          <a:solidFill>
                            <a:srgbClr val="1D2020"/>
                          </a:solidFill>
                          <a:effectLst/>
                          <a:latin typeface="+mj-ea"/>
                          <a:ea typeface="+mj-ea"/>
                        </a:rPr>
                        <a:t>服務費明細                                                                                 （單位 </a:t>
                      </a:r>
                      <a:r>
                        <a:rPr lang="en-US" altLang="zh-TW" sz="1400" b="1" kern="100" dirty="0">
                          <a:solidFill>
                            <a:srgbClr val="1D2020"/>
                          </a:solidFill>
                          <a:effectLst/>
                          <a:latin typeface="+mj-ea"/>
                          <a:ea typeface="+mj-ea"/>
                        </a:rPr>
                        <a:t>:</a:t>
                      </a:r>
                      <a:r>
                        <a:rPr lang="zh-TW" altLang="en-US" sz="1400" b="1" kern="100" dirty="0">
                          <a:solidFill>
                            <a:srgbClr val="1D2020"/>
                          </a:solidFill>
                          <a:effectLst/>
                          <a:latin typeface="+mj-ea"/>
                          <a:ea typeface="+mj-ea"/>
                        </a:rPr>
                        <a:t> 元）</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hMerge="1">
                  <a:txBody>
                    <a:bodyPr/>
                    <a:lstStyle/>
                    <a:p>
                      <a:pPr algn="ctr" fontAlgn="base">
                        <a:lnSpc>
                          <a:spcPts val="2000"/>
                        </a:lnSpc>
                        <a:spcAft>
                          <a:spcPts val="0"/>
                        </a:spcAft>
                      </a:pPr>
                      <a:endParaRPr lang="zh-TW" sz="1800" b="1" kern="100" dirty="0">
                        <a:effectLst/>
                        <a:latin typeface="+mj-ea"/>
                        <a:ea typeface="+mj-ea"/>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pPr algn="ctr" fontAlgn="base">
                        <a:lnSpc>
                          <a:spcPts val="2000"/>
                        </a:lnSpc>
                        <a:spcAft>
                          <a:spcPts val="0"/>
                        </a:spcAft>
                      </a:pPr>
                      <a:endParaRPr lang="zh-TW" sz="1800" b="1" kern="100" dirty="0">
                        <a:effectLst/>
                        <a:latin typeface="+mj-ea"/>
                        <a:ea typeface="+mj-ea"/>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indent="1270" algn="just" fontAlgn="base">
                        <a:lnSpc>
                          <a:spcPts val="2000"/>
                        </a:lnSpc>
                        <a:spcAft>
                          <a:spcPts val="0"/>
                        </a:spcAft>
                      </a:pPr>
                      <a:endParaRPr lang="zh-TW" sz="1400" b="1" kern="100" dirty="0">
                        <a:effectLst/>
                        <a:latin typeface="+mj-ea"/>
                        <a:ea typeface="+mj-ea"/>
                        <a:cs typeface="Times New Roman" panose="02020603050405020304" pitchFamily="18" charset="0"/>
                      </a:endParaRPr>
                    </a:p>
                  </a:txBody>
                  <a:tcPr marL="68580" marR="68580" marT="0" marB="0" anchor="ctr">
                    <a:lnL w="38100" cap="flat" cmpd="sng" algn="ctr">
                      <a:solidFill>
                        <a:schemeClr val="bg2">
                          <a:lumMod val="10000"/>
                        </a:schemeClr>
                      </a:solidFill>
                      <a:prstDash val="solid"/>
                      <a:round/>
                      <a:headEnd type="none" w="med" len="med"/>
                      <a:tailEnd type="none" w="med" len="med"/>
                    </a:lnL>
                  </a:tcPr>
                </a:tc>
                <a:tc hMerge="1">
                  <a:txBody>
                    <a:bodyPr/>
                    <a:lstStyle/>
                    <a:p>
                      <a:pPr algn="ctr" fontAlgn="base">
                        <a:lnSpc>
                          <a:spcPts val="2000"/>
                        </a:lnSpc>
                        <a:spcAft>
                          <a:spcPts val="0"/>
                        </a:spcAft>
                      </a:pPr>
                      <a:endParaRPr lang="zh-TW" sz="1800" b="1" kern="100" dirty="0">
                        <a:effectLst/>
                        <a:latin typeface="+mj-ea"/>
                        <a:ea typeface="+mj-ea"/>
                        <a:cs typeface="Times New Roman" panose="02020603050405020304" pitchFamily="18" charset="0"/>
                      </a:endParaRPr>
                    </a:p>
                  </a:txBody>
                  <a:tcPr marL="68580" marR="68580" marT="0" marB="0" anchor="ctr"/>
                </a:tc>
                <a:tc hMerge="1">
                  <a:txBody>
                    <a:bodyPr/>
                    <a:lstStyle/>
                    <a:p>
                      <a:pPr algn="ctr" fontAlgn="base">
                        <a:lnSpc>
                          <a:spcPts val="2000"/>
                        </a:lnSpc>
                        <a:spcAft>
                          <a:spcPts val="0"/>
                        </a:spcAft>
                      </a:pPr>
                      <a:endParaRPr lang="zh-TW" sz="1600" b="1" kern="100" dirty="0">
                        <a:effectLst/>
                        <a:latin typeface="+mj-ea"/>
                        <a:ea typeface="+mj-ea"/>
                        <a:cs typeface="Times New Roman" panose="02020603050405020304" pitchFamily="18" charset="0"/>
                      </a:endParaRPr>
                    </a:p>
                  </a:txBody>
                  <a:tcPr marL="68580" marR="68580" marT="0" marB="0" anchor="ctr">
                    <a:solidFill>
                      <a:schemeClr val="accent5"/>
                    </a:solidFill>
                  </a:tcPr>
                </a:tc>
                <a:tc hMerge="1">
                  <a:txBody>
                    <a:bodyPr/>
                    <a:lstStyle/>
                    <a:p>
                      <a:pPr algn="ctr" fontAlgn="base">
                        <a:lnSpc>
                          <a:spcPts val="2000"/>
                        </a:lnSpc>
                        <a:spcAft>
                          <a:spcPts val="0"/>
                        </a:spcAft>
                      </a:pPr>
                      <a:endParaRPr lang="zh-TW" sz="1600" b="1" kern="100" dirty="0">
                        <a:effectLst/>
                        <a:latin typeface="+mj-ea"/>
                        <a:ea typeface="+mj-ea"/>
                        <a:cs typeface="Times New Roman" panose="02020603050405020304" pitchFamily="18" charset="0"/>
                      </a:endParaRPr>
                    </a:p>
                  </a:txBody>
                  <a:tcPr marL="68580" marR="68580" marT="0" marB="0" anchor="ctr">
                    <a:solidFill>
                      <a:schemeClr val="accent5"/>
                    </a:solidFill>
                  </a:tcPr>
                </a:tc>
                <a:tc hMerge="1">
                  <a:txBody>
                    <a:bodyPr/>
                    <a:lstStyle/>
                    <a:p>
                      <a:pPr algn="ctr" fontAlgn="base">
                        <a:lnSpc>
                          <a:spcPts val="2000"/>
                        </a:lnSpc>
                        <a:spcAft>
                          <a:spcPts val="0"/>
                        </a:spcAft>
                      </a:pPr>
                      <a:endParaRPr lang="zh-TW" sz="1600" b="1" kern="100" dirty="0">
                        <a:effectLst/>
                        <a:latin typeface="+mj-ea"/>
                        <a:ea typeface="+mj-ea"/>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583463781"/>
                  </a:ext>
                </a:extLst>
              </a:tr>
              <a:tr h="0">
                <a:tc rowSpan="2">
                  <a:txBody>
                    <a:bodyPr/>
                    <a:lstStyle/>
                    <a:p>
                      <a:pPr algn="ctr" fontAlgn="base">
                        <a:lnSpc>
                          <a:spcPct val="100000"/>
                        </a:lnSpc>
                        <a:spcAft>
                          <a:spcPts val="0"/>
                        </a:spcAft>
                      </a:pPr>
                      <a:r>
                        <a:rPr lang="zh-TW" sz="1400" b="1" kern="100" dirty="0">
                          <a:solidFill>
                            <a:srgbClr val="1D2020"/>
                          </a:solidFill>
                          <a:effectLst/>
                          <a:latin typeface="+mj-ea"/>
                          <a:ea typeface="+mj-ea"/>
                        </a:rPr>
                        <a:t>項目</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gridSpan="2">
                  <a:txBody>
                    <a:bodyPr/>
                    <a:lstStyle/>
                    <a:p>
                      <a:pPr algn="ctr" fontAlgn="base">
                        <a:lnSpc>
                          <a:spcPct val="100000"/>
                        </a:lnSpc>
                        <a:spcAft>
                          <a:spcPts val="0"/>
                        </a:spcAft>
                      </a:pPr>
                      <a:r>
                        <a:rPr lang="zh-TW" sz="1400" b="1" kern="100" dirty="0">
                          <a:solidFill>
                            <a:srgbClr val="1D2020"/>
                          </a:solidFill>
                          <a:effectLst/>
                          <a:latin typeface="+mj-ea"/>
                          <a:ea typeface="+mj-ea"/>
                        </a:rPr>
                        <a:t>初評</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hMerge="1">
                  <a:txBody>
                    <a:bodyPr/>
                    <a:lstStyle/>
                    <a:p>
                      <a:endParaRPr lang="zh-TW" altLang="en-US"/>
                    </a:p>
                  </a:txBody>
                  <a:tcPr/>
                </a:tc>
                <a:tc gridSpan="4">
                  <a:txBody>
                    <a:bodyPr/>
                    <a:lstStyle/>
                    <a:p>
                      <a:pPr algn="ctr" fontAlgn="base">
                        <a:lnSpc>
                          <a:spcPct val="100000"/>
                        </a:lnSpc>
                        <a:spcAft>
                          <a:spcPts val="0"/>
                        </a:spcAft>
                      </a:pPr>
                      <a:r>
                        <a:rPr lang="zh-TW" sz="1400" b="1" kern="100" dirty="0">
                          <a:solidFill>
                            <a:srgbClr val="1D2020"/>
                          </a:solidFill>
                          <a:effectLst/>
                          <a:latin typeface="+mj-ea"/>
                          <a:ea typeface="+mj-ea"/>
                        </a:rPr>
                        <a:t>複評</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indent="1270" algn="ctr" fontAlgn="base">
                        <a:lnSpc>
                          <a:spcPct val="100000"/>
                        </a:lnSpc>
                        <a:spcAft>
                          <a:spcPts val="0"/>
                        </a:spcAft>
                      </a:pPr>
                      <a:r>
                        <a:rPr lang="zh-TW" sz="1400" b="1" kern="100" dirty="0">
                          <a:solidFill>
                            <a:srgbClr val="1D2020"/>
                          </a:solidFill>
                          <a:effectLst/>
                          <a:latin typeface="+mj-ea"/>
                          <a:ea typeface="+mj-ea"/>
                        </a:rPr>
                        <a:t>追蹤</a:t>
                      </a:r>
                      <a:endParaRPr lang="en-US" altLang="zh-TW" sz="1400" b="1" kern="100" dirty="0">
                        <a:solidFill>
                          <a:srgbClr val="1D2020"/>
                        </a:solidFill>
                        <a:effectLst/>
                        <a:latin typeface="+mj-ea"/>
                        <a:ea typeface="+mj-ea"/>
                      </a:endParaRPr>
                    </a:p>
                    <a:p>
                      <a:pPr indent="1270" algn="ctr" fontAlgn="base">
                        <a:lnSpc>
                          <a:spcPct val="100000"/>
                        </a:lnSpc>
                        <a:spcAft>
                          <a:spcPts val="0"/>
                        </a:spcAft>
                      </a:pPr>
                      <a:r>
                        <a:rPr lang="zh-TW" sz="1400" b="1" kern="100" dirty="0">
                          <a:solidFill>
                            <a:srgbClr val="1D2020"/>
                          </a:solidFill>
                          <a:effectLst/>
                          <a:latin typeface="+mj-ea"/>
                          <a:ea typeface="+mj-ea"/>
                        </a:rPr>
                        <a:t>介入執行狀況</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gridSpan="4">
                  <a:txBody>
                    <a:bodyPr/>
                    <a:lstStyle/>
                    <a:p>
                      <a:pPr algn="ctr" fontAlgn="base">
                        <a:lnSpc>
                          <a:spcPct val="100000"/>
                        </a:lnSpc>
                        <a:spcAft>
                          <a:spcPts val="0"/>
                        </a:spcAft>
                      </a:pPr>
                      <a:r>
                        <a:rPr lang="zh-TW" sz="1400" b="1" kern="100" dirty="0">
                          <a:solidFill>
                            <a:srgbClr val="1D2020"/>
                          </a:solidFill>
                          <a:effectLst/>
                          <a:latin typeface="+mj-ea"/>
                          <a:ea typeface="+mj-ea"/>
                        </a:rPr>
                        <a:t>後測</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hMerge="1">
                  <a:txBody>
                    <a:bodyPr/>
                    <a:lstStyle/>
                    <a:p>
                      <a:pPr algn="ctr" fontAlgn="base">
                        <a:lnSpc>
                          <a:spcPts val="2000"/>
                        </a:lnSpc>
                        <a:spcAft>
                          <a:spcPts val="0"/>
                        </a:spcAft>
                      </a:pPr>
                      <a:endParaRPr lang="zh-TW" sz="1600" b="1" kern="100" dirty="0">
                        <a:solidFill>
                          <a:schemeClr val="bg1"/>
                        </a:solidFill>
                        <a:effectLst/>
                        <a:latin typeface="+mj-ea"/>
                        <a:ea typeface="+mj-ea"/>
                        <a:cs typeface="Times New Roman" panose="02020603050405020304" pitchFamily="18" charset="0"/>
                      </a:endParaRPr>
                    </a:p>
                  </a:txBody>
                  <a:tcPr marL="68580" marR="68580" marT="0" marB="0" anchor="ctr">
                    <a:solidFill>
                      <a:schemeClr val="accent5"/>
                    </a:solidFill>
                  </a:tcPr>
                </a:tc>
                <a:tc rowSpan="2" hMerge="1">
                  <a:txBody>
                    <a:bodyPr/>
                    <a:lstStyle/>
                    <a:p>
                      <a:pPr algn="ctr" fontAlgn="base">
                        <a:lnSpc>
                          <a:spcPts val="2000"/>
                        </a:lnSpc>
                        <a:spcAft>
                          <a:spcPts val="0"/>
                        </a:spcAft>
                      </a:pPr>
                      <a:endParaRPr lang="zh-TW" sz="1600" b="1" kern="100" dirty="0">
                        <a:solidFill>
                          <a:schemeClr val="bg1"/>
                        </a:solidFill>
                        <a:effectLst/>
                        <a:latin typeface="+mj-ea"/>
                        <a:ea typeface="+mj-ea"/>
                        <a:cs typeface="Times New Roman" panose="02020603050405020304" pitchFamily="18" charset="0"/>
                      </a:endParaRPr>
                    </a:p>
                  </a:txBody>
                  <a:tcPr marL="68580" marR="68580" marT="0" marB="0" anchor="ctr">
                    <a:solidFill>
                      <a:schemeClr val="accent5"/>
                    </a:solidFill>
                  </a:tcPr>
                </a:tc>
                <a:tc rowSpan="2" hMerge="1">
                  <a:txBody>
                    <a:bodyPr/>
                    <a:lstStyle/>
                    <a:p>
                      <a:pPr algn="ctr" fontAlgn="base">
                        <a:lnSpc>
                          <a:spcPts val="2000"/>
                        </a:lnSpc>
                        <a:spcAft>
                          <a:spcPts val="0"/>
                        </a:spcAft>
                      </a:pPr>
                      <a:endParaRPr lang="zh-TW" sz="1600" b="1" kern="100" dirty="0">
                        <a:solidFill>
                          <a:schemeClr val="bg1"/>
                        </a:solidFill>
                        <a:effectLst/>
                        <a:latin typeface="+mj-ea"/>
                        <a:ea typeface="+mj-ea"/>
                        <a:cs typeface="Times New Roman" panose="02020603050405020304" pitchFamily="18" charset="0"/>
                      </a:endParaRPr>
                    </a:p>
                  </a:txBody>
                  <a:tcPr marL="68580" marR="68580" marT="0" marB="0" anchor="ctr">
                    <a:solidFill>
                      <a:schemeClr val="accent5"/>
                    </a:solidFill>
                  </a:tcPr>
                </a:tc>
                <a:extLst>
                  <a:ext uri="{0D108BD9-81ED-4DB2-BD59-A6C34878D82A}">
                    <a16:rowId xmlns:a16="http://schemas.microsoft.com/office/drawing/2014/main" val="10000"/>
                  </a:ext>
                </a:extLst>
              </a:tr>
              <a:tr h="0">
                <a:tc vMerge="1">
                  <a:txBody>
                    <a:bodyPr/>
                    <a:lstStyle/>
                    <a:p>
                      <a:endParaRPr lang="zh-TW" altLang="en-US"/>
                    </a:p>
                  </a:txBody>
                  <a:tcPr/>
                </a:tc>
                <a:tc>
                  <a:txBody>
                    <a:bodyPr/>
                    <a:lstStyle/>
                    <a:p>
                      <a:pPr algn="ctr" fontAlgn="base">
                        <a:lnSpc>
                          <a:spcPct val="100000"/>
                        </a:lnSpc>
                        <a:spcAft>
                          <a:spcPts val="0"/>
                        </a:spcAft>
                      </a:pPr>
                      <a:r>
                        <a:rPr lang="zh-TW" altLang="en-US" sz="1400" b="1" kern="100" dirty="0">
                          <a:solidFill>
                            <a:srgbClr val="1D2020"/>
                          </a:solidFill>
                          <a:effectLst/>
                          <a:latin typeface="+mj-ea"/>
                          <a:ea typeface="+mj-ea"/>
                        </a:rPr>
                        <a:t>非首次評估者</a:t>
                      </a:r>
                      <a:endParaRPr lang="zh-TW" altLang="en-US" sz="1400" b="1" dirty="0">
                        <a:solidFill>
                          <a:srgbClr val="1D2020"/>
                        </a:solidFill>
                        <a:latin typeface="+mj-ea"/>
                        <a:ea typeface="+mj-ea"/>
                      </a:endParaRPr>
                    </a:p>
                  </a:txBody>
                  <a:tcPr marL="68580" marR="68580" marT="0" marB="0" anchor="ctr"/>
                </a:tc>
                <a:tc>
                  <a:txBody>
                    <a:bodyPr/>
                    <a:lstStyle/>
                    <a:p>
                      <a:pPr algn="ctr"/>
                      <a:r>
                        <a:rPr lang="zh-TW" altLang="en-US" sz="1400" b="1" kern="1200" dirty="0">
                          <a:solidFill>
                            <a:srgbClr val="1D2020"/>
                          </a:solidFill>
                          <a:latin typeface="+mj-ea"/>
                          <a:ea typeface="+mj-ea"/>
                        </a:rPr>
                        <a:t>首次評估者</a:t>
                      </a:r>
                      <a:endParaRPr lang="en-US" altLang="zh-TW" sz="1400" b="1" kern="1200" dirty="0">
                        <a:solidFill>
                          <a:srgbClr val="1D2020"/>
                        </a:solidFill>
                        <a:latin typeface="+mj-ea"/>
                        <a:ea typeface="+mj-ea"/>
                        <a:cs typeface="+mn-cs"/>
                      </a:endParaRPr>
                    </a:p>
                  </a:txBody>
                  <a:tcPr marL="68580" marR="68580" marT="0" marB="0" anchor="ctr"/>
                </a:tc>
                <a:tc>
                  <a:txBody>
                    <a:bodyPr/>
                    <a:lstStyle/>
                    <a:p>
                      <a:pPr algn="ctr"/>
                      <a:r>
                        <a:rPr lang="en-US" sz="1400" b="1" kern="100" dirty="0">
                          <a:solidFill>
                            <a:srgbClr val="1D2020"/>
                          </a:solidFill>
                          <a:effectLst/>
                          <a:latin typeface="+mj-ea"/>
                          <a:ea typeface="+mj-ea"/>
                        </a:rPr>
                        <a:t>1</a:t>
                      </a:r>
                      <a:r>
                        <a:rPr lang="zh-TW" altLang="en-US" sz="1400" b="1" kern="100" dirty="0">
                          <a:solidFill>
                            <a:srgbClr val="1D2020"/>
                          </a:solidFill>
                          <a:effectLst/>
                          <a:latin typeface="+mj-ea"/>
                          <a:ea typeface="+mj-ea"/>
                        </a:rPr>
                        <a:t> </a:t>
                      </a:r>
                      <a:r>
                        <a:rPr lang="zh-TW" sz="1400" b="1" kern="100" dirty="0">
                          <a:solidFill>
                            <a:srgbClr val="1D2020"/>
                          </a:solidFill>
                          <a:effectLst/>
                          <a:latin typeface="+mj-ea"/>
                          <a:ea typeface="+mj-ea"/>
                        </a:rPr>
                        <a:t>項</a:t>
                      </a:r>
                      <a:endParaRPr lang="zh-TW" altLang="en-US" sz="1400" b="1" dirty="0">
                        <a:solidFill>
                          <a:srgbClr val="1D2020"/>
                        </a:solidFill>
                        <a:latin typeface="+mj-ea"/>
                        <a:ea typeface="+mj-ea"/>
                      </a:endParaRPr>
                    </a:p>
                  </a:txBody>
                  <a:tcPr marL="68580" marR="68580" marT="0" marB="0" anchor="ctr"/>
                </a:tc>
                <a:tc>
                  <a:txBody>
                    <a:bodyPr/>
                    <a:lstStyle/>
                    <a:p>
                      <a:pPr algn="ctr"/>
                      <a:r>
                        <a:rPr lang="en-US" sz="1400" b="1" kern="100" dirty="0">
                          <a:solidFill>
                            <a:srgbClr val="1D2020"/>
                          </a:solidFill>
                          <a:effectLst/>
                          <a:latin typeface="+mj-ea"/>
                          <a:ea typeface="+mj-ea"/>
                        </a:rPr>
                        <a:t>2</a:t>
                      </a:r>
                      <a:r>
                        <a:rPr lang="zh-TW" altLang="en-US" sz="1400" b="1" kern="100" dirty="0">
                          <a:solidFill>
                            <a:srgbClr val="1D2020"/>
                          </a:solidFill>
                          <a:effectLst/>
                          <a:latin typeface="+mj-ea"/>
                          <a:ea typeface="+mj-ea"/>
                        </a:rPr>
                        <a:t> </a:t>
                      </a:r>
                      <a:r>
                        <a:rPr lang="zh-TW" sz="1400" b="1" kern="100" dirty="0">
                          <a:solidFill>
                            <a:srgbClr val="1D2020"/>
                          </a:solidFill>
                          <a:effectLst/>
                          <a:latin typeface="+mj-ea"/>
                          <a:ea typeface="+mj-ea"/>
                        </a:rPr>
                        <a:t>項</a:t>
                      </a:r>
                      <a:endParaRPr lang="zh-TW" altLang="en-US" sz="1400" b="1" dirty="0">
                        <a:solidFill>
                          <a:srgbClr val="1D2020"/>
                        </a:solidFill>
                        <a:latin typeface="+mj-ea"/>
                        <a:ea typeface="+mj-ea"/>
                      </a:endParaRPr>
                    </a:p>
                  </a:txBody>
                  <a:tcPr marL="68580" marR="68580" marT="0" marB="0" anchor="ctr"/>
                </a:tc>
                <a:tc>
                  <a:txBody>
                    <a:bodyPr/>
                    <a:lstStyle/>
                    <a:p>
                      <a:pPr algn="ctr"/>
                      <a:r>
                        <a:rPr lang="en-US" sz="1400" b="1" kern="100" dirty="0">
                          <a:solidFill>
                            <a:srgbClr val="1D2020"/>
                          </a:solidFill>
                          <a:effectLst/>
                          <a:latin typeface="+mj-ea"/>
                          <a:ea typeface="+mj-ea"/>
                        </a:rPr>
                        <a:t>3</a:t>
                      </a:r>
                      <a:r>
                        <a:rPr lang="zh-TW" altLang="en-US" sz="1400" b="1" kern="100" dirty="0">
                          <a:solidFill>
                            <a:srgbClr val="1D2020"/>
                          </a:solidFill>
                          <a:effectLst/>
                          <a:latin typeface="+mj-ea"/>
                          <a:ea typeface="+mj-ea"/>
                        </a:rPr>
                        <a:t> </a:t>
                      </a:r>
                      <a:r>
                        <a:rPr lang="zh-TW" sz="1400" b="1" kern="100" dirty="0">
                          <a:solidFill>
                            <a:srgbClr val="1D2020"/>
                          </a:solidFill>
                          <a:effectLst/>
                          <a:latin typeface="+mj-ea"/>
                          <a:ea typeface="+mj-ea"/>
                        </a:rPr>
                        <a:t>項</a:t>
                      </a:r>
                      <a:endParaRPr lang="zh-TW" altLang="en-US" sz="1400" b="1" dirty="0">
                        <a:solidFill>
                          <a:srgbClr val="1D2020"/>
                        </a:solidFill>
                        <a:latin typeface="+mj-ea"/>
                        <a:ea typeface="+mj-ea"/>
                      </a:endParaRPr>
                    </a:p>
                  </a:txBody>
                  <a:tcPr marL="68580" marR="68580" marT="0" marB="0" anchor="ctr"/>
                </a:tc>
                <a:tc>
                  <a:txBody>
                    <a:bodyPr/>
                    <a:lstStyle/>
                    <a:p>
                      <a:pPr algn="ctr"/>
                      <a:r>
                        <a:rPr lang="en-US" sz="1400" b="1" kern="100" dirty="0">
                          <a:solidFill>
                            <a:srgbClr val="1D2020"/>
                          </a:solidFill>
                          <a:effectLst/>
                          <a:latin typeface="+mj-ea"/>
                          <a:ea typeface="+mj-ea"/>
                        </a:rPr>
                        <a:t>4</a:t>
                      </a:r>
                      <a:r>
                        <a:rPr lang="zh-TW" altLang="en-US" sz="1400" b="1" kern="100" dirty="0">
                          <a:solidFill>
                            <a:srgbClr val="1D2020"/>
                          </a:solidFill>
                          <a:effectLst/>
                          <a:latin typeface="+mj-ea"/>
                          <a:ea typeface="+mj-ea"/>
                        </a:rPr>
                        <a:t> </a:t>
                      </a:r>
                      <a:r>
                        <a:rPr lang="zh-TW" sz="1400" b="1" kern="100" dirty="0">
                          <a:solidFill>
                            <a:srgbClr val="1D2020"/>
                          </a:solidFill>
                          <a:effectLst/>
                          <a:latin typeface="+mj-ea"/>
                          <a:ea typeface="+mj-ea"/>
                        </a:rPr>
                        <a:t>項</a:t>
                      </a:r>
                      <a:endParaRPr lang="zh-TW" altLang="en-US" sz="1400" b="1" dirty="0">
                        <a:solidFill>
                          <a:srgbClr val="1D2020"/>
                        </a:solidFill>
                        <a:latin typeface="+mj-ea"/>
                        <a:ea typeface="+mj-ea"/>
                      </a:endParaRPr>
                    </a:p>
                  </a:txBody>
                  <a:tcPr marL="68580" marR="68580" marT="0" marB="0" anchor="ctr"/>
                </a:tc>
                <a:tc vMerge="1">
                  <a:txBody>
                    <a:bodyPr/>
                    <a:lstStyle/>
                    <a:p>
                      <a:endParaRPr lang="zh-TW" altLang="en-US"/>
                    </a:p>
                  </a:txBody>
                  <a:tcPr>
                    <a:lnL w="38100" cap="flat" cmpd="sng" algn="ctr">
                      <a:solidFill>
                        <a:srgbClr val="FF0000"/>
                      </a:solidFill>
                      <a:prstDash val="solid"/>
                      <a:round/>
                      <a:headEnd type="none" w="med" len="med"/>
                      <a:tailEnd type="none" w="med" len="med"/>
                    </a:lnL>
                  </a:tcPr>
                </a:tc>
                <a:tc gridSpan="4" vMerge="1">
                  <a:txBody>
                    <a:bodyPr/>
                    <a:lstStyle/>
                    <a:p>
                      <a:endParaRPr lang="zh-TW" altLang="en-US" dirty="0"/>
                    </a:p>
                  </a:txBody>
                  <a:tcPr marL="68580" marR="68580" marT="0" marB="0" anchor="ctr">
                    <a:solidFill>
                      <a:schemeClr val="bg1"/>
                    </a:solidFill>
                  </a:tcPr>
                </a:tc>
                <a:tc hMerge="1" vMerge="1">
                  <a:txBody>
                    <a:bodyPr/>
                    <a:lstStyle/>
                    <a:p>
                      <a:endParaRPr lang="zh-TW" altLang="en-US" dirty="0"/>
                    </a:p>
                  </a:txBody>
                  <a:tcPr marL="68580" marR="68580" marT="0" marB="0" anchor="ctr">
                    <a:solidFill>
                      <a:schemeClr val="bg1"/>
                    </a:solidFill>
                  </a:tcPr>
                </a:tc>
                <a:tc hMerge="1" vMerge="1">
                  <a:txBody>
                    <a:bodyPr/>
                    <a:lstStyle/>
                    <a:p>
                      <a:endParaRPr lang="zh-TW" altLang="en-US" dirty="0"/>
                    </a:p>
                  </a:txBody>
                  <a:tcPr marL="68580" marR="68580" marT="0" marB="0" anchor="ctr">
                    <a:solidFill>
                      <a:schemeClr val="bg1"/>
                    </a:solidFill>
                  </a:tcPr>
                </a:tc>
                <a:tc hMerge="1" vMerge="1">
                  <a:txBody>
                    <a:bodyPr/>
                    <a:lstStyle/>
                    <a:p>
                      <a:endParaRPr lang="zh-TW" altLang="en-US" dirty="0"/>
                    </a:p>
                  </a:txBody>
                  <a:tcPr marL="68580" marR="68580" marT="0" marB="0" anchor="ctr">
                    <a:lnR w="38100" cap="flat" cmpd="sng" algn="ctr">
                      <a:solidFill>
                        <a:schemeClr val="bg2">
                          <a:lumMod val="10000"/>
                        </a:schemeClr>
                      </a:solidFill>
                      <a:prstDash val="solid"/>
                      <a:round/>
                      <a:headEnd type="none" w="med" len="med"/>
                      <a:tailEnd type="none" w="med" len="med"/>
                    </a:lnR>
                    <a:solidFill>
                      <a:schemeClr val="bg1"/>
                    </a:solidFill>
                  </a:tcPr>
                </a:tc>
                <a:extLst>
                  <a:ext uri="{0D108BD9-81ED-4DB2-BD59-A6C34878D82A}">
                    <a16:rowId xmlns:a16="http://schemas.microsoft.com/office/drawing/2014/main" val="1050433323"/>
                  </a:ext>
                </a:extLst>
              </a:tr>
              <a:tr h="0">
                <a:tc rowSpan="2">
                  <a:txBody>
                    <a:bodyPr/>
                    <a:lstStyle/>
                    <a:p>
                      <a:pPr marL="0" algn="ctr" defTabSz="914400" rtl="0" eaLnBrk="1" fontAlgn="base" latinLnBrk="0" hangingPunct="1">
                        <a:lnSpc>
                          <a:spcPct val="100000"/>
                        </a:lnSpc>
                        <a:spcAft>
                          <a:spcPts val="0"/>
                        </a:spcAft>
                      </a:pPr>
                      <a:r>
                        <a:rPr lang="zh-TW" altLang="en-US" sz="1400" b="1" kern="1200" dirty="0">
                          <a:solidFill>
                            <a:srgbClr val="1D2020"/>
                          </a:solidFill>
                          <a:latin typeface="+mj-ea"/>
                          <a:ea typeface="+mj-ea"/>
                        </a:rPr>
                        <a:t>費用</a:t>
                      </a:r>
                      <a:endParaRPr lang="zh-TW" sz="1400" b="1" kern="1200" dirty="0">
                        <a:solidFill>
                          <a:srgbClr val="1D2020"/>
                        </a:solidFill>
                        <a:latin typeface="+mj-ea"/>
                        <a:ea typeface="+mj-ea"/>
                        <a:cs typeface="+mn-cs"/>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100</a:t>
                      </a:r>
                    </a:p>
                  </a:txBody>
                  <a:tcPr marL="68580" marR="68580" marT="0" marB="0" anchor="ctr"/>
                </a:tc>
                <a:tc rowSpan="2">
                  <a:txBody>
                    <a:bodyPr/>
                    <a:lstStyle/>
                    <a:p>
                      <a:pPr algn="ctr" fontAlgn="base">
                        <a:lnSpc>
                          <a:spcPct val="100000"/>
                        </a:lnSpc>
                        <a:spcAft>
                          <a:spcPts val="0"/>
                        </a:spcAft>
                      </a:pPr>
                      <a:r>
                        <a:rPr lang="en-US" altLang="zh-TW" sz="1400" b="1" kern="1200" dirty="0">
                          <a:solidFill>
                            <a:srgbClr val="1D2020"/>
                          </a:solidFill>
                          <a:latin typeface="+mj-ea"/>
                          <a:ea typeface="+mj-ea"/>
                        </a:rPr>
                        <a:t>150</a:t>
                      </a:r>
                      <a:endParaRPr lang="zh-TW" sz="1400" b="1" kern="1200" dirty="0">
                        <a:solidFill>
                          <a:srgbClr val="1D2020"/>
                        </a:solidFill>
                        <a:latin typeface="+mj-ea"/>
                        <a:ea typeface="+mj-ea"/>
                        <a:cs typeface="+mn-cs"/>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100</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150</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190</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220</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rowSpan="2">
                  <a:txBody>
                    <a:bodyPr/>
                    <a:lstStyle/>
                    <a:p>
                      <a:pPr algn="ctr" fontAlgn="base">
                        <a:lnSpc>
                          <a:spcPct val="100000"/>
                        </a:lnSpc>
                        <a:spcAft>
                          <a:spcPts val="0"/>
                        </a:spcAft>
                      </a:pPr>
                      <a:r>
                        <a:rPr lang="en-US" altLang="zh-TW" sz="1400" b="1" kern="100" dirty="0">
                          <a:solidFill>
                            <a:srgbClr val="1D2020"/>
                          </a:solidFill>
                          <a:effectLst/>
                          <a:latin typeface="+mj-ea"/>
                          <a:ea typeface="+mj-ea"/>
                        </a:rPr>
                        <a:t>50</a:t>
                      </a:r>
                      <a:endParaRPr lang="zh-TW" sz="1400" b="1" kern="100" dirty="0">
                        <a:solidFill>
                          <a:srgbClr val="1D2020"/>
                        </a:solidFill>
                        <a:effectLst/>
                        <a:latin typeface="+mj-ea"/>
                        <a:ea typeface="+mj-ea"/>
                        <a:cs typeface="Times New Roman" panose="02020603050405020304" pitchFamily="18" charset="0"/>
                      </a:endParaRPr>
                    </a:p>
                  </a:txBody>
                  <a:tcPr marL="68580" marR="68580" marT="0" marB="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altLang="zh-TW" sz="1400" b="1" kern="1200" dirty="0">
                          <a:solidFill>
                            <a:srgbClr val="1D2020"/>
                          </a:solidFill>
                          <a:latin typeface="+mj-ea"/>
                          <a:ea typeface="+mj-ea"/>
                        </a:rPr>
                        <a:t>1</a:t>
                      </a:r>
                      <a:r>
                        <a:rPr lang="zh-TW" altLang="en-US" sz="1400" b="1" kern="1200" dirty="0">
                          <a:solidFill>
                            <a:srgbClr val="1D2020"/>
                          </a:solidFill>
                          <a:latin typeface="+mj-ea"/>
                          <a:ea typeface="+mj-ea"/>
                        </a:rPr>
                        <a:t> </a:t>
                      </a:r>
                      <a:r>
                        <a:rPr lang="zh-TW" altLang="zh-TW" sz="1400" b="1" kern="1200" dirty="0">
                          <a:solidFill>
                            <a:srgbClr val="1D2020"/>
                          </a:solidFill>
                          <a:latin typeface="+mj-ea"/>
                          <a:ea typeface="+mj-ea"/>
                        </a:rPr>
                        <a:t>項</a:t>
                      </a:r>
                      <a:endParaRPr lang="zh-TW" alt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2</a:t>
                      </a:r>
                      <a:r>
                        <a:rPr lang="zh-TW" altLang="en-US" sz="1400" b="1" kern="1200" dirty="0">
                          <a:solidFill>
                            <a:srgbClr val="1D2020"/>
                          </a:solidFill>
                          <a:latin typeface="+mj-ea"/>
                          <a:ea typeface="+mj-ea"/>
                        </a:rPr>
                        <a:t> 項</a:t>
                      </a:r>
                      <a:endParaRPr 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3</a:t>
                      </a:r>
                      <a:r>
                        <a:rPr lang="zh-TW" altLang="en-US" sz="1400" b="1" kern="1200" dirty="0">
                          <a:solidFill>
                            <a:srgbClr val="1D2020"/>
                          </a:solidFill>
                          <a:latin typeface="+mj-ea"/>
                          <a:ea typeface="+mj-ea"/>
                        </a:rPr>
                        <a:t> 項</a:t>
                      </a:r>
                      <a:endParaRPr 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4</a:t>
                      </a:r>
                      <a:r>
                        <a:rPr lang="zh-TW" altLang="en-US" sz="1400" b="1" kern="1200" dirty="0">
                          <a:solidFill>
                            <a:srgbClr val="1D2020"/>
                          </a:solidFill>
                          <a:latin typeface="+mj-ea"/>
                          <a:ea typeface="+mj-ea"/>
                        </a:rPr>
                        <a:t> 項</a:t>
                      </a:r>
                      <a:endParaRPr lang="zh-TW" sz="1400" b="1" kern="1200" dirty="0">
                        <a:solidFill>
                          <a:srgbClr val="1D2020"/>
                        </a:solidFill>
                        <a:latin typeface="+mj-ea"/>
                        <a:ea typeface="+mj-ea"/>
                        <a:cs typeface="+mn-cs"/>
                      </a:endParaRPr>
                    </a:p>
                  </a:txBody>
                  <a:tcPr marL="68580" marR="68580" marT="0" marB="0" anchor="ctr"/>
                </a:tc>
                <a:extLst>
                  <a:ext uri="{0D108BD9-81ED-4DB2-BD59-A6C34878D82A}">
                    <a16:rowId xmlns:a16="http://schemas.microsoft.com/office/drawing/2014/main" val="1368480967"/>
                  </a:ext>
                </a:extLst>
              </a:tr>
              <a:tr h="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100</a:t>
                      </a:r>
                      <a:endParaRPr 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150</a:t>
                      </a:r>
                      <a:endParaRPr 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190</a:t>
                      </a:r>
                      <a:endParaRPr lang="zh-TW" sz="1400" b="1" kern="1200" dirty="0">
                        <a:solidFill>
                          <a:srgbClr val="1D2020"/>
                        </a:solidFill>
                        <a:latin typeface="+mj-ea"/>
                        <a:ea typeface="+mj-ea"/>
                        <a:cs typeface="+mn-cs"/>
                      </a:endParaRPr>
                    </a:p>
                  </a:txBody>
                  <a:tcPr marL="68580" marR="68580" marT="0" marB="0" anchor="ctr"/>
                </a:tc>
                <a:tc>
                  <a:txBody>
                    <a:bodyPr/>
                    <a:lstStyle/>
                    <a:p>
                      <a:pPr marL="0" algn="ctr" defTabSz="914400" rtl="0" eaLnBrk="1" fontAlgn="base" latinLnBrk="0" hangingPunct="1">
                        <a:lnSpc>
                          <a:spcPct val="100000"/>
                        </a:lnSpc>
                        <a:spcAft>
                          <a:spcPts val="0"/>
                        </a:spcAft>
                      </a:pPr>
                      <a:r>
                        <a:rPr lang="en-US" altLang="zh-TW" sz="1400" b="1" kern="1200" dirty="0">
                          <a:solidFill>
                            <a:srgbClr val="1D2020"/>
                          </a:solidFill>
                          <a:latin typeface="+mj-ea"/>
                          <a:ea typeface="+mj-ea"/>
                        </a:rPr>
                        <a:t>220</a:t>
                      </a:r>
                      <a:endParaRPr lang="zh-TW" sz="1400" b="1" kern="1200" dirty="0">
                        <a:solidFill>
                          <a:srgbClr val="1D2020"/>
                        </a:solidFill>
                        <a:latin typeface="+mj-ea"/>
                        <a:ea typeface="+mj-ea"/>
                        <a:cs typeface="+mn-cs"/>
                      </a:endParaRPr>
                    </a:p>
                  </a:txBody>
                  <a:tcPr marL="68580" marR="68580" marT="0" marB="0" anchor="ctr"/>
                </a:tc>
                <a:extLst>
                  <a:ext uri="{0D108BD9-81ED-4DB2-BD59-A6C34878D82A}">
                    <a16:rowId xmlns:a16="http://schemas.microsoft.com/office/drawing/2014/main" val="810436442"/>
                  </a:ext>
                </a:extLst>
              </a:tr>
            </a:tbl>
          </a:graphicData>
        </a:graphic>
      </p:graphicFrame>
      <p:sp>
        <p:nvSpPr>
          <p:cNvPr id="3" name="文字方塊 2">
            <a:extLst>
              <a:ext uri="{FF2B5EF4-FFF2-40B4-BE49-F238E27FC236}">
                <a16:creationId xmlns:a16="http://schemas.microsoft.com/office/drawing/2014/main" id="{3DBD0195-7929-3F6A-C8D9-A48122B188C5}"/>
              </a:ext>
            </a:extLst>
          </p:cNvPr>
          <p:cNvSpPr txBox="1"/>
          <p:nvPr/>
        </p:nvSpPr>
        <p:spPr>
          <a:xfrm>
            <a:off x="205149" y="490093"/>
            <a:ext cx="17804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mn-ea"/>
                <a:cs typeface="+mn-cs"/>
              </a:rPr>
              <a:t>保健科</a:t>
            </a:r>
          </a:p>
        </p:txBody>
      </p:sp>
      <p:sp>
        <p:nvSpPr>
          <p:cNvPr id="6" name="圓角矩形 5"/>
          <p:cNvSpPr/>
          <p:nvPr/>
        </p:nvSpPr>
        <p:spPr>
          <a:xfrm>
            <a:off x="481832" y="4725663"/>
            <a:ext cx="1244600" cy="4813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n-ea"/>
                <a:cs typeface="+mn-cs"/>
              </a:rPr>
              <a:t>經費補助</a:t>
            </a:r>
          </a:p>
        </p:txBody>
      </p:sp>
      <p:sp>
        <p:nvSpPr>
          <p:cNvPr id="14" name="圓角矩形 13"/>
          <p:cNvSpPr/>
          <p:nvPr/>
        </p:nvSpPr>
        <p:spPr>
          <a:xfrm>
            <a:off x="481832" y="3757917"/>
            <a:ext cx="1244600" cy="4813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n-ea"/>
                <a:cs typeface="+mn-cs"/>
              </a:rPr>
              <a:t>執行流程</a:t>
            </a:r>
          </a:p>
        </p:txBody>
      </p:sp>
      <p:sp>
        <p:nvSpPr>
          <p:cNvPr id="15" name="圓角矩形 14"/>
          <p:cNvSpPr/>
          <p:nvPr/>
        </p:nvSpPr>
        <p:spPr>
          <a:xfrm>
            <a:off x="481832" y="2780545"/>
            <a:ext cx="1244600" cy="4813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n-ea"/>
                <a:cs typeface="+mn-cs"/>
              </a:rPr>
              <a:t>服務對象</a:t>
            </a:r>
          </a:p>
        </p:txBody>
      </p:sp>
      <p:sp>
        <p:nvSpPr>
          <p:cNvPr id="8" name="文字方塊 7"/>
          <p:cNvSpPr txBox="1"/>
          <p:nvPr/>
        </p:nvSpPr>
        <p:spPr>
          <a:xfrm>
            <a:off x="1771550" y="4766305"/>
            <a:ext cx="35814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1D2020"/>
                </a:solidFill>
                <a:effectLst/>
                <a:uLnTx/>
                <a:uFillTx/>
                <a:latin typeface="+mn-ea"/>
                <a:cs typeface="+mn-cs"/>
              </a:rPr>
              <a:t>每案補助 </a:t>
            </a:r>
            <a:r>
              <a:rPr kumimoji="0" lang="en-US" altLang="zh-TW" sz="2000" b="1" i="0" u="none" strike="noStrike" kern="1200" cap="none" spc="0" normalizeH="0" baseline="0" noProof="0" dirty="0">
                <a:ln>
                  <a:noFill/>
                </a:ln>
                <a:solidFill>
                  <a:srgbClr val="1D2020"/>
                </a:solidFill>
                <a:effectLst/>
                <a:uLnTx/>
                <a:uFillTx/>
                <a:latin typeface="+mn-ea"/>
                <a:cs typeface="+mn-cs"/>
              </a:rPr>
              <a:t>100</a:t>
            </a:r>
            <a:r>
              <a:rPr kumimoji="0" lang="zh-TW" altLang="en-US" sz="2000" b="1" i="0" u="none" strike="noStrike" kern="1200" cap="none" spc="0" normalizeH="0" baseline="0" noProof="0" dirty="0">
                <a:ln>
                  <a:noFill/>
                </a:ln>
                <a:solidFill>
                  <a:srgbClr val="1D2020"/>
                </a:solidFill>
                <a:effectLst/>
                <a:uLnTx/>
                <a:uFillTx/>
                <a:latin typeface="+mn-ea"/>
                <a:cs typeface="+mn-cs"/>
              </a:rPr>
              <a:t> 元 </a:t>
            </a:r>
            <a:r>
              <a:rPr kumimoji="0" lang="en-US" altLang="zh-TW" sz="2000" b="1" i="0" u="none" strike="noStrike" kern="1200" cap="none" spc="0" normalizeH="0" baseline="0" noProof="0" dirty="0">
                <a:ln>
                  <a:noFill/>
                </a:ln>
                <a:solidFill>
                  <a:srgbClr val="1D2020"/>
                </a:solidFill>
                <a:effectLst/>
                <a:uLnTx/>
                <a:uFillTx/>
                <a:latin typeface="+mn-ea"/>
                <a:cs typeface="+mn-cs"/>
              </a:rPr>
              <a:t>-</a:t>
            </a:r>
            <a:r>
              <a:rPr kumimoji="0" lang="zh-TW" altLang="en-US" sz="2000" b="1" i="0" u="none" strike="noStrike" kern="1200" cap="none" spc="0" normalizeH="0" baseline="0" noProof="0" dirty="0">
                <a:ln>
                  <a:noFill/>
                </a:ln>
                <a:solidFill>
                  <a:srgbClr val="1D2020"/>
                </a:solidFill>
                <a:effectLst/>
                <a:uLnTx/>
                <a:uFillTx/>
                <a:latin typeface="+mn-ea"/>
                <a:cs typeface="+mn-cs"/>
              </a:rPr>
              <a:t> </a:t>
            </a:r>
            <a:r>
              <a:rPr kumimoji="0" lang="en-US" altLang="zh-TW" sz="2000" b="1" i="0" u="none" strike="noStrike" kern="1200" cap="none" spc="0" normalizeH="0" baseline="0" noProof="0" dirty="0">
                <a:ln>
                  <a:noFill/>
                </a:ln>
                <a:solidFill>
                  <a:srgbClr val="1D2020"/>
                </a:solidFill>
                <a:effectLst/>
                <a:uLnTx/>
                <a:uFillTx/>
                <a:latin typeface="+mn-ea"/>
                <a:cs typeface="+mn-cs"/>
              </a:rPr>
              <a:t>640</a:t>
            </a:r>
            <a:r>
              <a:rPr kumimoji="0" lang="zh-TW" altLang="en-US" sz="2000" b="1" i="0" u="none" strike="noStrike" kern="1200" cap="none" spc="0" normalizeH="0" baseline="0" noProof="0" dirty="0">
                <a:ln>
                  <a:noFill/>
                </a:ln>
                <a:solidFill>
                  <a:srgbClr val="1D2020"/>
                </a:solidFill>
                <a:effectLst/>
                <a:uLnTx/>
                <a:uFillTx/>
                <a:latin typeface="+mn-ea"/>
                <a:cs typeface="+mn-cs"/>
              </a:rPr>
              <a:t> 元不等</a:t>
            </a:r>
          </a:p>
        </p:txBody>
      </p:sp>
      <p:sp>
        <p:nvSpPr>
          <p:cNvPr id="16" name="圓角矩形 15"/>
          <p:cNvSpPr/>
          <p:nvPr/>
        </p:nvSpPr>
        <p:spPr>
          <a:xfrm>
            <a:off x="467681" y="1841673"/>
            <a:ext cx="1244600" cy="4813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n-ea"/>
                <a:cs typeface="+mn-cs"/>
              </a:rPr>
              <a:t>執行院所</a:t>
            </a:r>
          </a:p>
        </p:txBody>
      </p:sp>
      <p:sp>
        <p:nvSpPr>
          <p:cNvPr id="20" name="文字方塊 19"/>
          <p:cNvSpPr txBox="1"/>
          <p:nvPr/>
        </p:nvSpPr>
        <p:spPr>
          <a:xfrm>
            <a:off x="1771550" y="2826813"/>
            <a:ext cx="3730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1D2020"/>
                </a:solidFill>
                <a:effectLst/>
                <a:uLnTx/>
                <a:uFillTx/>
                <a:latin typeface="+mn-ea"/>
                <a:cs typeface="+mn-cs"/>
              </a:rPr>
              <a:t>65</a:t>
            </a:r>
            <a:r>
              <a:rPr kumimoji="0" lang="zh-TW" altLang="en-US" sz="2000" b="1" i="0" u="none" strike="noStrike" kern="1200" cap="none" spc="0" normalizeH="0" baseline="0" noProof="0" dirty="0">
                <a:ln>
                  <a:noFill/>
                </a:ln>
                <a:solidFill>
                  <a:srgbClr val="1D2020"/>
                </a:solidFill>
                <a:effectLst/>
                <a:uLnTx/>
                <a:uFillTx/>
                <a:latin typeface="+mn-ea"/>
                <a:cs typeface="+mn-cs"/>
              </a:rPr>
              <a:t> 歲以上長者</a:t>
            </a:r>
            <a:r>
              <a:rPr kumimoji="0" lang="en-US" altLang="zh-TW" sz="2000" b="1" i="0" u="none" strike="noStrike" kern="1200" cap="none" spc="0" normalizeH="0" baseline="0" noProof="0" dirty="0">
                <a:ln>
                  <a:noFill/>
                </a:ln>
                <a:solidFill>
                  <a:srgbClr val="1D2020"/>
                </a:solidFill>
                <a:effectLst/>
                <a:uLnTx/>
                <a:uFillTx/>
                <a:latin typeface="+mn-ea"/>
                <a:cs typeface="+mn-cs"/>
              </a:rPr>
              <a:t>(</a:t>
            </a:r>
            <a:r>
              <a:rPr kumimoji="0" lang="zh-TW" altLang="en-US" sz="2000" b="1" i="0" u="none" strike="noStrike" kern="1200" cap="none" spc="0" normalizeH="0" baseline="0" noProof="0" dirty="0">
                <a:ln>
                  <a:noFill/>
                </a:ln>
                <a:solidFill>
                  <a:srgbClr val="1D2020"/>
                </a:solidFill>
                <a:effectLst/>
                <a:uLnTx/>
                <a:uFillTx/>
                <a:latin typeface="+mn-ea"/>
                <a:cs typeface="+mn-cs"/>
              </a:rPr>
              <a:t>原住民為 </a:t>
            </a:r>
            <a:r>
              <a:rPr kumimoji="0" lang="en-US" altLang="zh-TW" sz="2000" b="1" i="0" u="none" strike="noStrike" kern="1200" cap="none" spc="0" normalizeH="0" baseline="0" noProof="0" dirty="0">
                <a:ln>
                  <a:noFill/>
                </a:ln>
                <a:solidFill>
                  <a:srgbClr val="1D2020"/>
                </a:solidFill>
                <a:effectLst/>
                <a:uLnTx/>
                <a:uFillTx/>
                <a:latin typeface="+mn-ea"/>
                <a:cs typeface="+mn-cs"/>
              </a:rPr>
              <a:t>55</a:t>
            </a:r>
            <a:r>
              <a:rPr kumimoji="0" lang="zh-TW" altLang="en-US" sz="2000" b="1" i="0" u="none" strike="noStrike" kern="1200" cap="none" spc="0" normalizeH="0" baseline="0" noProof="0" dirty="0">
                <a:ln>
                  <a:noFill/>
                </a:ln>
                <a:solidFill>
                  <a:srgbClr val="1D2020"/>
                </a:solidFill>
                <a:effectLst/>
                <a:uLnTx/>
                <a:uFillTx/>
                <a:latin typeface="+mn-ea"/>
                <a:cs typeface="+mn-cs"/>
              </a:rPr>
              <a:t> 歲</a:t>
            </a:r>
            <a:r>
              <a:rPr kumimoji="0" lang="en-US" altLang="zh-TW" sz="2000" b="1" i="0" u="none" strike="noStrike" kern="1200" cap="none" spc="0" normalizeH="0" baseline="0" noProof="0" dirty="0">
                <a:ln>
                  <a:noFill/>
                </a:ln>
                <a:solidFill>
                  <a:srgbClr val="1D2020"/>
                </a:solidFill>
                <a:effectLst/>
                <a:uLnTx/>
                <a:uFillTx/>
                <a:latin typeface="+mn-ea"/>
                <a:cs typeface="+mn-cs"/>
              </a:rPr>
              <a:t>)</a:t>
            </a:r>
          </a:p>
        </p:txBody>
      </p:sp>
      <p:sp>
        <p:nvSpPr>
          <p:cNvPr id="21" name="文字方塊 20"/>
          <p:cNvSpPr txBox="1"/>
          <p:nvPr/>
        </p:nvSpPr>
        <p:spPr>
          <a:xfrm>
            <a:off x="1771550" y="1574539"/>
            <a:ext cx="6372356" cy="95910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1D2020"/>
                </a:solidFill>
                <a:effectLst/>
                <a:uLnTx/>
                <a:uFillTx/>
                <a:latin typeface="+mn-ea"/>
                <a:cs typeface="+mn-cs"/>
              </a:rPr>
              <a:t>本市醫療</a:t>
            </a:r>
            <a:r>
              <a:rPr kumimoji="0" lang="en-US" altLang="zh-TW" sz="2000" b="1" i="0" u="none" strike="noStrike" kern="1200" cap="none" spc="0" normalizeH="0" baseline="0" noProof="0" dirty="0">
                <a:ln>
                  <a:noFill/>
                </a:ln>
                <a:solidFill>
                  <a:srgbClr val="1D2020"/>
                </a:solidFill>
                <a:effectLst/>
                <a:uLnTx/>
                <a:uFillTx/>
                <a:latin typeface="+mn-ea"/>
                <a:cs typeface="+mn-cs"/>
              </a:rPr>
              <a:t>(</a:t>
            </a:r>
            <a:r>
              <a:rPr kumimoji="0" lang="zh-TW" altLang="en-US" sz="2000" b="1" i="0" u="none" strike="noStrike" kern="1200" cap="none" spc="0" normalizeH="0" baseline="0" noProof="0" dirty="0">
                <a:ln>
                  <a:noFill/>
                </a:ln>
                <a:solidFill>
                  <a:srgbClr val="1D2020"/>
                </a:solidFill>
                <a:effectLst/>
                <a:uLnTx/>
                <a:uFillTx/>
                <a:latin typeface="+mn-ea"/>
                <a:cs typeface="+mn-cs"/>
              </a:rPr>
              <a:t>事</a:t>
            </a:r>
            <a:r>
              <a:rPr kumimoji="0" lang="en-US" altLang="zh-TW" sz="2000" b="1" i="0" u="none" strike="noStrike" kern="1200" cap="none" spc="0" normalizeH="0" baseline="0" noProof="0" dirty="0">
                <a:ln>
                  <a:noFill/>
                </a:ln>
                <a:solidFill>
                  <a:srgbClr val="1D2020"/>
                </a:solidFill>
                <a:effectLst/>
                <a:uLnTx/>
                <a:uFillTx/>
                <a:latin typeface="+mn-ea"/>
                <a:cs typeface="+mn-cs"/>
              </a:rPr>
              <a:t>)</a:t>
            </a:r>
            <a:r>
              <a:rPr kumimoji="0" lang="zh-TW" altLang="en-US" sz="2000" b="1" i="0" u="none" strike="noStrike" kern="1200" cap="none" spc="0" normalizeH="0" baseline="0" noProof="0" dirty="0">
                <a:ln>
                  <a:noFill/>
                </a:ln>
                <a:solidFill>
                  <a:srgbClr val="1D2020"/>
                </a:solidFill>
                <a:effectLst/>
                <a:uLnTx/>
                <a:uFillTx/>
                <a:latin typeface="+mn-ea"/>
                <a:cs typeface="+mn-cs"/>
              </a:rPr>
              <a:t>機構，具有供醫師執行醫療業務之機構或醫事人員依其專門職業法規規定申請核准開業之機構</a:t>
            </a:r>
            <a:endParaRPr kumimoji="0" lang="en-US" altLang="zh-TW" sz="2000" b="1" i="0" u="none" strike="noStrike" kern="1200" cap="none" spc="0" normalizeH="0" baseline="0" noProof="0" dirty="0">
              <a:ln>
                <a:noFill/>
              </a:ln>
              <a:solidFill>
                <a:srgbClr val="1D2020"/>
              </a:solidFill>
              <a:effectLst/>
              <a:uLnTx/>
              <a:uFillTx/>
              <a:latin typeface="+mn-ea"/>
              <a:cs typeface="+mn-cs"/>
            </a:endParaRPr>
          </a:p>
        </p:txBody>
      </p:sp>
      <p:sp>
        <p:nvSpPr>
          <p:cNvPr id="22" name="投影片編號版面配置區 4">
            <a:extLst>
              <a:ext uri="{FF2B5EF4-FFF2-40B4-BE49-F238E27FC236}">
                <a16:creationId xmlns:a16="http://schemas.microsoft.com/office/drawing/2014/main" id="{AD44CCD2-EB63-437C-A24C-AE32F99952C4}"/>
              </a:ext>
            </a:extLst>
          </p:cNvPr>
          <p:cNvSpPr>
            <a:spLocks noGrp="1"/>
          </p:cNvSpPr>
          <p:nvPr>
            <p:ph type="sldNum" sz="quarter" idx="12"/>
          </p:nvPr>
        </p:nvSpPr>
        <p:spPr>
          <a:xfrm>
            <a:off x="8834564" y="6485631"/>
            <a:ext cx="33574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600" b="1" i="0" u="none" strike="noStrike" kern="1200" cap="none" spc="0" normalizeH="0" baseline="0" noProof="0" smtClean="0">
                <a:ln>
                  <a:noFill/>
                </a:ln>
                <a:solidFill>
                  <a:srgbClr val="1D2020"/>
                </a:solidFill>
                <a:effectLst/>
                <a:uLnTx/>
                <a:uFillTx/>
                <a:latin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1" i="0" u="none" strike="noStrike" kern="1200" cap="none" spc="0" normalizeH="0" baseline="0" noProof="0" dirty="0">
              <a:ln>
                <a:noFill/>
              </a:ln>
              <a:solidFill>
                <a:srgbClr val="1D2020"/>
              </a:solidFill>
              <a:effectLst/>
              <a:uLnTx/>
              <a:uFillTx/>
              <a:latin typeface="+mn-ea"/>
              <a:cs typeface="+mn-cs"/>
            </a:endParaRPr>
          </a:p>
        </p:txBody>
      </p:sp>
      <p:grpSp>
        <p:nvGrpSpPr>
          <p:cNvPr id="10" name="群組 9">
            <a:extLst>
              <a:ext uri="{FF2B5EF4-FFF2-40B4-BE49-F238E27FC236}">
                <a16:creationId xmlns:a16="http://schemas.microsoft.com/office/drawing/2014/main" id="{AAA1284F-59E6-4792-A177-459A81B25282}"/>
              </a:ext>
            </a:extLst>
          </p:cNvPr>
          <p:cNvGrpSpPr/>
          <p:nvPr/>
        </p:nvGrpSpPr>
        <p:grpSpPr>
          <a:xfrm>
            <a:off x="9647170" y="4726109"/>
            <a:ext cx="1794340" cy="1925052"/>
            <a:chOff x="9628260" y="4670798"/>
            <a:chExt cx="1794340" cy="1925052"/>
          </a:xfrm>
        </p:grpSpPr>
        <p:sp>
          <p:nvSpPr>
            <p:cNvPr id="17" name="矩形 16"/>
            <p:cNvSpPr/>
            <p:nvPr/>
          </p:nvSpPr>
          <p:spPr>
            <a:xfrm>
              <a:off x="9628260" y="4670798"/>
              <a:ext cx="1794340" cy="19250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FF0000"/>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FF0000"/>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FF0000"/>
                </a:solidFill>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800" b="1" i="0" u="none" strike="noStrike" kern="1200" cap="none" spc="0" normalizeH="0" baseline="0" noProof="0" dirty="0">
                <a:ln>
                  <a:noFill/>
                </a:ln>
                <a:solidFill>
                  <a:srgbClr val="FF0000"/>
                </a:solidFill>
                <a:effectLst/>
                <a:uLnTx/>
                <a:uFillTx/>
                <a:latin typeface="+mn-ea"/>
                <a:cs typeface="+mn-cs"/>
              </a:endParaRPr>
            </a:p>
          </p:txBody>
        </p:sp>
        <p:sp>
          <p:nvSpPr>
            <p:cNvPr id="4" name="矩形 3">
              <a:extLst>
                <a:ext uri="{FF2B5EF4-FFF2-40B4-BE49-F238E27FC236}">
                  <a16:creationId xmlns:a16="http://schemas.microsoft.com/office/drawing/2014/main" id="{29AF3890-C4FA-4509-9675-4DE79454A9DF}"/>
                </a:ext>
              </a:extLst>
            </p:cNvPr>
            <p:cNvSpPr/>
            <p:nvPr/>
          </p:nvSpPr>
          <p:spPr>
            <a:xfrm>
              <a:off x="9971432" y="6180063"/>
              <a:ext cx="110799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mn-ea"/>
                  <a:cs typeface="+mn-cs"/>
                </a:rPr>
                <a:t>掃描加入</a:t>
              </a:r>
            </a:p>
          </p:txBody>
        </p:sp>
      </p:grpSp>
      <p:sp>
        <p:nvSpPr>
          <p:cNvPr id="23" name="矩形 22">
            <a:extLst>
              <a:ext uri="{FF2B5EF4-FFF2-40B4-BE49-F238E27FC236}">
                <a16:creationId xmlns:a16="http://schemas.microsoft.com/office/drawing/2014/main" id="{7D961053-C28D-4ECD-8036-1D90391197ED}"/>
              </a:ext>
            </a:extLst>
          </p:cNvPr>
          <p:cNvSpPr/>
          <p:nvPr/>
        </p:nvSpPr>
        <p:spPr>
          <a:xfrm>
            <a:off x="2217921" y="1366054"/>
            <a:ext cx="6372356" cy="5434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mn-ea"/>
              <a:cs typeface="+mn-cs"/>
            </a:endParaRPr>
          </a:p>
        </p:txBody>
      </p:sp>
      <p:pic>
        <p:nvPicPr>
          <p:cNvPr id="13" name="圖片 12"/>
          <p:cNvPicPr>
            <a:picLocks noChangeAspect="1"/>
          </p:cNvPicPr>
          <p:nvPr/>
        </p:nvPicPr>
        <p:blipFill rotWithShape="1">
          <a:blip r:embed="rId2"/>
          <a:srcRect t="38396" b="38913"/>
          <a:stretch/>
        </p:blipFill>
        <p:spPr>
          <a:xfrm>
            <a:off x="1755307" y="3502034"/>
            <a:ext cx="9069251" cy="998785"/>
          </a:xfrm>
          <a:prstGeom prst="rect">
            <a:avLst/>
          </a:prstGeom>
        </p:spPr>
      </p:pic>
      <p:pic>
        <p:nvPicPr>
          <p:cNvPr id="19" name="圖片 18">
            <a:extLst>
              <a:ext uri="{FF2B5EF4-FFF2-40B4-BE49-F238E27FC236}">
                <a16:creationId xmlns:a16="http://schemas.microsoft.com/office/drawing/2014/main" id="{680A9404-E424-4CFF-971E-E054053F677A}"/>
              </a:ext>
            </a:extLst>
          </p:cNvPr>
          <p:cNvPicPr>
            <a:picLocks noChangeAspect="1"/>
          </p:cNvPicPr>
          <p:nvPr/>
        </p:nvPicPr>
        <p:blipFill>
          <a:blip r:embed="rId3"/>
          <a:stretch>
            <a:fillRect/>
          </a:stretch>
        </p:blipFill>
        <p:spPr>
          <a:xfrm>
            <a:off x="9060216" y="1049907"/>
            <a:ext cx="3225476" cy="2996648"/>
          </a:xfrm>
          <a:prstGeom prst="rect">
            <a:avLst/>
          </a:prstGeom>
          <a:noFill/>
        </p:spPr>
      </p:pic>
      <p:pic>
        <p:nvPicPr>
          <p:cNvPr id="7" name="圖片 6"/>
          <p:cNvPicPr>
            <a:picLocks noChangeAspect="1"/>
          </p:cNvPicPr>
          <p:nvPr/>
        </p:nvPicPr>
        <p:blipFill>
          <a:blip r:embed="rId4"/>
          <a:stretch>
            <a:fillRect/>
          </a:stretch>
        </p:blipFill>
        <p:spPr>
          <a:xfrm>
            <a:off x="9868207" y="4854667"/>
            <a:ext cx="1369949" cy="1369949"/>
          </a:xfrm>
          <a:prstGeom prst="rect">
            <a:avLst/>
          </a:prstGeom>
        </p:spPr>
      </p:pic>
    </p:spTree>
    <p:extLst>
      <p:ext uri="{BB962C8B-B14F-4D97-AF65-F5344CB8AC3E}">
        <p14:creationId xmlns:p14="http://schemas.microsoft.com/office/powerpoint/2010/main" val="4586027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812AAF6-8341-4A16-9C95-2DEAEA78E996}"/>
              </a:ext>
            </a:extLst>
          </p:cNvPr>
          <p:cNvSpPr/>
          <p:nvPr/>
        </p:nvSpPr>
        <p:spPr>
          <a:xfrm>
            <a:off x="5511800" y="5407416"/>
            <a:ext cx="6680200" cy="145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2" name="標題 1">
            <a:extLst>
              <a:ext uri="{FF2B5EF4-FFF2-40B4-BE49-F238E27FC236}">
                <a16:creationId xmlns:a16="http://schemas.microsoft.com/office/drawing/2014/main" id="{FC12ADDC-33A7-4119-AEB5-82F840CFF1FE}"/>
              </a:ext>
            </a:extLst>
          </p:cNvPr>
          <p:cNvSpPr>
            <a:spLocks noGrp="1"/>
          </p:cNvSpPr>
          <p:nvPr>
            <p:ph type="title" idx="4294967295"/>
          </p:nvPr>
        </p:nvSpPr>
        <p:spPr>
          <a:xfrm>
            <a:off x="2154077" y="147220"/>
            <a:ext cx="10515600" cy="1325563"/>
          </a:xfrm>
        </p:spPr>
        <p:txBody>
          <a:bodyPr>
            <a:normAutofit/>
          </a:bodyPr>
          <a:lstStyle/>
          <a:p>
            <a:r>
              <a:rPr lang="zh-TW" altLang="en-US" sz="3200" dirty="0">
                <a:solidFill>
                  <a:schemeClr val="tx1">
                    <a:lumMod val="50000"/>
                  </a:schemeClr>
                </a:solidFill>
                <a:latin typeface="+mn-ea"/>
                <a:ea typeface="+mn-ea"/>
              </a:rPr>
              <a:t>提升戒菸服務人數、戒菸專線</a:t>
            </a:r>
            <a:br>
              <a:rPr lang="en-US" altLang="zh-TW" sz="3200" dirty="0">
                <a:solidFill>
                  <a:schemeClr val="tx1">
                    <a:lumMod val="50000"/>
                  </a:schemeClr>
                </a:solidFill>
                <a:latin typeface="+mn-ea"/>
                <a:ea typeface="+mn-ea"/>
              </a:rPr>
            </a:br>
            <a:r>
              <a:rPr lang="zh-TW" altLang="en-US" sz="3200" dirty="0">
                <a:solidFill>
                  <a:schemeClr val="tx1">
                    <a:lumMod val="50000"/>
                  </a:schemeClr>
                </a:solidFill>
                <a:latin typeface="+mn-ea"/>
                <a:ea typeface="+mn-ea"/>
              </a:rPr>
              <a:t> </a:t>
            </a:r>
            <a:r>
              <a:rPr lang="en-US" altLang="zh-TW" sz="3200" dirty="0">
                <a:solidFill>
                  <a:schemeClr val="tx1">
                    <a:lumMod val="50000"/>
                  </a:schemeClr>
                </a:solidFill>
                <a:latin typeface="+mn-ea"/>
                <a:ea typeface="+mn-ea"/>
              </a:rPr>
              <a:t>(0800-636363)</a:t>
            </a:r>
            <a:r>
              <a:rPr lang="zh-TW" altLang="en-US" sz="3200" dirty="0">
                <a:solidFill>
                  <a:schemeClr val="tx1">
                    <a:lumMod val="50000"/>
                  </a:schemeClr>
                </a:solidFill>
                <a:latin typeface="+mn-ea"/>
                <a:ea typeface="+mn-ea"/>
              </a:rPr>
              <a:t> 利用率</a:t>
            </a:r>
          </a:p>
        </p:txBody>
      </p:sp>
      <p:sp>
        <p:nvSpPr>
          <p:cNvPr id="6" name="文字方塊 5"/>
          <p:cNvSpPr txBox="1"/>
          <p:nvPr/>
        </p:nvSpPr>
        <p:spPr>
          <a:xfrm>
            <a:off x="205149" y="490093"/>
            <a:ext cx="1780483" cy="646331"/>
          </a:xfrm>
          <a:prstGeom prst="rect">
            <a:avLst/>
          </a:prstGeom>
          <a:noFill/>
        </p:spPr>
        <p:txBody>
          <a:bodyPr wrap="square" rtlCol="0">
            <a:spAutoFit/>
          </a:bodyPr>
          <a:lstStyle/>
          <a:p>
            <a:r>
              <a:rPr lang="zh-TW" altLang="en-US" sz="3600" b="1" dirty="0">
                <a:solidFill>
                  <a:schemeClr val="bg1"/>
                </a:solidFill>
                <a:latin typeface="+mn-ea"/>
              </a:rPr>
              <a:t>保健科</a:t>
            </a:r>
          </a:p>
        </p:txBody>
      </p:sp>
      <p:sp>
        <p:nvSpPr>
          <p:cNvPr id="5" name="矩形: 圓角 4">
            <a:extLst>
              <a:ext uri="{FF2B5EF4-FFF2-40B4-BE49-F238E27FC236}">
                <a16:creationId xmlns:a16="http://schemas.microsoft.com/office/drawing/2014/main" id="{6B6F230D-52DC-4C58-A3D8-1C54A5D4B532}"/>
              </a:ext>
            </a:extLst>
          </p:cNvPr>
          <p:cNvSpPr/>
          <p:nvPr/>
        </p:nvSpPr>
        <p:spPr>
          <a:xfrm>
            <a:off x="205149" y="1394179"/>
            <a:ext cx="11721864" cy="88772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7" name="文字版面配置區 5">
            <a:extLst>
              <a:ext uri="{FF2B5EF4-FFF2-40B4-BE49-F238E27FC236}">
                <a16:creationId xmlns:a16="http://schemas.microsoft.com/office/drawing/2014/main" id="{E9444B1C-61FC-4A44-AF11-88256BA97996}"/>
              </a:ext>
            </a:extLst>
          </p:cNvPr>
          <p:cNvSpPr txBox="1">
            <a:spLocks/>
          </p:cNvSpPr>
          <p:nvPr/>
        </p:nvSpPr>
        <p:spPr>
          <a:xfrm>
            <a:off x="373594" y="1510910"/>
            <a:ext cx="922259" cy="659064"/>
          </a:xfrm>
          <a:prstGeom prst="rect">
            <a:avLst/>
          </a:prstGeom>
          <a:solidFill>
            <a:schemeClr val="accent1">
              <a:lumMod val="60000"/>
              <a:lumOff val="40000"/>
            </a:schemeClr>
          </a:solidFill>
        </p:spPr>
        <p:txBody>
          <a:bodyPr vert="horz" lIns="91440" tIns="45720" rIns="91440" bIns="45720" rtlCol="0" anchor="ctr">
            <a:noAutofit/>
          </a:bodyPr>
          <a:lstStyle>
            <a:lvl1pPr marL="0" indent="0" algn="l" defTabSz="914400" rtl="0" eaLnBrk="1" latinLnBrk="0" hangingPunct="1">
              <a:lnSpc>
                <a:spcPts val="3200"/>
              </a:lnSpc>
              <a:spcBef>
                <a:spcPts val="1000"/>
              </a:spcBef>
              <a:buClr>
                <a:schemeClr val="accent1"/>
              </a:buClr>
              <a:buFont typeface="Wingdings" panose="05000000000000000000" pitchFamily="2" charset="2"/>
              <a:buNone/>
              <a:defRPr sz="3200" b="1" kern="1200" spc="100" baseline="0">
                <a:solidFill>
                  <a:schemeClr val="tx1"/>
                </a:solidFill>
                <a:latin typeface="+mn-ea"/>
                <a:ea typeface="+mn-ea"/>
                <a:cs typeface="+mn-cs"/>
              </a:defRPr>
            </a:lvl1pPr>
            <a:lvl2pPr marL="457200" indent="0" algn="l" defTabSz="914400" rtl="0" eaLnBrk="1" latinLnBrk="0" hangingPunct="1">
              <a:lnSpc>
                <a:spcPts val="3200"/>
              </a:lnSpc>
              <a:spcBef>
                <a:spcPts val="500"/>
              </a:spcBef>
              <a:buClr>
                <a:schemeClr val="accent1"/>
              </a:buClr>
              <a:buFont typeface="Wingdings" panose="05000000000000000000" pitchFamily="2" charset="2"/>
              <a:buNone/>
              <a:defRPr sz="2000" b="1" kern="1200" spc="100" baseline="0">
                <a:solidFill>
                  <a:schemeClr val="tx1"/>
                </a:solidFill>
                <a:latin typeface="+mn-ea"/>
                <a:ea typeface="+mn-ea"/>
                <a:cs typeface="+mn-cs"/>
              </a:defRPr>
            </a:lvl2pPr>
            <a:lvl3pPr marL="914400" indent="0" algn="l" defTabSz="914400" rtl="0" eaLnBrk="1" latinLnBrk="0" hangingPunct="1">
              <a:lnSpc>
                <a:spcPts val="3200"/>
              </a:lnSpc>
              <a:spcBef>
                <a:spcPts val="500"/>
              </a:spcBef>
              <a:buClr>
                <a:schemeClr val="accent1"/>
              </a:buClr>
              <a:buFont typeface="Wingdings" panose="05000000000000000000" pitchFamily="2" charset="2"/>
              <a:buNone/>
              <a:defRPr sz="1800" b="1" kern="1200" spc="100" baseline="0">
                <a:solidFill>
                  <a:schemeClr val="tx1"/>
                </a:solidFill>
                <a:latin typeface="+mn-ea"/>
                <a:ea typeface="+mn-ea"/>
                <a:cs typeface="+mn-cs"/>
              </a:defRPr>
            </a:lvl3pPr>
            <a:lvl4pPr marL="1371600" indent="0" algn="l" defTabSz="914400" rtl="0" eaLnBrk="1" latinLnBrk="0" hangingPunct="1">
              <a:lnSpc>
                <a:spcPts val="3200"/>
              </a:lnSpc>
              <a:spcBef>
                <a:spcPts val="500"/>
              </a:spcBef>
              <a:buClr>
                <a:schemeClr val="accent1"/>
              </a:buClr>
              <a:buFont typeface="Wingdings" panose="05000000000000000000" pitchFamily="2" charset="2"/>
              <a:buNone/>
              <a:defRPr sz="1600" b="1" kern="1200" spc="100" baseline="0">
                <a:solidFill>
                  <a:schemeClr val="tx1"/>
                </a:solidFill>
                <a:latin typeface="+mn-ea"/>
                <a:ea typeface="+mn-ea"/>
                <a:cs typeface="+mn-cs"/>
              </a:defRPr>
            </a:lvl4pPr>
            <a:lvl5pPr marL="1828800" indent="0" algn="l" defTabSz="914400" rtl="0" eaLnBrk="1" latinLnBrk="0" hangingPunct="1">
              <a:lnSpc>
                <a:spcPts val="3200"/>
              </a:lnSpc>
              <a:spcBef>
                <a:spcPts val="500"/>
              </a:spcBef>
              <a:buClr>
                <a:schemeClr val="accent1"/>
              </a:buClr>
              <a:buFont typeface="Wingdings" panose="05000000000000000000" pitchFamily="2" charset="2"/>
              <a:buNone/>
              <a:defRPr sz="1600" b="1" kern="1200" spc="100" baseline="0">
                <a:solidFill>
                  <a:schemeClr val="tx1"/>
                </a:solidFill>
                <a:latin typeface="+mn-ea"/>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zh-TW" altLang="en-US" sz="2000" dirty="0">
                <a:solidFill>
                  <a:srgbClr val="C00000"/>
                </a:solidFill>
              </a:rPr>
              <a:t>中央</a:t>
            </a:r>
          </a:p>
        </p:txBody>
      </p:sp>
      <p:sp>
        <p:nvSpPr>
          <p:cNvPr id="8" name="文字方塊 7">
            <a:extLst>
              <a:ext uri="{FF2B5EF4-FFF2-40B4-BE49-F238E27FC236}">
                <a16:creationId xmlns:a16="http://schemas.microsoft.com/office/drawing/2014/main" id="{1EBC7724-BEF8-4943-92F9-ADC6F8EA03BC}"/>
              </a:ext>
            </a:extLst>
          </p:cNvPr>
          <p:cNvSpPr txBox="1"/>
          <p:nvPr/>
        </p:nvSpPr>
        <p:spPr>
          <a:xfrm>
            <a:off x="1296463" y="1549989"/>
            <a:ext cx="10647356" cy="497444"/>
          </a:xfrm>
          <a:prstGeom prst="rect">
            <a:avLst/>
          </a:prstGeom>
          <a:noFill/>
        </p:spPr>
        <p:txBody>
          <a:bodyPr wrap="square" rtlCol="0" anchor="ctr">
            <a:spAutoFit/>
          </a:bodyPr>
          <a:lstStyle/>
          <a:p>
            <a:pPr marL="342900" indent="-342900">
              <a:lnSpc>
                <a:spcPct val="150000"/>
              </a:lnSpc>
              <a:buFont typeface="Wingdings" panose="05000000000000000000" pitchFamily="2" charset="2"/>
              <a:buChar char="n"/>
            </a:pPr>
            <a:r>
              <a:rPr lang="zh-TW" altLang="en-US" sz="2000" b="1" dirty="0">
                <a:solidFill>
                  <a:srgbClr val="1D2020"/>
                </a:solidFill>
                <a:latin typeface="+mn-ea"/>
              </a:rPr>
              <a:t>國民健康署自 </a:t>
            </a:r>
            <a:r>
              <a:rPr lang="en-US" altLang="zh-TW" sz="2000" b="1" dirty="0">
                <a:solidFill>
                  <a:srgbClr val="1D2020"/>
                </a:solidFill>
                <a:latin typeface="+mn-ea"/>
              </a:rPr>
              <a:t>112</a:t>
            </a:r>
            <a:r>
              <a:rPr lang="zh-TW" altLang="en-US" sz="2000" b="1" dirty="0">
                <a:solidFill>
                  <a:srgbClr val="1D2020"/>
                </a:solidFill>
                <a:latin typeface="+mn-ea"/>
              </a:rPr>
              <a:t> 年起，戒菸服務診察費 </a:t>
            </a:r>
            <a:r>
              <a:rPr lang="en-US" altLang="zh-TW" sz="2000" b="1" dirty="0">
                <a:solidFill>
                  <a:srgbClr val="1D2020"/>
                </a:solidFill>
                <a:latin typeface="+mn-ea"/>
              </a:rPr>
              <a:t>(E1027C-</a:t>
            </a:r>
            <a:r>
              <a:rPr lang="zh-TW" altLang="en-US" sz="2000" b="1" dirty="0">
                <a:solidFill>
                  <a:srgbClr val="1D2020"/>
                </a:solidFill>
                <a:latin typeface="+mn-ea"/>
              </a:rPr>
              <a:t>自行調劑或處方箋釋出</a:t>
            </a:r>
            <a:r>
              <a:rPr lang="en-US" altLang="zh-TW" sz="2000" b="1" dirty="0">
                <a:solidFill>
                  <a:srgbClr val="1D2020"/>
                </a:solidFill>
                <a:latin typeface="+mn-ea"/>
              </a:rPr>
              <a:t>)</a:t>
            </a:r>
            <a:r>
              <a:rPr lang="zh-TW" altLang="en-US" sz="2000" b="1" dirty="0">
                <a:solidFill>
                  <a:srgbClr val="1D2020"/>
                </a:solidFill>
                <a:latin typeface="+mn-ea"/>
              </a:rPr>
              <a:t> </a:t>
            </a:r>
            <a:r>
              <a:rPr lang="zh-TW" altLang="en-US" sz="2000" b="1" dirty="0">
                <a:solidFill>
                  <a:srgbClr val="FF0000"/>
                </a:solidFill>
                <a:latin typeface="+mn-ea"/>
              </a:rPr>
              <a:t>提高至 </a:t>
            </a:r>
            <a:r>
              <a:rPr lang="en-US" altLang="zh-TW" sz="2000" b="1" dirty="0">
                <a:solidFill>
                  <a:srgbClr val="FF0000"/>
                </a:solidFill>
                <a:latin typeface="+mn-ea"/>
              </a:rPr>
              <a:t>300</a:t>
            </a:r>
            <a:r>
              <a:rPr lang="zh-TW" altLang="en-US" sz="2000" b="1" dirty="0">
                <a:solidFill>
                  <a:srgbClr val="FF0000"/>
                </a:solidFill>
                <a:latin typeface="+mn-ea"/>
              </a:rPr>
              <a:t> 元</a:t>
            </a:r>
            <a:endParaRPr lang="en-US" altLang="zh-TW" sz="2000" b="1" dirty="0">
              <a:latin typeface="+mn-ea"/>
            </a:endParaRPr>
          </a:p>
        </p:txBody>
      </p:sp>
      <p:pic>
        <p:nvPicPr>
          <p:cNvPr id="9" name="圖片 8">
            <a:extLst>
              <a:ext uri="{FF2B5EF4-FFF2-40B4-BE49-F238E27FC236}">
                <a16:creationId xmlns:a16="http://schemas.microsoft.com/office/drawing/2014/main" id="{CEE261A6-D04F-42B0-B4D8-C2CFA5A852CF}"/>
              </a:ext>
            </a:extLst>
          </p:cNvPr>
          <p:cNvPicPr>
            <a:picLocks noChangeAspect="1"/>
          </p:cNvPicPr>
          <p:nvPr/>
        </p:nvPicPr>
        <p:blipFill rotWithShape="1">
          <a:blip r:embed="rId2"/>
          <a:srcRect l="22558" t="13202" r="23951" b="15973"/>
          <a:stretch/>
        </p:blipFill>
        <p:spPr>
          <a:xfrm>
            <a:off x="1028700" y="4842089"/>
            <a:ext cx="1032705" cy="1525871"/>
          </a:xfrm>
          <a:prstGeom prst="rect">
            <a:avLst/>
          </a:prstGeom>
        </p:spPr>
      </p:pic>
      <p:sp>
        <p:nvSpPr>
          <p:cNvPr id="11" name="矩形: 圓角 10">
            <a:extLst>
              <a:ext uri="{FF2B5EF4-FFF2-40B4-BE49-F238E27FC236}">
                <a16:creationId xmlns:a16="http://schemas.microsoft.com/office/drawing/2014/main" id="{D66EDE2F-E0DF-42C1-A961-2A72ECB078A3}"/>
              </a:ext>
            </a:extLst>
          </p:cNvPr>
          <p:cNvSpPr/>
          <p:nvPr/>
        </p:nvSpPr>
        <p:spPr>
          <a:xfrm>
            <a:off x="205149" y="2400321"/>
            <a:ext cx="11727771" cy="1734315"/>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
        <p:nvSpPr>
          <p:cNvPr id="12" name="文字版面配置區 5">
            <a:extLst>
              <a:ext uri="{FF2B5EF4-FFF2-40B4-BE49-F238E27FC236}">
                <a16:creationId xmlns:a16="http://schemas.microsoft.com/office/drawing/2014/main" id="{0BCA4A8A-F544-4E05-986E-B9BB4ADB1E1D}"/>
              </a:ext>
            </a:extLst>
          </p:cNvPr>
          <p:cNvSpPr txBox="1">
            <a:spLocks/>
          </p:cNvSpPr>
          <p:nvPr/>
        </p:nvSpPr>
        <p:spPr>
          <a:xfrm>
            <a:off x="362817" y="2847473"/>
            <a:ext cx="2120645" cy="788131"/>
          </a:xfrm>
          <a:prstGeom prst="rect">
            <a:avLst/>
          </a:prstGeom>
          <a:solidFill>
            <a:schemeClr val="accent1">
              <a:lumMod val="60000"/>
              <a:lumOff val="40000"/>
            </a:schemeClr>
          </a:solidFill>
        </p:spPr>
        <p:txBody>
          <a:bodyPr vert="horz" lIns="91440" tIns="45720" rIns="91440" bIns="45720" rtlCol="0" anchor="ctr">
            <a:noAutofit/>
          </a:bodyPr>
          <a:lstStyle>
            <a:lvl1pPr marL="0" indent="0" algn="l" defTabSz="914400" rtl="0" eaLnBrk="1" latinLnBrk="0" hangingPunct="1">
              <a:lnSpc>
                <a:spcPts val="3200"/>
              </a:lnSpc>
              <a:spcBef>
                <a:spcPts val="1000"/>
              </a:spcBef>
              <a:buClr>
                <a:schemeClr val="accent1"/>
              </a:buClr>
              <a:buFont typeface="Wingdings" panose="05000000000000000000" pitchFamily="2" charset="2"/>
              <a:buNone/>
              <a:defRPr sz="3200" b="1" kern="1200" spc="100" baseline="0">
                <a:solidFill>
                  <a:schemeClr val="tx1"/>
                </a:solidFill>
                <a:latin typeface="+mn-ea"/>
                <a:ea typeface="+mn-ea"/>
                <a:cs typeface="+mn-cs"/>
              </a:defRPr>
            </a:lvl1pPr>
            <a:lvl2pPr marL="457200" indent="0" algn="l" defTabSz="914400" rtl="0" eaLnBrk="1" latinLnBrk="0" hangingPunct="1">
              <a:lnSpc>
                <a:spcPts val="3200"/>
              </a:lnSpc>
              <a:spcBef>
                <a:spcPts val="500"/>
              </a:spcBef>
              <a:buClr>
                <a:schemeClr val="accent1"/>
              </a:buClr>
              <a:buFont typeface="Wingdings" panose="05000000000000000000" pitchFamily="2" charset="2"/>
              <a:buNone/>
              <a:defRPr sz="2000" b="1" kern="1200" spc="100" baseline="0">
                <a:solidFill>
                  <a:schemeClr val="tx1"/>
                </a:solidFill>
                <a:latin typeface="+mn-ea"/>
                <a:ea typeface="+mn-ea"/>
                <a:cs typeface="+mn-cs"/>
              </a:defRPr>
            </a:lvl2pPr>
            <a:lvl3pPr marL="914400" indent="0" algn="l" defTabSz="914400" rtl="0" eaLnBrk="1" latinLnBrk="0" hangingPunct="1">
              <a:lnSpc>
                <a:spcPts val="3200"/>
              </a:lnSpc>
              <a:spcBef>
                <a:spcPts val="500"/>
              </a:spcBef>
              <a:buClr>
                <a:schemeClr val="accent1"/>
              </a:buClr>
              <a:buFont typeface="Wingdings" panose="05000000000000000000" pitchFamily="2" charset="2"/>
              <a:buNone/>
              <a:defRPr sz="1800" b="1" kern="1200" spc="100" baseline="0">
                <a:solidFill>
                  <a:schemeClr val="tx1"/>
                </a:solidFill>
                <a:latin typeface="+mn-ea"/>
                <a:ea typeface="+mn-ea"/>
                <a:cs typeface="+mn-cs"/>
              </a:defRPr>
            </a:lvl3pPr>
            <a:lvl4pPr marL="1371600" indent="0" algn="l" defTabSz="914400" rtl="0" eaLnBrk="1" latinLnBrk="0" hangingPunct="1">
              <a:lnSpc>
                <a:spcPts val="3200"/>
              </a:lnSpc>
              <a:spcBef>
                <a:spcPts val="500"/>
              </a:spcBef>
              <a:buClr>
                <a:schemeClr val="accent1"/>
              </a:buClr>
              <a:buFont typeface="Wingdings" panose="05000000000000000000" pitchFamily="2" charset="2"/>
              <a:buNone/>
              <a:defRPr sz="1600" b="1" kern="1200" spc="100" baseline="0">
                <a:solidFill>
                  <a:schemeClr val="tx1"/>
                </a:solidFill>
                <a:latin typeface="+mn-ea"/>
                <a:ea typeface="+mn-ea"/>
                <a:cs typeface="+mn-cs"/>
              </a:defRPr>
            </a:lvl4pPr>
            <a:lvl5pPr marL="1828800" indent="0" algn="l" defTabSz="914400" rtl="0" eaLnBrk="1" latinLnBrk="0" hangingPunct="1">
              <a:lnSpc>
                <a:spcPts val="3200"/>
              </a:lnSpc>
              <a:spcBef>
                <a:spcPts val="500"/>
              </a:spcBef>
              <a:buClr>
                <a:schemeClr val="accent1"/>
              </a:buClr>
              <a:buFont typeface="Wingdings" panose="05000000000000000000" pitchFamily="2" charset="2"/>
              <a:buNone/>
              <a:defRPr sz="1600" b="1" kern="1200" spc="100" baseline="0">
                <a:solidFill>
                  <a:schemeClr val="tx1"/>
                </a:solidFill>
                <a:latin typeface="+mn-ea"/>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zh-TW" altLang="en-US" sz="2000" dirty="0">
                <a:solidFill>
                  <a:srgbClr val="C00000"/>
                </a:solidFill>
              </a:rPr>
              <a:t>免費戒菸專線</a:t>
            </a:r>
            <a:endParaRPr lang="en-US" altLang="zh-TW" sz="2000" dirty="0">
              <a:solidFill>
                <a:srgbClr val="C00000"/>
              </a:solidFill>
            </a:endParaRPr>
          </a:p>
          <a:p>
            <a:pPr algn="ctr">
              <a:lnSpc>
                <a:spcPct val="100000"/>
              </a:lnSpc>
              <a:spcBef>
                <a:spcPts val="0"/>
              </a:spcBef>
            </a:pPr>
            <a:r>
              <a:rPr lang="en-US" altLang="zh-TW" sz="2000" dirty="0">
                <a:solidFill>
                  <a:srgbClr val="C00000"/>
                </a:solidFill>
              </a:rPr>
              <a:t>0800-636363</a:t>
            </a:r>
            <a:endParaRPr lang="zh-TW" altLang="en-US" sz="2000" dirty="0">
              <a:solidFill>
                <a:srgbClr val="C00000"/>
              </a:solidFill>
            </a:endParaRPr>
          </a:p>
        </p:txBody>
      </p:sp>
      <p:sp>
        <p:nvSpPr>
          <p:cNvPr id="13" name="文字方塊 12">
            <a:extLst>
              <a:ext uri="{FF2B5EF4-FFF2-40B4-BE49-F238E27FC236}">
                <a16:creationId xmlns:a16="http://schemas.microsoft.com/office/drawing/2014/main" id="{4309A3FB-F5D9-4FA1-87FA-1EA416FDB339}"/>
              </a:ext>
            </a:extLst>
          </p:cNvPr>
          <p:cNvSpPr txBox="1"/>
          <p:nvPr/>
        </p:nvSpPr>
        <p:spPr>
          <a:xfrm>
            <a:off x="2559851" y="2374381"/>
            <a:ext cx="9367162" cy="1810752"/>
          </a:xfrm>
          <a:prstGeom prst="rect">
            <a:avLst/>
          </a:prstGeom>
          <a:noFill/>
        </p:spPr>
        <p:txBody>
          <a:bodyPr wrap="square" rtlCol="0">
            <a:spAutoFit/>
          </a:bodyPr>
          <a:lstStyle/>
          <a:p>
            <a:pPr marL="342900" indent="-342900">
              <a:lnSpc>
                <a:spcPts val="3000"/>
              </a:lnSpc>
              <a:buFont typeface="Wingdings" panose="05000000000000000000" pitchFamily="2" charset="2"/>
              <a:buChar char="n"/>
            </a:pPr>
            <a:r>
              <a:rPr lang="zh-TW" altLang="en-US" sz="2000" b="1" dirty="0">
                <a:latin typeface="+mn-ea"/>
              </a:rPr>
              <a:t>民眾就診時，請鼓勵吸菸民眾撥打免費戒菸專線，服務如下</a:t>
            </a:r>
            <a:r>
              <a:rPr lang="zh-TW" altLang="en-US" sz="2000" b="1" dirty="0">
                <a:solidFill>
                  <a:srgbClr val="1D2020"/>
                </a:solidFill>
                <a:latin typeface="+mn-ea"/>
              </a:rPr>
              <a:t>：</a:t>
            </a:r>
            <a:endParaRPr lang="en-US" altLang="zh-TW" sz="2000" b="1" dirty="0">
              <a:solidFill>
                <a:srgbClr val="1D2020"/>
              </a:solidFill>
              <a:latin typeface="+mn-ea"/>
            </a:endParaRPr>
          </a:p>
          <a:p>
            <a:pPr marL="285750" indent="-285750">
              <a:lnSpc>
                <a:spcPts val="2600"/>
              </a:lnSpc>
              <a:buFont typeface="Wingdings" panose="05000000000000000000" pitchFamily="2" charset="2"/>
              <a:buChar char="ü"/>
            </a:pPr>
            <a:r>
              <a:rPr lang="zh-TW" altLang="en-US" sz="2000" b="1" dirty="0">
                <a:solidFill>
                  <a:srgbClr val="1D2020"/>
                </a:solidFill>
                <a:latin typeface="+mn-ea"/>
              </a:rPr>
              <a:t>服務時間：週一至週六 </a:t>
            </a:r>
            <a:r>
              <a:rPr lang="en-US" altLang="zh-TW" sz="2000" b="1" dirty="0">
                <a:solidFill>
                  <a:srgbClr val="1D2020"/>
                </a:solidFill>
                <a:latin typeface="+mn-ea"/>
              </a:rPr>
              <a:t>09</a:t>
            </a:r>
            <a:r>
              <a:rPr lang="zh-TW" altLang="en-US" sz="2000" b="1" dirty="0">
                <a:solidFill>
                  <a:srgbClr val="1D2020"/>
                </a:solidFill>
                <a:latin typeface="+mn-ea"/>
              </a:rPr>
              <a:t>：</a:t>
            </a:r>
            <a:r>
              <a:rPr lang="en-US" altLang="zh-TW" sz="2000" b="1" dirty="0">
                <a:solidFill>
                  <a:srgbClr val="1D2020"/>
                </a:solidFill>
                <a:latin typeface="+mn-ea"/>
              </a:rPr>
              <a:t>00</a:t>
            </a:r>
            <a:r>
              <a:rPr lang="zh-TW" altLang="en-US" sz="2000" b="1" dirty="0">
                <a:solidFill>
                  <a:srgbClr val="1D2020"/>
                </a:solidFill>
                <a:latin typeface="+mn-ea"/>
              </a:rPr>
              <a:t> </a:t>
            </a:r>
            <a:r>
              <a:rPr lang="en-US" altLang="zh-TW" sz="2000" b="1" dirty="0">
                <a:solidFill>
                  <a:srgbClr val="1D2020"/>
                </a:solidFill>
                <a:latin typeface="+mn-ea"/>
              </a:rPr>
              <a:t>~</a:t>
            </a:r>
            <a:r>
              <a:rPr lang="zh-TW" altLang="en-US" sz="2000" b="1" dirty="0">
                <a:solidFill>
                  <a:srgbClr val="1D2020"/>
                </a:solidFill>
                <a:latin typeface="+mn-ea"/>
              </a:rPr>
              <a:t> </a:t>
            </a:r>
            <a:r>
              <a:rPr lang="en-US" altLang="zh-TW" sz="2000" b="1" dirty="0">
                <a:solidFill>
                  <a:srgbClr val="1D2020"/>
                </a:solidFill>
                <a:latin typeface="+mn-ea"/>
              </a:rPr>
              <a:t>21</a:t>
            </a:r>
            <a:r>
              <a:rPr lang="zh-TW" altLang="en-US" sz="2000" b="1" dirty="0">
                <a:solidFill>
                  <a:srgbClr val="1D2020"/>
                </a:solidFill>
                <a:latin typeface="+mn-ea"/>
              </a:rPr>
              <a:t>：</a:t>
            </a:r>
            <a:r>
              <a:rPr lang="en-US" altLang="zh-TW" sz="2000" b="1" dirty="0">
                <a:solidFill>
                  <a:srgbClr val="1D2020"/>
                </a:solidFill>
                <a:latin typeface="+mn-ea"/>
              </a:rPr>
              <a:t>00</a:t>
            </a:r>
          </a:p>
          <a:p>
            <a:pPr>
              <a:lnSpc>
                <a:spcPts val="2600"/>
              </a:lnSpc>
            </a:pPr>
            <a:r>
              <a:rPr lang="en-US" altLang="zh-TW" sz="2000" b="1" dirty="0">
                <a:solidFill>
                  <a:srgbClr val="1D2020"/>
                </a:solidFill>
                <a:latin typeface="+mn-ea"/>
              </a:rPr>
              <a:t>                      (</a:t>
            </a:r>
            <a:r>
              <a:rPr lang="zh-TW" altLang="en-US" sz="2000" b="1" dirty="0">
                <a:solidFill>
                  <a:srgbClr val="1D2020"/>
                </a:solidFill>
                <a:latin typeface="+mn-ea"/>
              </a:rPr>
              <a:t>除過年期間與週日外，國定假日照常服務</a:t>
            </a:r>
            <a:r>
              <a:rPr lang="en-US" altLang="zh-TW" sz="2000" b="1" dirty="0">
                <a:solidFill>
                  <a:srgbClr val="1D2020"/>
                </a:solidFill>
                <a:latin typeface="+mn-ea"/>
              </a:rPr>
              <a:t>)</a:t>
            </a:r>
          </a:p>
          <a:p>
            <a:pPr marL="285750" indent="-285750">
              <a:lnSpc>
                <a:spcPts val="2600"/>
              </a:lnSpc>
              <a:buFont typeface="Wingdings" panose="05000000000000000000" pitchFamily="2" charset="2"/>
              <a:buChar char="ü"/>
            </a:pPr>
            <a:r>
              <a:rPr lang="zh-TW" altLang="en-US" sz="2000" b="1" dirty="0">
                <a:solidFill>
                  <a:srgbClr val="1D2020"/>
                </a:solidFill>
                <a:latin typeface="+mn-ea"/>
              </a:rPr>
              <a:t>服務方式：使用手機、市內電話、公用電話及網路電話皆可撥打</a:t>
            </a:r>
          </a:p>
          <a:p>
            <a:pPr marL="285750" indent="-285750">
              <a:lnSpc>
                <a:spcPts val="2600"/>
              </a:lnSpc>
              <a:buFont typeface="Wingdings" panose="05000000000000000000" pitchFamily="2" charset="2"/>
              <a:buChar char="ü"/>
            </a:pPr>
            <a:r>
              <a:rPr lang="zh-TW" altLang="en-US" sz="2000" b="1" dirty="0">
                <a:solidFill>
                  <a:srgbClr val="1D2020"/>
                </a:solidFill>
                <a:latin typeface="+mn-ea"/>
              </a:rPr>
              <a:t>服務內容：提供專業的戒菸諮詢服務</a:t>
            </a:r>
          </a:p>
        </p:txBody>
      </p:sp>
      <p:sp>
        <p:nvSpPr>
          <p:cNvPr id="14" name="文字方塊 13">
            <a:extLst>
              <a:ext uri="{FF2B5EF4-FFF2-40B4-BE49-F238E27FC236}">
                <a16:creationId xmlns:a16="http://schemas.microsoft.com/office/drawing/2014/main" id="{EE531BBE-E900-47A3-AA8A-9F3BD254B6FA}"/>
              </a:ext>
            </a:extLst>
          </p:cNvPr>
          <p:cNvSpPr txBox="1"/>
          <p:nvPr/>
        </p:nvSpPr>
        <p:spPr>
          <a:xfrm>
            <a:off x="344273" y="4201178"/>
            <a:ext cx="11449522" cy="707886"/>
          </a:xfrm>
          <a:prstGeom prst="rect">
            <a:avLst/>
          </a:prstGeom>
          <a:noFill/>
        </p:spPr>
        <p:txBody>
          <a:bodyPr wrap="square" rtlCol="0">
            <a:spAutoFit/>
          </a:bodyPr>
          <a:lstStyle/>
          <a:p>
            <a:pPr marL="342900" indent="-342900">
              <a:buFont typeface="Wingdings" panose="05000000000000000000" pitchFamily="2" charset="2"/>
              <a:buChar char="n"/>
            </a:pPr>
            <a:r>
              <a:rPr lang="zh-TW" altLang="en-US" sz="2000" b="1" dirty="0">
                <a:solidFill>
                  <a:srgbClr val="1D2020"/>
                </a:solidFill>
                <a:latin typeface="+mn-ea"/>
              </a:rPr>
              <a:t>為獎勵績優戒菸服務院所，衛生局辦理「醫事機構戒菸服務競賽計畫」，</a:t>
            </a:r>
            <a:r>
              <a:rPr lang="zh-TW" altLang="en-US" sz="2000" b="1" dirty="0">
                <a:solidFill>
                  <a:srgbClr val="FF0000"/>
                </a:solidFill>
                <a:latin typeface="+mn-ea"/>
              </a:rPr>
              <a:t>頒發獎狀及等值商品禮券予戒菸服務成果績優之院所，以茲鼓勵並樹立學習標竿典範</a:t>
            </a:r>
            <a:endParaRPr lang="en-US" altLang="zh-TW" sz="2000" b="1" dirty="0">
              <a:latin typeface="+mn-ea"/>
            </a:endParaRPr>
          </a:p>
        </p:txBody>
      </p:sp>
      <p:pic>
        <p:nvPicPr>
          <p:cNvPr id="15" name="內容版面配置區 8">
            <a:extLst>
              <a:ext uri="{FF2B5EF4-FFF2-40B4-BE49-F238E27FC236}">
                <a16:creationId xmlns:a16="http://schemas.microsoft.com/office/drawing/2014/main" id="{EB158D59-0959-4CF2-9BD2-7A662B80F640}"/>
              </a:ext>
            </a:extLst>
          </p:cNvPr>
          <p:cNvPicPr>
            <a:picLocks noGrp="1" noChangeAspect="1"/>
          </p:cNvPicPr>
          <p:nvPr>
            <p:ph idx="1"/>
          </p:nvPr>
        </p:nvPicPr>
        <p:blipFill>
          <a:blip r:embed="rId3"/>
          <a:srcRect l="4318" t="9992" b="11502"/>
          <a:stretch/>
        </p:blipFill>
        <p:spPr>
          <a:xfrm>
            <a:off x="10253868" y="3155266"/>
            <a:ext cx="1575315" cy="813341"/>
          </a:xfrm>
        </p:spPr>
      </p:pic>
      <p:sp>
        <p:nvSpPr>
          <p:cNvPr id="17" name="矩形 16">
            <a:extLst>
              <a:ext uri="{FF2B5EF4-FFF2-40B4-BE49-F238E27FC236}">
                <a16:creationId xmlns:a16="http://schemas.microsoft.com/office/drawing/2014/main" id="{743AE974-E981-43DB-8A90-C2533754ADEB}"/>
              </a:ext>
            </a:extLst>
          </p:cNvPr>
          <p:cNvSpPr/>
          <p:nvPr/>
        </p:nvSpPr>
        <p:spPr>
          <a:xfrm>
            <a:off x="8834564" y="106389"/>
            <a:ext cx="3357436" cy="307777"/>
          </a:xfrm>
          <a:prstGeom prst="rect">
            <a:avLst/>
          </a:prstGeom>
          <a:solidFill>
            <a:schemeClr val="accent2">
              <a:lumMod val="20000"/>
              <a:lumOff val="80000"/>
            </a:schemeClr>
          </a:solid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1D2020"/>
                </a:solidFill>
                <a:effectLst/>
                <a:uLnTx/>
                <a:uFillTx/>
                <a:latin typeface="+mn-ea"/>
              </a:rPr>
              <a:t>衛生局保健科承辦人 林小姐</a:t>
            </a:r>
            <a:r>
              <a:rPr lang="zh-TW" altLang="en-US" sz="1400" b="1" kern="0" dirty="0">
                <a:solidFill>
                  <a:srgbClr val="1D2020"/>
                </a:solidFill>
                <a:latin typeface="+mn-ea"/>
              </a:rPr>
              <a:t> </a:t>
            </a:r>
            <a:r>
              <a:rPr kumimoji="0" lang="zh-TW" altLang="en-US" sz="1400" b="1" i="0" u="none" strike="noStrike" kern="0" cap="none" spc="0" normalizeH="0" baseline="0" noProof="0" dirty="0">
                <a:ln>
                  <a:noFill/>
                </a:ln>
                <a:solidFill>
                  <a:srgbClr val="1D2020"/>
                </a:solidFill>
                <a:effectLst/>
                <a:uLnTx/>
                <a:uFillTx/>
                <a:latin typeface="+mn-ea"/>
              </a:rPr>
              <a:t>分機 </a:t>
            </a:r>
            <a:r>
              <a:rPr kumimoji="0" lang="en-US" altLang="zh-TW" sz="1400" b="1" i="0" u="none" strike="noStrike" kern="0" cap="none" spc="0" normalizeH="0" baseline="0" noProof="0" dirty="0">
                <a:ln>
                  <a:noFill/>
                </a:ln>
                <a:solidFill>
                  <a:srgbClr val="1D2020"/>
                </a:solidFill>
                <a:effectLst/>
                <a:uLnTx/>
                <a:uFillTx/>
                <a:latin typeface="+mn-ea"/>
              </a:rPr>
              <a:t>70212</a:t>
            </a:r>
            <a:endParaRPr kumimoji="0" lang="zh-TW" altLang="en-US" sz="1400" b="1" i="0" u="none" strike="noStrike" kern="0" cap="none" spc="0" normalizeH="0" baseline="0" noProof="0" dirty="0">
              <a:ln>
                <a:noFill/>
              </a:ln>
              <a:solidFill>
                <a:srgbClr val="1D2020"/>
              </a:solidFill>
              <a:effectLst/>
              <a:uLnTx/>
              <a:uFillTx/>
              <a:latin typeface="+mn-ea"/>
            </a:endParaRPr>
          </a:p>
        </p:txBody>
      </p:sp>
      <p:pic>
        <p:nvPicPr>
          <p:cNvPr id="19" name="圖片 18">
            <a:extLst>
              <a:ext uri="{FF2B5EF4-FFF2-40B4-BE49-F238E27FC236}">
                <a16:creationId xmlns:a16="http://schemas.microsoft.com/office/drawing/2014/main" id="{6A3D8F15-0609-433D-BCEE-88968357C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4000" y="5385469"/>
            <a:ext cx="5588000" cy="1473279"/>
          </a:xfrm>
          <a:prstGeom prst="rect">
            <a:avLst/>
          </a:prstGeom>
        </p:spPr>
      </p:pic>
      <p:sp>
        <p:nvSpPr>
          <p:cNvPr id="16" name="投影片編號版面配置區 4">
            <a:extLst>
              <a:ext uri="{FF2B5EF4-FFF2-40B4-BE49-F238E27FC236}">
                <a16:creationId xmlns:a16="http://schemas.microsoft.com/office/drawing/2014/main" id="{B9EF1B32-E3CE-4F1F-BD43-A8D133F04C87}"/>
              </a:ext>
            </a:extLst>
          </p:cNvPr>
          <p:cNvSpPr>
            <a:spLocks noGrp="1"/>
          </p:cNvSpPr>
          <p:nvPr>
            <p:ph type="sldNum" sz="quarter" idx="12"/>
          </p:nvPr>
        </p:nvSpPr>
        <p:spPr>
          <a:xfrm>
            <a:off x="8834564" y="6485631"/>
            <a:ext cx="3357436" cy="365125"/>
          </a:xfrm>
        </p:spPr>
        <p:txBody>
          <a:bodyPr/>
          <a:lstStyle/>
          <a:p>
            <a:fld id="{51845F5A-061D-4825-9AE9-D7794091C6CF}" type="slidenum">
              <a:rPr lang="en-US" sz="1600" b="1" smtClean="0">
                <a:solidFill>
                  <a:srgbClr val="1D2020"/>
                </a:solidFill>
                <a:latin typeface="+mn-ea"/>
              </a:rPr>
              <a:pPr/>
              <a:t>41</a:t>
            </a:fld>
            <a:endParaRPr lang="en-US" sz="1600" b="1" dirty="0">
              <a:solidFill>
                <a:srgbClr val="1D2020"/>
              </a:solidFill>
              <a:latin typeface="+mn-ea"/>
            </a:endParaRPr>
          </a:p>
        </p:txBody>
      </p:sp>
      <p:sp>
        <p:nvSpPr>
          <p:cNvPr id="10" name="文字方塊 9">
            <a:extLst>
              <a:ext uri="{FF2B5EF4-FFF2-40B4-BE49-F238E27FC236}">
                <a16:creationId xmlns:a16="http://schemas.microsoft.com/office/drawing/2014/main" id="{CB270694-AD30-44B1-870B-289A3A33FAD5}"/>
              </a:ext>
            </a:extLst>
          </p:cNvPr>
          <p:cNvSpPr txBox="1"/>
          <p:nvPr/>
        </p:nvSpPr>
        <p:spPr>
          <a:xfrm>
            <a:off x="2355846" y="5067822"/>
            <a:ext cx="9473337" cy="1006686"/>
          </a:xfrm>
          <a:prstGeom prst="rect">
            <a:avLst/>
          </a:prstGeom>
          <a:noFill/>
          <a:ln w="38100">
            <a:solidFill>
              <a:schemeClr val="accent6">
                <a:lumMod val="90000"/>
              </a:schemeClr>
            </a:solidFill>
            <a:prstDash val="sysDot"/>
            <a:extLst>
              <a:ext uri="{C807C97D-BFC1-408E-A445-0C87EB9F89A2}">
                <ask:lineSketchStyleProps xmlns:ask="http://schemas.microsoft.com/office/drawing/2018/sketchyshapes" sd="175078326">
                  <a:custGeom>
                    <a:avLst/>
                    <a:gdLst>
                      <a:gd name="connsiteX0" fmla="*/ 0 w 7590247"/>
                      <a:gd name="connsiteY0" fmla="*/ 0 h 978729"/>
                      <a:gd name="connsiteX1" fmla="*/ 462315 w 7590247"/>
                      <a:gd name="connsiteY1" fmla="*/ 0 h 978729"/>
                      <a:gd name="connsiteX2" fmla="*/ 1228240 w 7590247"/>
                      <a:gd name="connsiteY2" fmla="*/ 0 h 978729"/>
                      <a:gd name="connsiteX3" fmla="*/ 1994165 w 7590247"/>
                      <a:gd name="connsiteY3" fmla="*/ 0 h 978729"/>
                      <a:gd name="connsiteX4" fmla="*/ 2532382 w 7590247"/>
                      <a:gd name="connsiteY4" fmla="*/ 0 h 978729"/>
                      <a:gd name="connsiteX5" fmla="*/ 3146502 w 7590247"/>
                      <a:gd name="connsiteY5" fmla="*/ 0 h 978729"/>
                      <a:gd name="connsiteX6" fmla="*/ 3760622 w 7590247"/>
                      <a:gd name="connsiteY6" fmla="*/ 0 h 978729"/>
                      <a:gd name="connsiteX7" fmla="*/ 4298840 w 7590247"/>
                      <a:gd name="connsiteY7" fmla="*/ 0 h 978729"/>
                      <a:gd name="connsiteX8" fmla="*/ 4837057 w 7590247"/>
                      <a:gd name="connsiteY8" fmla="*/ 0 h 978729"/>
                      <a:gd name="connsiteX9" fmla="*/ 5678885 w 7590247"/>
                      <a:gd name="connsiteY9" fmla="*/ 0 h 978729"/>
                      <a:gd name="connsiteX10" fmla="*/ 6217102 w 7590247"/>
                      <a:gd name="connsiteY10" fmla="*/ 0 h 978729"/>
                      <a:gd name="connsiteX11" fmla="*/ 6679417 w 7590247"/>
                      <a:gd name="connsiteY11" fmla="*/ 0 h 978729"/>
                      <a:gd name="connsiteX12" fmla="*/ 7590247 w 7590247"/>
                      <a:gd name="connsiteY12" fmla="*/ 0 h 978729"/>
                      <a:gd name="connsiteX13" fmla="*/ 7590247 w 7590247"/>
                      <a:gd name="connsiteY13" fmla="*/ 508939 h 978729"/>
                      <a:gd name="connsiteX14" fmla="*/ 7590247 w 7590247"/>
                      <a:gd name="connsiteY14" fmla="*/ 978729 h 978729"/>
                      <a:gd name="connsiteX15" fmla="*/ 7052029 w 7590247"/>
                      <a:gd name="connsiteY15" fmla="*/ 978729 h 978729"/>
                      <a:gd name="connsiteX16" fmla="*/ 6437910 w 7590247"/>
                      <a:gd name="connsiteY16" fmla="*/ 978729 h 978729"/>
                      <a:gd name="connsiteX17" fmla="*/ 5596082 w 7590247"/>
                      <a:gd name="connsiteY17" fmla="*/ 978729 h 978729"/>
                      <a:gd name="connsiteX18" fmla="*/ 4906060 w 7590247"/>
                      <a:gd name="connsiteY18" fmla="*/ 978729 h 978729"/>
                      <a:gd name="connsiteX19" fmla="*/ 4064232 w 7590247"/>
                      <a:gd name="connsiteY19" fmla="*/ 978729 h 978729"/>
                      <a:gd name="connsiteX20" fmla="*/ 3374210 w 7590247"/>
                      <a:gd name="connsiteY20" fmla="*/ 978729 h 978729"/>
                      <a:gd name="connsiteX21" fmla="*/ 2760090 w 7590247"/>
                      <a:gd name="connsiteY21" fmla="*/ 978729 h 978729"/>
                      <a:gd name="connsiteX22" fmla="*/ 2145970 w 7590247"/>
                      <a:gd name="connsiteY22" fmla="*/ 978729 h 978729"/>
                      <a:gd name="connsiteX23" fmla="*/ 1380045 w 7590247"/>
                      <a:gd name="connsiteY23" fmla="*/ 978729 h 978729"/>
                      <a:gd name="connsiteX24" fmla="*/ 0 w 7590247"/>
                      <a:gd name="connsiteY24" fmla="*/ 978729 h 978729"/>
                      <a:gd name="connsiteX25" fmla="*/ 0 w 7590247"/>
                      <a:gd name="connsiteY25" fmla="*/ 489365 h 978729"/>
                      <a:gd name="connsiteX26" fmla="*/ 0 w 7590247"/>
                      <a:gd name="connsiteY26" fmla="*/ 0 h 9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90247" h="978729" extrusionOk="0">
                        <a:moveTo>
                          <a:pt x="0" y="0"/>
                        </a:moveTo>
                        <a:cubicBezTo>
                          <a:pt x="118242" y="18014"/>
                          <a:pt x="254002" y="6278"/>
                          <a:pt x="462315" y="0"/>
                        </a:cubicBezTo>
                        <a:cubicBezTo>
                          <a:pt x="670628" y="-6278"/>
                          <a:pt x="1040659" y="25957"/>
                          <a:pt x="1228240" y="0"/>
                        </a:cubicBezTo>
                        <a:cubicBezTo>
                          <a:pt x="1415821" y="-25957"/>
                          <a:pt x="1703371" y="-15861"/>
                          <a:pt x="1994165" y="0"/>
                        </a:cubicBezTo>
                        <a:cubicBezTo>
                          <a:pt x="2284960" y="15861"/>
                          <a:pt x="2295932" y="-4372"/>
                          <a:pt x="2532382" y="0"/>
                        </a:cubicBezTo>
                        <a:cubicBezTo>
                          <a:pt x="2768832" y="4372"/>
                          <a:pt x="2976551" y="-11464"/>
                          <a:pt x="3146502" y="0"/>
                        </a:cubicBezTo>
                        <a:cubicBezTo>
                          <a:pt x="3316453" y="11464"/>
                          <a:pt x="3561622" y="17275"/>
                          <a:pt x="3760622" y="0"/>
                        </a:cubicBezTo>
                        <a:cubicBezTo>
                          <a:pt x="3959622" y="-17275"/>
                          <a:pt x="4144390" y="22268"/>
                          <a:pt x="4298840" y="0"/>
                        </a:cubicBezTo>
                        <a:cubicBezTo>
                          <a:pt x="4453290" y="-22268"/>
                          <a:pt x="4595593" y="7299"/>
                          <a:pt x="4837057" y="0"/>
                        </a:cubicBezTo>
                        <a:cubicBezTo>
                          <a:pt x="5078521" y="-7299"/>
                          <a:pt x="5474950" y="-10357"/>
                          <a:pt x="5678885" y="0"/>
                        </a:cubicBezTo>
                        <a:cubicBezTo>
                          <a:pt x="5882820" y="10357"/>
                          <a:pt x="5972324" y="22925"/>
                          <a:pt x="6217102" y="0"/>
                        </a:cubicBezTo>
                        <a:cubicBezTo>
                          <a:pt x="6461880" y="-22925"/>
                          <a:pt x="6484535" y="2468"/>
                          <a:pt x="6679417" y="0"/>
                        </a:cubicBezTo>
                        <a:cubicBezTo>
                          <a:pt x="6874300" y="-2468"/>
                          <a:pt x="7202157" y="-6130"/>
                          <a:pt x="7590247" y="0"/>
                        </a:cubicBezTo>
                        <a:cubicBezTo>
                          <a:pt x="7594984" y="176276"/>
                          <a:pt x="7566095" y="353456"/>
                          <a:pt x="7590247" y="508939"/>
                        </a:cubicBezTo>
                        <a:cubicBezTo>
                          <a:pt x="7614399" y="664422"/>
                          <a:pt x="7572060" y="822549"/>
                          <a:pt x="7590247" y="978729"/>
                        </a:cubicBezTo>
                        <a:cubicBezTo>
                          <a:pt x="7453039" y="1003415"/>
                          <a:pt x="7206469" y="962582"/>
                          <a:pt x="7052029" y="978729"/>
                        </a:cubicBezTo>
                        <a:cubicBezTo>
                          <a:pt x="6897589" y="994876"/>
                          <a:pt x="6733573" y="981898"/>
                          <a:pt x="6437910" y="978729"/>
                        </a:cubicBezTo>
                        <a:cubicBezTo>
                          <a:pt x="6142247" y="975560"/>
                          <a:pt x="5863392" y="999727"/>
                          <a:pt x="5596082" y="978729"/>
                        </a:cubicBezTo>
                        <a:cubicBezTo>
                          <a:pt x="5328772" y="957731"/>
                          <a:pt x="5091867" y="1005258"/>
                          <a:pt x="4906060" y="978729"/>
                        </a:cubicBezTo>
                        <a:cubicBezTo>
                          <a:pt x="4720253" y="952200"/>
                          <a:pt x="4334948" y="966295"/>
                          <a:pt x="4064232" y="978729"/>
                        </a:cubicBezTo>
                        <a:cubicBezTo>
                          <a:pt x="3793516" y="991163"/>
                          <a:pt x="3544092" y="1010748"/>
                          <a:pt x="3374210" y="978729"/>
                        </a:cubicBezTo>
                        <a:cubicBezTo>
                          <a:pt x="3204328" y="946710"/>
                          <a:pt x="2943199" y="979147"/>
                          <a:pt x="2760090" y="978729"/>
                        </a:cubicBezTo>
                        <a:cubicBezTo>
                          <a:pt x="2576981" y="978311"/>
                          <a:pt x="2329944" y="958124"/>
                          <a:pt x="2145970" y="978729"/>
                        </a:cubicBezTo>
                        <a:cubicBezTo>
                          <a:pt x="1961996" y="999334"/>
                          <a:pt x="1586460" y="984342"/>
                          <a:pt x="1380045" y="978729"/>
                        </a:cubicBezTo>
                        <a:cubicBezTo>
                          <a:pt x="1173630" y="973116"/>
                          <a:pt x="410629" y="979451"/>
                          <a:pt x="0" y="978729"/>
                        </a:cubicBezTo>
                        <a:cubicBezTo>
                          <a:pt x="-3051" y="842137"/>
                          <a:pt x="-7223" y="713530"/>
                          <a:pt x="0" y="489365"/>
                        </a:cubicBezTo>
                        <a:cubicBezTo>
                          <a:pt x="7223" y="265200"/>
                          <a:pt x="274" y="167499"/>
                          <a:pt x="0" y="0"/>
                        </a:cubicBezTo>
                        <a:close/>
                      </a:path>
                    </a:pathLst>
                  </a:custGeom>
                  <ask:type>
                    <ask:lineSketchNone/>
                  </ask:type>
                </ask:lineSketchStyleProps>
              </a:ext>
            </a:extLst>
          </a:ln>
        </p:spPr>
        <p:txBody>
          <a:bodyPr wrap="square" anchor="ctr">
            <a:spAutoFit/>
          </a:bodyPr>
          <a:lstStyle/>
          <a:p>
            <a:pPr marL="285750" indent="-285750">
              <a:buFont typeface="Wingdings" panose="05000000000000000000" pitchFamily="2" charset="2"/>
              <a:buChar char="n"/>
            </a:pPr>
            <a:endParaRPr lang="en-US" altLang="zh-TW" b="1" dirty="0">
              <a:solidFill>
                <a:srgbClr val="00B050"/>
              </a:solidFill>
              <a:latin typeface="+mn-ea"/>
            </a:endParaRPr>
          </a:p>
          <a:p>
            <a:pPr marL="285750" indent="-285750">
              <a:buFont typeface="Wingdings" panose="05000000000000000000" pitchFamily="2" charset="2"/>
              <a:buChar char="n"/>
            </a:pPr>
            <a:endParaRPr lang="en-US" altLang="zh-TW" b="1" dirty="0">
              <a:solidFill>
                <a:srgbClr val="00B050"/>
              </a:solidFill>
              <a:latin typeface="+mn-ea"/>
            </a:endParaRPr>
          </a:p>
          <a:p>
            <a:pPr marL="285750" indent="-285750">
              <a:lnSpc>
                <a:spcPts val="3200"/>
              </a:lnSpc>
              <a:buFont typeface="Wingdings" panose="05000000000000000000" pitchFamily="2" charset="2"/>
              <a:buChar char="n"/>
            </a:pPr>
            <a:endParaRPr lang="en-US" altLang="zh-TW" b="1" dirty="0">
              <a:solidFill>
                <a:srgbClr val="00B050"/>
              </a:solidFill>
              <a:latin typeface="+mn-ea"/>
            </a:endParaRPr>
          </a:p>
        </p:txBody>
      </p:sp>
      <p:sp>
        <p:nvSpPr>
          <p:cNvPr id="18" name="文字方塊 17">
            <a:extLst>
              <a:ext uri="{FF2B5EF4-FFF2-40B4-BE49-F238E27FC236}">
                <a16:creationId xmlns:a16="http://schemas.microsoft.com/office/drawing/2014/main" id="{0E1EA2F9-D781-4FE4-93AF-FDA78961A9D1}"/>
              </a:ext>
            </a:extLst>
          </p:cNvPr>
          <p:cNvSpPr txBox="1"/>
          <p:nvPr/>
        </p:nvSpPr>
        <p:spPr>
          <a:xfrm>
            <a:off x="2510707" y="5290242"/>
            <a:ext cx="9207782" cy="503343"/>
          </a:xfrm>
          <a:prstGeom prst="rect">
            <a:avLst/>
          </a:prstGeom>
          <a:noFill/>
          <a:ln w="38100">
            <a:noFill/>
            <a:prstDash val="sysDot"/>
            <a:extLst>
              <a:ext uri="{C807C97D-BFC1-408E-A445-0C87EB9F89A2}">
                <ask:lineSketchStyleProps xmlns:ask="http://schemas.microsoft.com/office/drawing/2018/sketchyshapes" sd="175078326">
                  <a:custGeom>
                    <a:avLst/>
                    <a:gdLst>
                      <a:gd name="connsiteX0" fmla="*/ 0 w 7590247"/>
                      <a:gd name="connsiteY0" fmla="*/ 0 h 978729"/>
                      <a:gd name="connsiteX1" fmla="*/ 462315 w 7590247"/>
                      <a:gd name="connsiteY1" fmla="*/ 0 h 978729"/>
                      <a:gd name="connsiteX2" fmla="*/ 1228240 w 7590247"/>
                      <a:gd name="connsiteY2" fmla="*/ 0 h 978729"/>
                      <a:gd name="connsiteX3" fmla="*/ 1994165 w 7590247"/>
                      <a:gd name="connsiteY3" fmla="*/ 0 h 978729"/>
                      <a:gd name="connsiteX4" fmla="*/ 2532382 w 7590247"/>
                      <a:gd name="connsiteY4" fmla="*/ 0 h 978729"/>
                      <a:gd name="connsiteX5" fmla="*/ 3146502 w 7590247"/>
                      <a:gd name="connsiteY5" fmla="*/ 0 h 978729"/>
                      <a:gd name="connsiteX6" fmla="*/ 3760622 w 7590247"/>
                      <a:gd name="connsiteY6" fmla="*/ 0 h 978729"/>
                      <a:gd name="connsiteX7" fmla="*/ 4298840 w 7590247"/>
                      <a:gd name="connsiteY7" fmla="*/ 0 h 978729"/>
                      <a:gd name="connsiteX8" fmla="*/ 4837057 w 7590247"/>
                      <a:gd name="connsiteY8" fmla="*/ 0 h 978729"/>
                      <a:gd name="connsiteX9" fmla="*/ 5678885 w 7590247"/>
                      <a:gd name="connsiteY9" fmla="*/ 0 h 978729"/>
                      <a:gd name="connsiteX10" fmla="*/ 6217102 w 7590247"/>
                      <a:gd name="connsiteY10" fmla="*/ 0 h 978729"/>
                      <a:gd name="connsiteX11" fmla="*/ 6679417 w 7590247"/>
                      <a:gd name="connsiteY11" fmla="*/ 0 h 978729"/>
                      <a:gd name="connsiteX12" fmla="*/ 7590247 w 7590247"/>
                      <a:gd name="connsiteY12" fmla="*/ 0 h 978729"/>
                      <a:gd name="connsiteX13" fmla="*/ 7590247 w 7590247"/>
                      <a:gd name="connsiteY13" fmla="*/ 508939 h 978729"/>
                      <a:gd name="connsiteX14" fmla="*/ 7590247 w 7590247"/>
                      <a:gd name="connsiteY14" fmla="*/ 978729 h 978729"/>
                      <a:gd name="connsiteX15" fmla="*/ 7052029 w 7590247"/>
                      <a:gd name="connsiteY15" fmla="*/ 978729 h 978729"/>
                      <a:gd name="connsiteX16" fmla="*/ 6437910 w 7590247"/>
                      <a:gd name="connsiteY16" fmla="*/ 978729 h 978729"/>
                      <a:gd name="connsiteX17" fmla="*/ 5596082 w 7590247"/>
                      <a:gd name="connsiteY17" fmla="*/ 978729 h 978729"/>
                      <a:gd name="connsiteX18" fmla="*/ 4906060 w 7590247"/>
                      <a:gd name="connsiteY18" fmla="*/ 978729 h 978729"/>
                      <a:gd name="connsiteX19" fmla="*/ 4064232 w 7590247"/>
                      <a:gd name="connsiteY19" fmla="*/ 978729 h 978729"/>
                      <a:gd name="connsiteX20" fmla="*/ 3374210 w 7590247"/>
                      <a:gd name="connsiteY20" fmla="*/ 978729 h 978729"/>
                      <a:gd name="connsiteX21" fmla="*/ 2760090 w 7590247"/>
                      <a:gd name="connsiteY21" fmla="*/ 978729 h 978729"/>
                      <a:gd name="connsiteX22" fmla="*/ 2145970 w 7590247"/>
                      <a:gd name="connsiteY22" fmla="*/ 978729 h 978729"/>
                      <a:gd name="connsiteX23" fmla="*/ 1380045 w 7590247"/>
                      <a:gd name="connsiteY23" fmla="*/ 978729 h 978729"/>
                      <a:gd name="connsiteX24" fmla="*/ 0 w 7590247"/>
                      <a:gd name="connsiteY24" fmla="*/ 978729 h 978729"/>
                      <a:gd name="connsiteX25" fmla="*/ 0 w 7590247"/>
                      <a:gd name="connsiteY25" fmla="*/ 489365 h 978729"/>
                      <a:gd name="connsiteX26" fmla="*/ 0 w 7590247"/>
                      <a:gd name="connsiteY26" fmla="*/ 0 h 9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590247" h="978729" extrusionOk="0">
                        <a:moveTo>
                          <a:pt x="0" y="0"/>
                        </a:moveTo>
                        <a:cubicBezTo>
                          <a:pt x="118242" y="18014"/>
                          <a:pt x="254002" y="6278"/>
                          <a:pt x="462315" y="0"/>
                        </a:cubicBezTo>
                        <a:cubicBezTo>
                          <a:pt x="670628" y="-6278"/>
                          <a:pt x="1040659" y="25957"/>
                          <a:pt x="1228240" y="0"/>
                        </a:cubicBezTo>
                        <a:cubicBezTo>
                          <a:pt x="1415821" y="-25957"/>
                          <a:pt x="1703371" y="-15861"/>
                          <a:pt x="1994165" y="0"/>
                        </a:cubicBezTo>
                        <a:cubicBezTo>
                          <a:pt x="2284960" y="15861"/>
                          <a:pt x="2295932" y="-4372"/>
                          <a:pt x="2532382" y="0"/>
                        </a:cubicBezTo>
                        <a:cubicBezTo>
                          <a:pt x="2768832" y="4372"/>
                          <a:pt x="2976551" y="-11464"/>
                          <a:pt x="3146502" y="0"/>
                        </a:cubicBezTo>
                        <a:cubicBezTo>
                          <a:pt x="3316453" y="11464"/>
                          <a:pt x="3561622" y="17275"/>
                          <a:pt x="3760622" y="0"/>
                        </a:cubicBezTo>
                        <a:cubicBezTo>
                          <a:pt x="3959622" y="-17275"/>
                          <a:pt x="4144390" y="22268"/>
                          <a:pt x="4298840" y="0"/>
                        </a:cubicBezTo>
                        <a:cubicBezTo>
                          <a:pt x="4453290" y="-22268"/>
                          <a:pt x="4595593" y="7299"/>
                          <a:pt x="4837057" y="0"/>
                        </a:cubicBezTo>
                        <a:cubicBezTo>
                          <a:pt x="5078521" y="-7299"/>
                          <a:pt x="5474950" y="-10357"/>
                          <a:pt x="5678885" y="0"/>
                        </a:cubicBezTo>
                        <a:cubicBezTo>
                          <a:pt x="5882820" y="10357"/>
                          <a:pt x="5972324" y="22925"/>
                          <a:pt x="6217102" y="0"/>
                        </a:cubicBezTo>
                        <a:cubicBezTo>
                          <a:pt x="6461880" y="-22925"/>
                          <a:pt x="6484535" y="2468"/>
                          <a:pt x="6679417" y="0"/>
                        </a:cubicBezTo>
                        <a:cubicBezTo>
                          <a:pt x="6874300" y="-2468"/>
                          <a:pt x="7202157" y="-6130"/>
                          <a:pt x="7590247" y="0"/>
                        </a:cubicBezTo>
                        <a:cubicBezTo>
                          <a:pt x="7594984" y="176276"/>
                          <a:pt x="7566095" y="353456"/>
                          <a:pt x="7590247" y="508939"/>
                        </a:cubicBezTo>
                        <a:cubicBezTo>
                          <a:pt x="7614399" y="664422"/>
                          <a:pt x="7572060" y="822549"/>
                          <a:pt x="7590247" y="978729"/>
                        </a:cubicBezTo>
                        <a:cubicBezTo>
                          <a:pt x="7453039" y="1003415"/>
                          <a:pt x="7206469" y="962582"/>
                          <a:pt x="7052029" y="978729"/>
                        </a:cubicBezTo>
                        <a:cubicBezTo>
                          <a:pt x="6897589" y="994876"/>
                          <a:pt x="6733573" y="981898"/>
                          <a:pt x="6437910" y="978729"/>
                        </a:cubicBezTo>
                        <a:cubicBezTo>
                          <a:pt x="6142247" y="975560"/>
                          <a:pt x="5863392" y="999727"/>
                          <a:pt x="5596082" y="978729"/>
                        </a:cubicBezTo>
                        <a:cubicBezTo>
                          <a:pt x="5328772" y="957731"/>
                          <a:pt x="5091867" y="1005258"/>
                          <a:pt x="4906060" y="978729"/>
                        </a:cubicBezTo>
                        <a:cubicBezTo>
                          <a:pt x="4720253" y="952200"/>
                          <a:pt x="4334948" y="966295"/>
                          <a:pt x="4064232" y="978729"/>
                        </a:cubicBezTo>
                        <a:cubicBezTo>
                          <a:pt x="3793516" y="991163"/>
                          <a:pt x="3544092" y="1010748"/>
                          <a:pt x="3374210" y="978729"/>
                        </a:cubicBezTo>
                        <a:cubicBezTo>
                          <a:pt x="3204328" y="946710"/>
                          <a:pt x="2943199" y="979147"/>
                          <a:pt x="2760090" y="978729"/>
                        </a:cubicBezTo>
                        <a:cubicBezTo>
                          <a:pt x="2576981" y="978311"/>
                          <a:pt x="2329944" y="958124"/>
                          <a:pt x="2145970" y="978729"/>
                        </a:cubicBezTo>
                        <a:cubicBezTo>
                          <a:pt x="1961996" y="999334"/>
                          <a:pt x="1586460" y="984342"/>
                          <a:pt x="1380045" y="978729"/>
                        </a:cubicBezTo>
                        <a:cubicBezTo>
                          <a:pt x="1173630" y="973116"/>
                          <a:pt x="410629" y="979451"/>
                          <a:pt x="0" y="978729"/>
                        </a:cubicBezTo>
                        <a:cubicBezTo>
                          <a:pt x="-3051" y="842137"/>
                          <a:pt x="-7223" y="713530"/>
                          <a:pt x="0" y="489365"/>
                        </a:cubicBezTo>
                        <a:cubicBezTo>
                          <a:pt x="7223" y="265200"/>
                          <a:pt x="274" y="167499"/>
                          <a:pt x="0" y="0"/>
                        </a:cubicBezTo>
                        <a:close/>
                      </a:path>
                    </a:pathLst>
                  </a:custGeom>
                  <ask:type>
                    <ask:lineSketchNone/>
                  </ask:type>
                </ask:lineSketchStyleProps>
              </a:ext>
            </a:extLst>
          </a:ln>
        </p:spPr>
        <p:txBody>
          <a:bodyPr wrap="square" anchor="ctr">
            <a:spAutoFit/>
          </a:bodyPr>
          <a:lstStyle/>
          <a:p>
            <a:pPr marL="285750" indent="-285750">
              <a:lnSpc>
                <a:spcPts val="3600"/>
              </a:lnSpc>
              <a:buFont typeface="Wingdings" panose="05000000000000000000" pitchFamily="2" charset="2"/>
              <a:buChar char="n"/>
            </a:pPr>
            <a:r>
              <a:rPr lang="zh-TW" altLang="en-US" sz="2200" b="1" dirty="0">
                <a:solidFill>
                  <a:srgbClr val="FF0000"/>
                </a:solidFill>
                <a:latin typeface="+mn-ea"/>
              </a:rPr>
              <a:t>為提升戒菸服務人數，請惠予</a:t>
            </a:r>
            <a:r>
              <a:rPr lang="zh-TW" altLang="en-US" sz="2200" b="1" u="sng" dirty="0">
                <a:solidFill>
                  <a:srgbClr val="FF0000"/>
                </a:solidFill>
                <a:latin typeface="+mn-ea"/>
              </a:rPr>
              <a:t>協助宣傳</a:t>
            </a:r>
            <a:r>
              <a:rPr lang="zh-TW" altLang="en-US" sz="2200" b="1" dirty="0">
                <a:latin typeface="+mn-ea"/>
              </a:rPr>
              <a:t>鼓勵會員加入戒菸服務合約院所</a:t>
            </a:r>
            <a:endParaRPr lang="en-US" altLang="zh-TW" sz="2200" b="1" dirty="0">
              <a:solidFill>
                <a:srgbClr val="00B050"/>
              </a:solidFill>
              <a:latin typeface="+mn-ea"/>
            </a:endParaRPr>
          </a:p>
        </p:txBody>
      </p:sp>
      <p:sp>
        <p:nvSpPr>
          <p:cNvPr id="20" name="矩形 19">
            <a:extLst>
              <a:ext uri="{FF2B5EF4-FFF2-40B4-BE49-F238E27FC236}">
                <a16:creationId xmlns:a16="http://schemas.microsoft.com/office/drawing/2014/main" id="{AF5B1AF5-CBCF-43E8-8AF3-EB0701C93233}"/>
              </a:ext>
            </a:extLst>
          </p:cNvPr>
          <p:cNvSpPr/>
          <p:nvPr/>
        </p:nvSpPr>
        <p:spPr>
          <a:xfrm>
            <a:off x="2217921" y="1240929"/>
            <a:ext cx="9291210"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endParaRPr>
          </a:p>
        </p:txBody>
      </p:sp>
    </p:spTree>
    <p:extLst>
      <p:ext uri="{BB962C8B-B14F-4D97-AF65-F5344CB8AC3E}">
        <p14:creationId xmlns:p14="http://schemas.microsoft.com/office/powerpoint/2010/main" val="18128940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FB3A9-5119-4476-ACE2-AEE020C54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3" name="標題 2">
            <a:extLst>
              <a:ext uri="{FF2B5EF4-FFF2-40B4-BE49-F238E27FC236}">
                <a16:creationId xmlns:a16="http://schemas.microsoft.com/office/drawing/2014/main" id="{64B0AA25-F468-4C07-9E11-861EF35D5239}"/>
              </a:ext>
            </a:extLst>
          </p:cNvPr>
          <p:cNvSpPr>
            <a:spLocks noGrp="1"/>
          </p:cNvSpPr>
          <p:nvPr>
            <p:ph type="title"/>
          </p:nvPr>
        </p:nvSpPr>
        <p:spPr/>
        <p:txBody>
          <a:bodyPr/>
          <a:lstStyle/>
          <a:p>
            <a:r>
              <a:rPr lang="zh-TW" altLang="en-US" dirty="0">
                <a:solidFill>
                  <a:schemeClr val="tx1"/>
                </a:solidFill>
                <a:latin typeface="微軟正黑體" panose="020B0604030504040204" pitchFamily="34" charset="-120"/>
                <a:ea typeface="微軟正黑體" panose="020B0604030504040204" pitchFamily="34" charset="-120"/>
              </a:rPr>
              <a:t>心理健康科</a:t>
            </a:r>
          </a:p>
        </p:txBody>
      </p:sp>
      <p:sp>
        <p:nvSpPr>
          <p:cNvPr id="4" name="矩形: 圓角 3">
            <a:extLst>
              <a:ext uri="{FF2B5EF4-FFF2-40B4-BE49-F238E27FC236}">
                <a16:creationId xmlns:a16="http://schemas.microsoft.com/office/drawing/2014/main" id="{004B7591-4F32-49BD-AD6A-EAD720878123}"/>
              </a:ext>
            </a:extLst>
          </p:cNvPr>
          <p:cNvSpPr/>
          <p:nvPr/>
        </p:nvSpPr>
        <p:spPr>
          <a:xfrm>
            <a:off x="609600" y="3962400"/>
            <a:ext cx="3505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215052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384CE789-E921-4AA2-AE19-928AA7A2671E}"/>
              </a:ext>
            </a:extLst>
          </p:cNvPr>
          <p:cNvSpPr>
            <a:spLocks noGrp="1"/>
          </p:cNvSpPr>
          <p:nvPr>
            <p:ph type="sldNum" sz="quarter" idx="12"/>
          </p:nvPr>
        </p:nvSpPr>
        <p:spPr/>
        <p:txBody>
          <a:bodyPr/>
          <a:lstStyle/>
          <a:p>
            <a:pPr marL="38100">
              <a:lnSpc>
                <a:spcPts val="1430"/>
              </a:lnSpc>
            </a:pPr>
            <a:fld id="{81D60167-4931-47E6-BA6A-407CBD079E47}" type="slidenum">
              <a:rPr lang="en-US" altLang="zh-TW" spc="-25" smtClean="0"/>
              <a:t>43</a:t>
            </a:fld>
            <a:endParaRPr lang="en-US" altLang="zh-TW" spc="-25" dirty="0"/>
          </a:p>
        </p:txBody>
      </p:sp>
      <p:sp>
        <p:nvSpPr>
          <p:cNvPr id="7" name="文字版面配置區 6">
            <a:extLst>
              <a:ext uri="{FF2B5EF4-FFF2-40B4-BE49-F238E27FC236}">
                <a16:creationId xmlns:a16="http://schemas.microsoft.com/office/drawing/2014/main" id="{2ED9D5BE-D22B-4B8A-A59D-F3B00D7D1F2B}"/>
              </a:ext>
            </a:extLst>
          </p:cNvPr>
          <p:cNvSpPr>
            <a:spLocks noGrp="1"/>
          </p:cNvSpPr>
          <p:nvPr>
            <p:ph type="body" sz="quarter" idx="13"/>
          </p:nvPr>
        </p:nvSpPr>
        <p:spPr/>
        <p:txBody>
          <a:bodyPr/>
          <a:lstStyle/>
          <a:p>
            <a:r>
              <a:rPr lang="zh-TW" altLang="en-US" sz="3600" b="1" dirty="0">
                <a:latin typeface="微軟正黑體" panose="020B0604030504040204" pitchFamily="34" charset="-120"/>
                <a:ea typeface="微軟正黑體" panose="020B0604030504040204" pitchFamily="34" charset="-120"/>
              </a:rPr>
              <a:t>心健科</a:t>
            </a:r>
            <a:endParaRPr lang="zh-TW" altLang="en-US" dirty="0"/>
          </a:p>
        </p:txBody>
      </p:sp>
      <p:sp>
        <p:nvSpPr>
          <p:cNvPr id="8" name="文字版面配置區 7">
            <a:extLst>
              <a:ext uri="{FF2B5EF4-FFF2-40B4-BE49-F238E27FC236}">
                <a16:creationId xmlns:a16="http://schemas.microsoft.com/office/drawing/2014/main" id="{F11EFD09-3A54-464E-BA0D-0E868CB29461}"/>
              </a:ext>
            </a:extLst>
          </p:cNvPr>
          <p:cNvSpPr>
            <a:spLocks noGrp="1"/>
          </p:cNvSpPr>
          <p:nvPr>
            <p:ph type="body" sz="quarter" idx="14"/>
          </p:nvPr>
        </p:nvSpPr>
        <p:spPr>
          <a:xfrm>
            <a:off x="2246947" y="498282"/>
            <a:ext cx="8573453" cy="684213"/>
          </a:xfrm>
        </p:spPr>
        <p:txBody>
          <a:bodyPr>
            <a:normAutofit/>
          </a:bodyPr>
          <a:lstStyle/>
          <a:p>
            <a:r>
              <a:rPr lang="en-US" altLang="zh-TW" dirty="0"/>
              <a:t>115</a:t>
            </a:r>
            <a:r>
              <a:rPr lang="zh-TW" altLang="en-US" dirty="0"/>
              <a:t>年指定藥癮機構</a:t>
            </a:r>
            <a:r>
              <a:rPr lang="en-US" altLang="zh-TW" dirty="0"/>
              <a:t>(</a:t>
            </a:r>
            <a:r>
              <a:rPr lang="zh-TW" altLang="en-US" dirty="0"/>
              <a:t>診所</a:t>
            </a:r>
            <a:r>
              <a:rPr lang="en-US" altLang="zh-TW" dirty="0"/>
              <a:t>)</a:t>
            </a:r>
            <a:r>
              <a:rPr lang="zh-TW" altLang="en-US" dirty="0"/>
              <a:t>訪查</a:t>
            </a:r>
          </a:p>
        </p:txBody>
      </p:sp>
      <p:sp>
        <p:nvSpPr>
          <p:cNvPr id="4" name="內容版面配置區 5">
            <a:extLst>
              <a:ext uri="{FF2B5EF4-FFF2-40B4-BE49-F238E27FC236}">
                <a16:creationId xmlns:a16="http://schemas.microsoft.com/office/drawing/2014/main" id="{F6EF4DBD-5339-4CD9-A95E-49C6E16F75AB}"/>
              </a:ext>
            </a:extLst>
          </p:cNvPr>
          <p:cNvSpPr>
            <a:spLocks noGrp="1"/>
          </p:cNvSpPr>
          <p:nvPr/>
        </p:nvSpPr>
        <p:spPr>
          <a:xfrm>
            <a:off x="838200" y="1676400"/>
            <a:ext cx="10172307" cy="4453438"/>
          </a:xfrm>
          <a:prstGeom prst="rect">
            <a:avLst/>
          </a:prstGeom>
        </p:spPr>
        <p:txBody>
          <a:bodyPr vert="horz" lIns="91440" tIns="45720" rIns="91440" bIns="45720" rtlCol="0">
            <a:normAutofit/>
          </a:bodyPr>
          <a:lstStyle>
            <a:lvl1pPr marL="457200" indent="-4572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800100" indent="-3429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257300" indent="-3429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573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1145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b="1" dirty="0">
                <a:latin typeface="微軟正黑體" panose="020B0604030504040204" pitchFamily="34" charset="-120"/>
                <a:ea typeface="微軟正黑體" panose="020B0604030504040204" pitchFamily="34" charset="-120"/>
              </a:rPr>
              <a:t>本科承辦人員</a:t>
            </a:r>
            <a:r>
              <a:rPr lang="zh-TW" altLang="en-US" sz="2400" b="1" u="sng" dirty="0">
                <a:latin typeface="微軟正黑體" panose="020B0604030504040204" pitchFamily="34" charset="-120"/>
                <a:ea typeface="微軟正黑體" panose="020B0604030504040204" pitchFamily="34" charset="-120"/>
              </a:rPr>
              <a:t>將</a:t>
            </a:r>
            <a:r>
              <a:rPr lang="zh-TW" altLang="en-US" sz="2400" b="1" u="sng" dirty="0">
                <a:solidFill>
                  <a:srgbClr val="0070C0"/>
                </a:solidFill>
                <a:latin typeface="微軟正黑體" panose="020B0604030504040204" pitchFamily="34" charset="-120"/>
                <a:ea typeface="微軟正黑體" panose="020B0604030504040204" pitchFamily="34" charset="-120"/>
              </a:rPr>
              <a:t>另聯繫</a:t>
            </a:r>
            <a:r>
              <a:rPr lang="zh-TW" altLang="en-US" sz="2400" b="1" u="sng" dirty="0">
                <a:latin typeface="微軟正黑體" panose="020B0604030504040204" pitchFamily="34" charset="-120"/>
                <a:ea typeface="微軟正黑體" panose="020B0604030504040204" pitchFamily="34" charset="-120"/>
              </a:rPr>
              <a:t>調查訪查日期</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r>
              <a:rPr lang="zh-TW" altLang="en-US" sz="2400" b="1" u="sng" dirty="0">
                <a:latin typeface="微軟正黑體" panose="020B0604030504040204" pitchFamily="34" charset="-120"/>
                <a:ea typeface="微軟正黑體" panose="020B0604030504040204" pitchFamily="34" charset="-120"/>
              </a:rPr>
              <a:t>訪查資料準備期間以</a:t>
            </a:r>
            <a:r>
              <a:rPr lang="en-US" altLang="zh-TW" sz="2400" b="1" u="sng" dirty="0">
                <a:solidFill>
                  <a:srgbClr val="0070C0"/>
                </a:solidFill>
                <a:latin typeface="微軟正黑體" panose="020B0604030504040204" pitchFamily="34" charset="-120"/>
                <a:ea typeface="微軟正黑體" panose="020B0604030504040204" pitchFamily="34" charset="-120"/>
              </a:rPr>
              <a:t>115</a:t>
            </a:r>
            <a:r>
              <a:rPr lang="zh-TW" altLang="en-US" sz="2400" b="1" u="sng" dirty="0">
                <a:solidFill>
                  <a:srgbClr val="0070C0"/>
                </a:solidFill>
                <a:latin typeface="微軟正黑體" panose="020B0604030504040204" pitchFamily="34" charset="-120"/>
                <a:ea typeface="微軟正黑體" panose="020B0604030504040204" pitchFamily="34" charset="-120"/>
              </a:rPr>
              <a:t>年</a:t>
            </a:r>
            <a:r>
              <a:rPr lang="zh-TW" altLang="en-US" sz="2400" b="1" u="sng" dirty="0">
                <a:latin typeface="微軟正黑體" panose="020B0604030504040204" pitchFamily="34" charset="-120"/>
                <a:ea typeface="微軟正黑體" panose="020B0604030504040204" pitchFamily="34" charset="-120"/>
              </a:rPr>
              <a:t>為主</a:t>
            </a:r>
            <a:r>
              <a:rPr lang="zh-TW" altLang="en-US" sz="2400" b="1" dirty="0">
                <a:latin typeface="微軟正黑體" panose="020B0604030504040204" pitchFamily="34" charset="-120"/>
                <a:ea typeface="微軟正黑體" panose="020B0604030504040204" pitchFamily="34" charset="-120"/>
              </a:rPr>
              <a:t>，請依據考核表將資料備齊，當場由查訪委員及衛生局人員進行評分。</a:t>
            </a:r>
          </a:p>
          <a:p>
            <a:r>
              <a:rPr lang="zh-TW" altLang="en-US" sz="2400" b="1" dirty="0">
                <a:latin typeface="微軟正黑體" panose="020B0604030504040204" pitchFamily="34" charset="-120"/>
                <a:ea typeface="微軟正黑體" panose="020B0604030504040204" pitchFamily="34" charset="-120"/>
              </a:rPr>
              <a:t>請於督考前</a:t>
            </a:r>
            <a:r>
              <a:rPr lang="en-US" altLang="zh-TW" sz="2400" b="1" dirty="0">
                <a:latin typeface="微軟正黑體" panose="020B0604030504040204" pitchFamily="34" charset="-120"/>
                <a:ea typeface="微軟正黑體" panose="020B0604030504040204" pitchFamily="34" charset="-120"/>
              </a:rPr>
              <a:t>2</a:t>
            </a:r>
            <a:r>
              <a:rPr lang="zh-TW" altLang="en-US" sz="2400" b="1" dirty="0">
                <a:latin typeface="微軟正黑體" panose="020B0604030504040204" pitchFamily="34" charset="-120"/>
                <a:ea typeface="微軟正黑體" panose="020B0604030504040204" pitchFamily="34" charset="-120"/>
              </a:rPr>
              <a:t>週自衛生福利部藥酒癮醫療個案管理系統匯出個案清冊，以及提供收治藥癮個案資料統計分析資料，寄送至本科承辦人員電子信箱</a:t>
            </a:r>
            <a:r>
              <a:rPr lang="en-US" altLang="zh-TW" sz="2400" b="1" dirty="0">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林小姐</a:t>
            </a:r>
            <a:r>
              <a:rPr lang="en-US" altLang="zh-TW" sz="2400" b="1" dirty="0">
                <a:latin typeface="微軟正黑體" panose="020B0604030504040204" pitchFamily="34" charset="-120"/>
                <a:ea typeface="微軟正黑體" panose="020B0604030504040204" pitchFamily="34" charset="-120"/>
              </a:rPr>
              <a:t>#70566</a:t>
            </a:r>
            <a:r>
              <a:rPr lang="zh-TW" altLang="en-US" sz="2400" b="1" dirty="0">
                <a:latin typeface="微軟正黑體" panose="020B0604030504040204" pitchFamily="34" charset="-120"/>
                <a:ea typeface="微軟正黑體" panose="020B0604030504040204" pitchFamily="34" charset="-120"/>
              </a:rPr>
              <a:t>，</a:t>
            </a:r>
            <a:r>
              <a:rPr lang="en-US" altLang="zh-TW" sz="2400" b="1" dirty="0">
                <a:latin typeface="微軟正黑體" panose="020B0604030504040204" pitchFamily="34" charset="-120"/>
                <a:ea typeface="微軟正黑體" panose="020B0604030504040204" pitchFamily="34" charset="-120"/>
              </a:rPr>
              <a:t>hbtcm00161@taichung.gov.tw)</a:t>
            </a:r>
            <a:r>
              <a:rPr lang="zh-TW" altLang="en-US" sz="2400" b="1" dirty="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867259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384CE789-E921-4AA2-AE19-928AA7A2671E}"/>
              </a:ext>
            </a:extLst>
          </p:cNvPr>
          <p:cNvSpPr>
            <a:spLocks noGrp="1"/>
          </p:cNvSpPr>
          <p:nvPr>
            <p:ph type="sldNum" sz="quarter" idx="12"/>
          </p:nvPr>
        </p:nvSpPr>
        <p:spPr/>
        <p:txBody>
          <a:bodyPr/>
          <a:lstStyle/>
          <a:p>
            <a:pPr marL="38100">
              <a:lnSpc>
                <a:spcPts val="1430"/>
              </a:lnSpc>
            </a:pPr>
            <a:fld id="{81D60167-4931-47E6-BA6A-407CBD079E47}" type="slidenum">
              <a:rPr lang="en-US" altLang="zh-TW" spc="-25" smtClean="0"/>
              <a:t>44</a:t>
            </a:fld>
            <a:endParaRPr lang="en-US" altLang="zh-TW" spc="-25" dirty="0"/>
          </a:p>
        </p:txBody>
      </p:sp>
      <p:sp>
        <p:nvSpPr>
          <p:cNvPr id="7" name="文字版面配置區 6">
            <a:extLst>
              <a:ext uri="{FF2B5EF4-FFF2-40B4-BE49-F238E27FC236}">
                <a16:creationId xmlns:a16="http://schemas.microsoft.com/office/drawing/2014/main" id="{2ED9D5BE-D22B-4B8A-A59D-F3B00D7D1F2B}"/>
              </a:ext>
            </a:extLst>
          </p:cNvPr>
          <p:cNvSpPr>
            <a:spLocks noGrp="1"/>
          </p:cNvSpPr>
          <p:nvPr>
            <p:ph type="body" sz="quarter" idx="13"/>
          </p:nvPr>
        </p:nvSpPr>
        <p:spPr/>
        <p:txBody>
          <a:bodyPr/>
          <a:lstStyle/>
          <a:p>
            <a:r>
              <a:rPr lang="zh-TW" altLang="en-US" sz="3600" b="1" dirty="0">
                <a:latin typeface="微軟正黑體" panose="020B0604030504040204" pitchFamily="34" charset="-120"/>
                <a:ea typeface="微軟正黑體" panose="020B0604030504040204" pitchFamily="34" charset="-120"/>
              </a:rPr>
              <a:t>心健科</a:t>
            </a:r>
            <a:endParaRPr lang="zh-TW" altLang="en-US" dirty="0"/>
          </a:p>
        </p:txBody>
      </p:sp>
      <p:sp>
        <p:nvSpPr>
          <p:cNvPr id="6" name="內容版面配置區 5">
            <a:extLst>
              <a:ext uri="{FF2B5EF4-FFF2-40B4-BE49-F238E27FC236}">
                <a16:creationId xmlns:a16="http://schemas.microsoft.com/office/drawing/2014/main" id="{04CA2E88-D3D5-4452-BE45-31F925C9B3B0}"/>
              </a:ext>
            </a:extLst>
          </p:cNvPr>
          <p:cNvSpPr>
            <a:spLocks noGrp="1"/>
          </p:cNvSpPr>
          <p:nvPr/>
        </p:nvSpPr>
        <p:spPr>
          <a:xfrm>
            <a:off x="771526" y="1446436"/>
            <a:ext cx="10648948" cy="5212850"/>
          </a:xfrm>
          <a:prstGeom prst="rect">
            <a:avLst/>
          </a:prstGeom>
        </p:spPr>
        <p:txBody>
          <a:bodyPr vert="horz" lIns="91440" tIns="45720" rIns="91440" bIns="45720" rtlCol="0">
            <a:normAutofit/>
          </a:bodyPr>
          <a:lstStyle>
            <a:lvl1pPr marL="457200" indent="-4572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800100" indent="-3429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257300" indent="-3429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573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1145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lvl="0" indent="-273050">
              <a:lnSpc>
                <a:spcPts val="2500"/>
              </a:lnSpc>
              <a:spcBef>
                <a:spcPts val="600"/>
              </a:spcBef>
              <a:buClr>
                <a:srgbClr val="0070C0"/>
              </a:buClr>
              <a:buFont typeface="Wingdings" panose="05000000000000000000" pitchFamily="2" charset="2"/>
              <a:buChar char="Ø"/>
              <a:defRPr/>
            </a:pPr>
            <a:r>
              <a:rPr kumimoji="0" lang="en-US" altLang="zh-TW"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115</a:t>
            </a: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年指定藥癮醫療機構申請</a:t>
            </a:r>
            <a:r>
              <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rPr>
              <a:t>【</a:t>
            </a:r>
            <a:r>
              <a:rPr lang="zh-TW" altLang="en-US" sz="2400" b="1" kern="0" spc="0" dirty="0">
                <a:solidFill>
                  <a:schemeClr val="accent6">
                    <a:lumMod val="75000"/>
                  </a:schemeClr>
                </a:solidFill>
                <a:latin typeface="微軟正黑體" panose="020B0604030504040204" pitchFamily="34" charset="-120"/>
                <a:ea typeface="微軟正黑體" panose="020B0604030504040204" pitchFamily="34" charset="-120"/>
              </a:rPr>
              <a:t>陳小姐 </a:t>
            </a:r>
            <a:r>
              <a:rPr lang="en-US" altLang="zh-TW" sz="2400" b="1" kern="0" spc="0" dirty="0">
                <a:solidFill>
                  <a:schemeClr val="accent6">
                    <a:lumMod val="75000"/>
                  </a:schemeClr>
                </a:solidFill>
                <a:latin typeface="微軟正黑體" panose="020B0604030504040204" pitchFamily="34" charset="-120"/>
                <a:ea typeface="微軟正黑體" panose="020B0604030504040204" pitchFamily="34" charset="-120"/>
              </a:rPr>
              <a:t>#70559】</a:t>
            </a:r>
            <a:endPar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endParaRPr>
          </a:p>
          <a:p>
            <a:pPr marL="261938" marR="0" lvl="0" indent="0" defTabSz="914400" eaLnBrk="1" fontAlgn="auto" latinLnBrk="0" hangingPunct="1">
              <a:spcBef>
                <a:spcPts val="500"/>
              </a:spcBef>
              <a:spcAft>
                <a:spcPts val="500"/>
              </a:spcAft>
              <a:buClr>
                <a:srgbClr val="4F81BD"/>
              </a:buClr>
              <a:buSzTx/>
              <a:buFont typeface="Wingdings" panose="05000000000000000000" pitchFamily="2" charset="2"/>
              <a:buNone/>
              <a:tabLst/>
              <a:defRPr/>
            </a:pPr>
            <a:r>
              <a:rPr lang="zh-TW" altLang="en-US" sz="2200" b="1" dirty="0">
                <a:latin typeface="微軟正黑體" panose="020B0604030504040204" pitchFamily="34" charset="-120"/>
                <a:ea typeface="微軟正黑體" panose="020B0604030504040204" pitchFamily="34" charset="-120"/>
              </a:rPr>
              <a:t>依據精神衛生法及物質使用障礙症治療與生活重建業務指定機構管理辦法，申請辦理指定藥癮治療。</a:t>
            </a:r>
            <a:endParaRPr lang="en-US" altLang="zh-TW" sz="2200" b="1" dirty="0">
              <a:latin typeface="微軟正黑體" panose="020B0604030504040204" pitchFamily="34" charset="-120"/>
              <a:ea typeface="微軟正黑體" panose="020B0604030504040204" pitchFamily="34" charset="-120"/>
            </a:endParaRPr>
          </a:p>
          <a:p>
            <a:pPr marL="273050" lvl="0" indent="-273050">
              <a:lnSpc>
                <a:spcPts val="2500"/>
              </a:lnSpc>
              <a:spcBef>
                <a:spcPts val="600"/>
              </a:spcBef>
              <a:buClr>
                <a:srgbClr val="0070C0"/>
              </a:buClr>
              <a:buFont typeface="Wingdings" panose="05000000000000000000" pitchFamily="2" charset="2"/>
              <a:buChar char="Ø"/>
              <a:defRPr/>
            </a:pP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藥癮治療繼續教育訓練</a:t>
            </a:r>
            <a:r>
              <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rPr>
              <a:t>【</a:t>
            </a:r>
            <a:r>
              <a:rPr lang="zh-TW" altLang="en-US" sz="2400" b="1" kern="0" dirty="0">
                <a:solidFill>
                  <a:schemeClr val="accent6">
                    <a:lumMod val="75000"/>
                  </a:schemeClr>
                </a:solidFill>
                <a:latin typeface="微軟正黑體" panose="020B0604030504040204" pitchFamily="34" charset="-120"/>
                <a:ea typeface="微軟正黑體" panose="020B0604030504040204" pitchFamily="34" charset="-120"/>
              </a:rPr>
              <a:t>宋</a:t>
            </a:r>
            <a:r>
              <a:rPr lang="zh-TW" altLang="en-US" sz="2400" b="1" kern="0" spc="0" dirty="0">
                <a:solidFill>
                  <a:schemeClr val="accent6">
                    <a:lumMod val="75000"/>
                  </a:schemeClr>
                </a:solidFill>
                <a:latin typeface="微軟正黑體" panose="020B0604030504040204" pitchFamily="34" charset="-120"/>
                <a:ea typeface="微軟正黑體" panose="020B0604030504040204" pitchFamily="34" charset="-120"/>
              </a:rPr>
              <a:t>小姐 </a:t>
            </a:r>
            <a:r>
              <a:rPr lang="en-US" altLang="zh-TW" sz="2400" b="1" kern="0" spc="0" dirty="0">
                <a:solidFill>
                  <a:schemeClr val="accent6">
                    <a:lumMod val="75000"/>
                  </a:schemeClr>
                </a:solidFill>
                <a:latin typeface="微軟正黑體" panose="020B0604030504040204" pitchFamily="34" charset="-120"/>
                <a:ea typeface="微軟正黑體" panose="020B0604030504040204" pitchFamily="34" charset="-120"/>
              </a:rPr>
              <a:t>#70529】</a:t>
            </a:r>
            <a:endPar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endParaRPr>
          </a:p>
          <a:p>
            <a:pPr marL="261938" marR="0" lvl="0" indent="0" defTabSz="914400" eaLnBrk="1" fontAlgn="auto" latinLnBrk="0" hangingPunct="1">
              <a:lnSpc>
                <a:spcPts val="2500"/>
              </a:lnSpc>
              <a:spcBef>
                <a:spcPts val="500"/>
              </a:spcBef>
              <a:spcAft>
                <a:spcPts val="500"/>
              </a:spcAft>
              <a:buClr>
                <a:srgbClr val="0000FF"/>
              </a:buClr>
              <a:buSzTx/>
              <a:buFont typeface="Wingdings" panose="05000000000000000000" pitchFamily="2" charset="2"/>
              <a:buNone/>
              <a:tabLst/>
              <a:defRPr/>
            </a:pPr>
            <a:r>
              <a:rPr lang="zh-TW" altLang="en-US" sz="2200" b="1" dirty="0">
                <a:latin typeface="微軟正黑體" panose="020B0604030504040204" pitchFamily="34" charset="-120"/>
                <a:ea typeface="微軟正黑體" panose="020B0604030504040204" pitchFamily="34" charset="-120"/>
              </a:rPr>
              <a:t>藥癮治療照護人員每年完成藥癮治療繼續教育訓練至少</a:t>
            </a:r>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小時。</a:t>
            </a:r>
            <a:endParaRPr lang="en-US" altLang="zh-TW" sz="2200" b="1" dirty="0">
              <a:latin typeface="微軟正黑體" panose="020B0604030504040204" pitchFamily="34" charset="-120"/>
              <a:ea typeface="微軟正黑體" panose="020B0604030504040204" pitchFamily="34" charset="-120"/>
            </a:endParaRPr>
          </a:p>
          <a:p>
            <a:pPr marL="273050" lvl="0" indent="-273050">
              <a:lnSpc>
                <a:spcPts val="2500"/>
              </a:lnSpc>
              <a:spcBef>
                <a:spcPts val="600"/>
              </a:spcBef>
              <a:buClr>
                <a:srgbClr val="0070C0"/>
              </a:buClr>
              <a:buFont typeface="Wingdings" panose="05000000000000000000" pitchFamily="2" charset="2"/>
              <a:buChar char="Ø"/>
              <a:defRPr/>
            </a:pP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藥癮治療費用補助方案</a:t>
            </a:r>
            <a:r>
              <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rPr>
              <a:t>【</a:t>
            </a:r>
            <a:r>
              <a:rPr lang="zh-TW" altLang="en-US" sz="2400" b="1" kern="0" spc="0" dirty="0">
                <a:solidFill>
                  <a:schemeClr val="accent6">
                    <a:lumMod val="75000"/>
                  </a:schemeClr>
                </a:solidFill>
                <a:latin typeface="微軟正黑體" panose="020B0604030504040204" pitchFamily="34" charset="-120"/>
                <a:ea typeface="微軟正黑體" panose="020B0604030504040204" pitchFamily="34" charset="-120"/>
              </a:rPr>
              <a:t>鄭小姐 </a:t>
            </a:r>
            <a:r>
              <a:rPr lang="en-US" altLang="zh-TW" sz="2400" b="1" kern="0" spc="0" dirty="0">
                <a:solidFill>
                  <a:schemeClr val="accent6">
                    <a:lumMod val="75000"/>
                  </a:schemeClr>
                </a:solidFill>
                <a:latin typeface="微軟正黑體" panose="020B0604030504040204" pitchFamily="34" charset="-120"/>
                <a:ea typeface="微軟正黑體" panose="020B0604030504040204" pitchFamily="34" charset="-120"/>
              </a:rPr>
              <a:t>#70571】</a:t>
            </a:r>
            <a:endPar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endParaRPr>
          </a:p>
          <a:p>
            <a:pPr marL="261938" marR="0" lvl="0" indent="0" defTabSz="914400" eaLnBrk="1" fontAlgn="auto" latinLnBrk="0" hangingPunct="1">
              <a:lnSpc>
                <a:spcPts val="2500"/>
              </a:lnSpc>
              <a:spcBef>
                <a:spcPts val="500"/>
              </a:spcBef>
              <a:spcAft>
                <a:spcPts val="500"/>
              </a:spcAft>
              <a:buClr>
                <a:srgbClr val="4F81BD"/>
              </a:buClr>
              <a:buSzTx/>
              <a:buFont typeface="Wingdings" panose="05000000000000000000" pitchFamily="2" charset="2"/>
              <a:buNone/>
              <a:tabLst/>
              <a:defRPr/>
            </a:pPr>
            <a:r>
              <a:rPr lang="zh-TW" altLang="en-US" sz="2200" b="1" dirty="0">
                <a:latin typeface="微軟正黑體" panose="020B0604030504040204" pitchFamily="34" charset="-120"/>
                <a:ea typeface="微軟正黑體" panose="020B0604030504040204" pitchFamily="34" charset="-120"/>
              </a:rPr>
              <a:t>指定機構可與本局締結「藥癮治療費用補助方案」契約，補助患者非健保給付之自費藥癮治療費用。</a:t>
            </a:r>
            <a:endParaRPr lang="en-US" altLang="zh-TW" sz="2200" b="1" dirty="0">
              <a:latin typeface="微軟正黑體" panose="020B0604030504040204" pitchFamily="34" charset="-120"/>
              <a:ea typeface="微軟正黑體" panose="020B0604030504040204" pitchFamily="34" charset="-120"/>
            </a:endParaRPr>
          </a:p>
          <a:p>
            <a:pPr marL="273050" lvl="0" indent="-273050">
              <a:lnSpc>
                <a:spcPts val="2500"/>
              </a:lnSpc>
              <a:spcBef>
                <a:spcPts val="600"/>
              </a:spcBef>
              <a:buClr>
                <a:srgbClr val="0070C0"/>
              </a:buClr>
              <a:buFont typeface="Wingdings" panose="05000000000000000000" pitchFamily="2" charset="2"/>
              <a:buChar char="Ø"/>
              <a:defRPr/>
            </a:pP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接受藥癮治療患者執行</a:t>
            </a:r>
            <a:r>
              <a:rPr kumimoji="0" lang="en-US" altLang="zh-TW"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B</a:t>
            </a: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a:t>
            </a:r>
            <a:r>
              <a:rPr kumimoji="0" lang="en-US" altLang="zh-TW"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C</a:t>
            </a: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型肝炎及</a:t>
            </a:r>
            <a:r>
              <a:rPr kumimoji="0" lang="en-US" altLang="zh-TW"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HIV</a:t>
            </a:r>
            <a:r>
              <a:rPr kumimoji="0" lang="zh-TW" altLang="en-US" sz="2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rPr>
              <a:t>篩檢及轉介機制</a:t>
            </a:r>
            <a:r>
              <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rPr>
              <a:t>【</a:t>
            </a:r>
            <a:r>
              <a:rPr lang="zh-TW" altLang="en-US" sz="2400" b="1" kern="0" spc="0" dirty="0">
                <a:solidFill>
                  <a:schemeClr val="accent6">
                    <a:lumMod val="75000"/>
                  </a:schemeClr>
                </a:solidFill>
                <a:latin typeface="微軟正黑體" panose="020B0604030504040204" pitchFamily="34" charset="-120"/>
                <a:ea typeface="微軟正黑體" panose="020B0604030504040204" pitchFamily="34" charset="-120"/>
              </a:rPr>
              <a:t>江先生 </a:t>
            </a:r>
            <a:r>
              <a:rPr lang="en-US" altLang="zh-TW" sz="2400" b="1" kern="0" spc="0" dirty="0">
                <a:solidFill>
                  <a:schemeClr val="accent6">
                    <a:lumMod val="75000"/>
                  </a:schemeClr>
                </a:solidFill>
                <a:latin typeface="微軟正黑體" panose="020B0604030504040204" pitchFamily="34" charset="-120"/>
                <a:ea typeface="微軟正黑體" panose="020B0604030504040204" pitchFamily="34" charset="-120"/>
              </a:rPr>
              <a:t>#70573】</a:t>
            </a:r>
            <a:endParaRPr kumimoji="0" lang="en-US" altLang="zh-TW" sz="2400" b="1" i="0" u="none" strike="noStrike" kern="0" cap="none" spc="0" normalizeH="0" baseline="0" noProof="0" dirty="0">
              <a:ln>
                <a:noFill/>
              </a:ln>
              <a:solidFill>
                <a:schemeClr val="accent6">
                  <a:lumMod val="75000"/>
                </a:schemeClr>
              </a:solidFill>
              <a:effectLst/>
              <a:uLnTx/>
              <a:uFillTx/>
              <a:latin typeface="微軟正黑體" panose="020B0604030504040204" pitchFamily="34" charset="-120"/>
              <a:ea typeface="微軟正黑體" panose="020B0604030504040204" pitchFamily="34" charset="-120"/>
            </a:endParaRPr>
          </a:p>
          <a:p>
            <a:pPr marL="261938" marR="0" lvl="0" indent="0" defTabSz="914400" eaLnBrk="1" fontAlgn="auto" latinLnBrk="0" hangingPunct="1">
              <a:lnSpc>
                <a:spcPts val="2500"/>
              </a:lnSpc>
              <a:spcBef>
                <a:spcPts val="500"/>
              </a:spcBef>
              <a:spcAft>
                <a:spcPts val="500"/>
              </a:spcAft>
              <a:buClr>
                <a:srgbClr val="0000FF"/>
              </a:buClr>
              <a:buSzTx/>
              <a:buFont typeface="Wingdings" panose="05000000000000000000" pitchFamily="2" charset="2"/>
              <a:buNone/>
              <a:tabLst/>
              <a:defRPr/>
            </a:pPr>
            <a:r>
              <a:rPr lang="zh-TW" altLang="en-US" sz="2200" b="1" dirty="0">
                <a:latin typeface="微軟正黑體" panose="020B0604030504040204" pitchFamily="34" charset="-120"/>
                <a:ea typeface="微軟正黑體" panose="020B0604030504040204" pitchFamily="34" charset="-120"/>
              </a:rPr>
              <a:t>指定機構訂有藥癮患者</a:t>
            </a:r>
            <a:r>
              <a:rPr lang="en-US" altLang="zh-TW" sz="2200" b="1" dirty="0">
                <a:latin typeface="微軟正黑體" panose="020B0604030504040204" pitchFamily="34" charset="-120"/>
                <a:ea typeface="微軟正黑體" panose="020B0604030504040204" pitchFamily="34" charset="-120"/>
              </a:rPr>
              <a:t>B</a:t>
            </a:r>
            <a:r>
              <a:rPr lang="zh-TW" altLang="en-US" sz="2200" b="1" dirty="0">
                <a:latin typeface="微軟正黑體" panose="020B0604030504040204" pitchFamily="34" charset="-120"/>
                <a:ea typeface="微軟正黑體" panose="020B0604030504040204" pitchFamily="34" charset="-120"/>
              </a:rPr>
              <a:t>、</a:t>
            </a:r>
            <a:r>
              <a:rPr lang="en-US" altLang="zh-TW" sz="2200" b="1" dirty="0">
                <a:latin typeface="微軟正黑體" panose="020B0604030504040204" pitchFamily="34" charset="-120"/>
                <a:ea typeface="微軟正黑體" panose="020B0604030504040204" pitchFamily="34" charset="-120"/>
              </a:rPr>
              <a:t>C</a:t>
            </a:r>
            <a:r>
              <a:rPr lang="zh-TW" altLang="en-US" sz="2200" b="1" dirty="0">
                <a:latin typeface="微軟正黑體" panose="020B0604030504040204" pitchFamily="34" charset="-120"/>
                <a:ea typeface="微軟正黑體" panose="020B0604030504040204" pitchFamily="34" charset="-120"/>
              </a:rPr>
              <a:t>型肝炎及</a:t>
            </a:r>
            <a:r>
              <a:rPr lang="en-US" altLang="zh-TW" sz="2200" b="1" dirty="0">
                <a:latin typeface="微軟正黑體" panose="020B0604030504040204" pitchFamily="34" charset="-120"/>
                <a:ea typeface="微軟正黑體" panose="020B0604030504040204" pitchFamily="34" charset="-120"/>
              </a:rPr>
              <a:t>HIV</a:t>
            </a:r>
            <a:r>
              <a:rPr lang="zh-TW" altLang="en-US" sz="2200" b="1" dirty="0">
                <a:latin typeface="微軟正黑體" panose="020B0604030504040204" pitchFamily="34" charset="-120"/>
                <a:ea typeface="微軟正黑體" panose="020B0604030504040204" pitchFamily="34" charset="-120"/>
              </a:rPr>
              <a:t>篩檢、轉介確認檢驗與治療機制，以早期發現，早期治療。</a:t>
            </a:r>
            <a:endParaRPr lang="en-US" altLang="zh-TW" sz="2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8341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384CE789-E921-4AA2-AE19-928AA7A2671E}"/>
              </a:ext>
            </a:extLst>
          </p:cNvPr>
          <p:cNvSpPr>
            <a:spLocks noGrp="1"/>
          </p:cNvSpPr>
          <p:nvPr>
            <p:ph type="sldNum" sz="quarter" idx="12"/>
          </p:nvPr>
        </p:nvSpPr>
        <p:spPr/>
        <p:txBody>
          <a:bodyPr/>
          <a:lstStyle/>
          <a:p>
            <a:pPr marL="38100">
              <a:lnSpc>
                <a:spcPts val="1430"/>
              </a:lnSpc>
            </a:pPr>
            <a:fld id="{81D60167-4931-47E6-BA6A-407CBD079E47}" type="slidenum">
              <a:rPr lang="en-US" altLang="zh-TW" spc="-25" smtClean="0"/>
              <a:t>45</a:t>
            </a:fld>
            <a:endParaRPr lang="en-US" altLang="zh-TW" spc="-25" dirty="0"/>
          </a:p>
        </p:txBody>
      </p:sp>
      <p:sp>
        <p:nvSpPr>
          <p:cNvPr id="7" name="文字版面配置區 6">
            <a:extLst>
              <a:ext uri="{FF2B5EF4-FFF2-40B4-BE49-F238E27FC236}">
                <a16:creationId xmlns:a16="http://schemas.microsoft.com/office/drawing/2014/main" id="{2ED9D5BE-D22B-4B8A-A59D-F3B00D7D1F2B}"/>
              </a:ext>
            </a:extLst>
          </p:cNvPr>
          <p:cNvSpPr>
            <a:spLocks noGrp="1"/>
          </p:cNvSpPr>
          <p:nvPr>
            <p:ph type="body" sz="quarter" idx="13"/>
          </p:nvPr>
        </p:nvSpPr>
        <p:spPr/>
        <p:txBody>
          <a:bodyPr/>
          <a:lstStyle/>
          <a:p>
            <a:r>
              <a:rPr lang="zh-TW" altLang="en-US" sz="3600" b="1" dirty="0">
                <a:latin typeface="微軟正黑體" panose="020B0604030504040204" pitchFamily="34" charset="-120"/>
                <a:ea typeface="微軟正黑體" panose="020B0604030504040204" pitchFamily="34" charset="-120"/>
              </a:rPr>
              <a:t>心健科</a:t>
            </a:r>
            <a:endParaRPr lang="zh-TW" altLang="en-US" dirty="0"/>
          </a:p>
        </p:txBody>
      </p:sp>
      <p:sp>
        <p:nvSpPr>
          <p:cNvPr id="8" name="文字版面配置區 7">
            <a:extLst>
              <a:ext uri="{FF2B5EF4-FFF2-40B4-BE49-F238E27FC236}">
                <a16:creationId xmlns:a16="http://schemas.microsoft.com/office/drawing/2014/main" id="{F11EFD09-3A54-464E-BA0D-0E868CB29461}"/>
              </a:ext>
            </a:extLst>
          </p:cNvPr>
          <p:cNvSpPr>
            <a:spLocks noGrp="1"/>
          </p:cNvSpPr>
          <p:nvPr>
            <p:ph type="body" sz="quarter" idx="14"/>
          </p:nvPr>
        </p:nvSpPr>
        <p:spPr>
          <a:xfrm>
            <a:off x="2272347" y="559456"/>
            <a:ext cx="8573453" cy="684213"/>
          </a:xfrm>
        </p:spPr>
        <p:txBody>
          <a:bodyPr>
            <a:normAutofit/>
          </a:bodyPr>
          <a:lstStyle/>
          <a:p>
            <a:r>
              <a:rPr lang="zh-TW" altLang="en-US" sz="4400" b="1" dirty="0"/>
              <a:t>孕產婦</a:t>
            </a:r>
            <a:r>
              <a:rPr lang="en-US" altLang="zh-TW" sz="4400" b="1" dirty="0"/>
              <a:t>/</a:t>
            </a:r>
            <a:r>
              <a:rPr lang="zh-TW" altLang="en-US" sz="4400" b="1" dirty="0"/>
              <a:t>產後婦女心理健康</a:t>
            </a:r>
            <a:endParaRPr lang="zh-TW" altLang="en-US" dirty="0"/>
          </a:p>
        </p:txBody>
      </p:sp>
      <p:sp>
        <p:nvSpPr>
          <p:cNvPr id="9" name="內容版面配置區 5">
            <a:extLst>
              <a:ext uri="{FF2B5EF4-FFF2-40B4-BE49-F238E27FC236}">
                <a16:creationId xmlns:a16="http://schemas.microsoft.com/office/drawing/2014/main" id="{D0478E96-5B36-4E80-91F1-C3FB1F1D9C0E}"/>
              </a:ext>
            </a:extLst>
          </p:cNvPr>
          <p:cNvSpPr>
            <a:spLocks noGrp="1"/>
          </p:cNvSpPr>
          <p:nvPr/>
        </p:nvSpPr>
        <p:spPr>
          <a:xfrm>
            <a:off x="766151" y="1202281"/>
            <a:ext cx="8511920" cy="4453438"/>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lnSpc>
                <a:spcPts val="3200"/>
              </a:lnSpc>
              <a:spcBef>
                <a:spcPts val="1000"/>
              </a:spcBef>
              <a:buClr>
                <a:schemeClr val="accent1"/>
              </a:buClr>
              <a:buFont typeface="Wingdings" panose="05000000000000000000" pitchFamily="2" charset="2"/>
              <a:buChar char="l"/>
              <a:defRPr sz="2800" kern="1200" spc="100" baseline="0">
                <a:solidFill>
                  <a:srgbClr val="333333"/>
                </a:solidFill>
                <a:latin typeface="+mn-ea"/>
                <a:ea typeface="+mn-ea"/>
                <a:cs typeface="+mn-cs"/>
              </a:defRPr>
            </a:lvl1pPr>
            <a:lvl2pPr marL="800100" indent="-342900" algn="l" defTabSz="914400" rtl="0" eaLnBrk="1" latinLnBrk="0" hangingPunct="1">
              <a:lnSpc>
                <a:spcPts val="3200"/>
              </a:lnSpc>
              <a:spcBef>
                <a:spcPts val="500"/>
              </a:spcBef>
              <a:buClr>
                <a:schemeClr val="accent1"/>
              </a:buClr>
              <a:buFont typeface="Wingdings" panose="05000000000000000000" pitchFamily="2" charset="2"/>
              <a:buChar char="l"/>
              <a:defRPr sz="2400" kern="1200" spc="100" baseline="0">
                <a:solidFill>
                  <a:srgbClr val="333333"/>
                </a:solidFill>
                <a:latin typeface="+mn-ea"/>
                <a:ea typeface="+mn-ea"/>
                <a:cs typeface="+mn-cs"/>
              </a:defRPr>
            </a:lvl2pPr>
            <a:lvl3pPr marL="1257300" indent="-342900" algn="l" defTabSz="914400" rtl="0" eaLnBrk="1" latinLnBrk="0" hangingPunct="1">
              <a:lnSpc>
                <a:spcPts val="3200"/>
              </a:lnSpc>
              <a:spcBef>
                <a:spcPts val="500"/>
              </a:spcBef>
              <a:buClr>
                <a:schemeClr val="accent1"/>
              </a:buClr>
              <a:buFont typeface="Wingdings" panose="05000000000000000000" pitchFamily="2" charset="2"/>
              <a:buChar char="l"/>
              <a:defRPr sz="2000" kern="1200" spc="100" baseline="0">
                <a:solidFill>
                  <a:srgbClr val="333333"/>
                </a:solidFill>
                <a:latin typeface="+mn-ea"/>
                <a:ea typeface="+mn-ea"/>
                <a:cs typeface="+mn-cs"/>
              </a:defRPr>
            </a:lvl3pPr>
            <a:lvl4pPr marL="16573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4pPr>
            <a:lvl5pPr marL="2114550" indent="-285750" algn="l" defTabSz="914400" rtl="0" eaLnBrk="1" latinLnBrk="0" hangingPunct="1">
              <a:lnSpc>
                <a:spcPts val="3200"/>
              </a:lnSpc>
              <a:spcBef>
                <a:spcPts val="500"/>
              </a:spcBef>
              <a:buClr>
                <a:schemeClr val="accent1"/>
              </a:buClr>
              <a:buFont typeface="Wingdings" panose="05000000000000000000" pitchFamily="2" charset="2"/>
              <a:buChar char="l"/>
              <a:defRPr sz="1800" kern="1200" spc="100" baseline="0">
                <a:solidFill>
                  <a:srgbClr val="333333"/>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60000"/>
              </a:lnSpc>
            </a:pPr>
            <a:r>
              <a:rPr lang="zh-TW" altLang="en-US" sz="2400" b="1" dirty="0"/>
              <a:t>本局為推動孕產婦和產後婦女心理健康，辦理</a:t>
            </a:r>
            <a:r>
              <a:rPr lang="en-US" altLang="zh-TW" sz="2400" b="1" dirty="0"/>
              <a:t>115</a:t>
            </a:r>
            <a:r>
              <a:rPr lang="zh-TW" altLang="en-US" sz="2400" b="1" dirty="0"/>
              <a:t>年度孕產婦心理諮詢服務，協請貴所協助推動項目如下</a:t>
            </a:r>
            <a:r>
              <a:rPr lang="zh-TW" altLang="en-US" sz="2400" dirty="0"/>
              <a:t>：</a:t>
            </a:r>
            <a:endParaRPr lang="en-US" altLang="zh-TW" sz="2400" dirty="0"/>
          </a:p>
          <a:p>
            <a:pPr lvl="1" algn="just">
              <a:lnSpc>
                <a:spcPct val="160000"/>
              </a:lnSpc>
              <a:buFont typeface="Wingdings" panose="05000000000000000000" pitchFamily="2" charset="2"/>
              <a:buChar char="Ø"/>
            </a:pPr>
            <a:r>
              <a:rPr lang="zh-TW" altLang="en-US" b="1" u="sng" dirty="0"/>
              <a:t>積極鼓勵愛丁堡量表篩檢</a:t>
            </a:r>
            <a:r>
              <a:rPr lang="zh-TW" altLang="en-US" dirty="0"/>
              <a:t>：請主動提供孕產婦女量表篩檢服務及情緒辨識、心理支持等心理衛生教育。</a:t>
            </a:r>
            <a:endParaRPr lang="en-US" altLang="zh-TW" dirty="0"/>
          </a:p>
          <a:p>
            <a:pPr lvl="1" algn="just">
              <a:lnSpc>
                <a:spcPct val="160000"/>
              </a:lnSpc>
              <a:buFont typeface="Wingdings" panose="05000000000000000000" pitchFamily="2" charset="2"/>
              <a:buChar char="Ø"/>
            </a:pPr>
            <a:r>
              <a:rPr lang="zh-TW" altLang="en-US" b="1" u="sng" dirty="0"/>
              <a:t>提供高風險產後媽媽心理諮詢方案</a:t>
            </a:r>
            <a:r>
              <a:rPr lang="zh-TW" altLang="en-US" dirty="0"/>
              <a:t>：量表篩檢高於</a:t>
            </a:r>
            <a:r>
              <a:rPr lang="en-US" altLang="zh-TW" b="1" dirty="0">
                <a:solidFill>
                  <a:srgbClr val="C00000"/>
                </a:solidFill>
              </a:rPr>
              <a:t>9</a:t>
            </a:r>
            <a:r>
              <a:rPr lang="zh-TW" altLang="en-US" b="1" dirty="0">
                <a:solidFill>
                  <a:srgbClr val="C00000"/>
                </a:solidFill>
              </a:rPr>
              <a:t>分</a:t>
            </a:r>
            <a:r>
              <a:rPr lang="zh-TW" altLang="en-US" dirty="0"/>
              <a:t>者，請協助轉介本市孕產婦心理諮詢服務。</a:t>
            </a:r>
            <a:endParaRPr lang="en-US" altLang="zh-TW" dirty="0"/>
          </a:p>
          <a:p>
            <a:pPr lvl="1" algn="just">
              <a:lnSpc>
                <a:spcPct val="160000"/>
              </a:lnSpc>
              <a:buFont typeface="Wingdings" panose="05000000000000000000" pitchFamily="2" charset="2"/>
              <a:buChar char="Ø"/>
            </a:pPr>
            <a:r>
              <a:rPr lang="zh-TW" altLang="en-US" dirty="0"/>
              <a:t>愛丁堡線上篩檢及心理諮詢預約系統連結如下：</a:t>
            </a:r>
            <a:r>
              <a:rPr lang="en-US" altLang="zh-TW" b="1" dirty="0">
                <a:solidFill>
                  <a:schemeClr val="accent4">
                    <a:lumMod val="50000"/>
                  </a:schemeClr>
                </a:solidFill>
                <a:hlinkClick r:id="rId2">
                  <a:extLst>
                    <a:ext uri="{A12FA001-AC4F-418D-AE19-62706E023703}">
                      <ahyp:hlinkClr xmlns:ahyp="http://schemas.microsoft.com/office/drawing/2018/hyperlinkcolor" val="tx"/>
                    </a:ext>
                  </a:extLst>
                </a:hlinkClick>
              </a:rPr>
              <a:t>https://mental.health.taichung.gov.tw/</a:t>
            </a:r>
            <a:r>
              <a:rPr lang="zh-TW" altLang="en-US" dirty="0"/>
              <a:t>。</a:t>
            </a:r>
            <a:endParaRPr lang="en-US" altLang="zh-TW" dirty="0"/>
          </a:p>
        </p:txBody>
      </p:sp>
      <p:grpSp>
        <p:nvGrpSpPr>
          <p:cNvPr id="2" name="群組 1">
            <a:extLst>
              <a:ext uri="{FF2B5EF4-FFF2-40B4-BE49-F238E27FC236}">
                <a16:creationId xmlns:a16="http://schemas.microsoft.com/office/drawing/2014/main" id="{8E01F10E-0C6A-463D-B831-19387FE207A1}"/>
              </a:ext>
            </a:extLst>
          </p:cNvPr>
          <p:cNvGrpSpPr/>
          <p:nvPr/>
        </p:nvGrpSpPr>
        <p:grpSpPr>
          <a:xfrm>
            <a:off x="9677400" y="2743200"/>
            <a:ext cx="1986011" cy="2688320"/>
            <a:chOff x="9450074" y="3772820"/>
            <a:chExt cx="1986011" cy="2688320"/>
          </a:xfrm>
        </p:grpSpPr>
        <p:sp>
          <p:nvSpPr>
            <p:cNvPr id="10" name="矩形: 圓角 9">
              <a:extLst>
                <a:ext uri="{FF2B5EF4-FFF2-40B4-BE49-F238E27FC236}">
                  <a16:creationId xmlns:a16="http://schemas.microsoft.com/office/drawing/2014/main" id="{A037FF4E-6044-4B28-8478-95DC7D92820D}"/>
                </a:ext>
              </a:extLst>
            </p:cNvPr>
            <p:cNvSpPr/>
            <p:nvPr/>
          </p:nvSpPr>
          <p:spPr>
            <a:xfrm>
              <a:off x="9450074" y="3772820"/>
              <a:ext cx="1986011" cy="2688320"/>
            </a:xfrm>
            <a:prstGeom prst="roundRect">
              <a:avLst/>
            </a:prstGeom>
            <a:solidFill>
              <a:schemeClr val="accent1">
                <a:lumMod val="20000"/>
                <a:lumOff val="80000"/>
              </a:schemeClr>
            </a:solidFill>
            <a:ln>
              <a:solidFill>
                <a:schemeClr val="accent1">
                  <a:lumMod val="20000"/>
                  <a:lumOff val="8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p>
          </p:txBody>
        </p:sp>
        <p:pic>
          <p:nvPicPr>
            <p:cNvPr id="11" name="圖片 10">
              <a:extLst>
                <a:ext uri="{FF2B5EF4-FFF2-40B4-BE49-F238E27FC236}">
                  <a16:creationId xmlns:a16="http://schemas.microsoft.com/office/drawing/2014/main" id="{20EC2306-8008-4999-953F-173660FA4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993" y="4632456"/>
              <a:ext cx="1613088" cy="1613088"/>
            </a:xfrm>
            <a:prstGeom prst="rect">
              <a:avLst/>
            </a:prstGeom>
          </p:spPr>
        </p:pic>
        <p:sp>
          <p:nvSpPr>
            <p:cNvPr id="12" name="文字方塊 8">
              <a:extLst>
                <a:ext uri="{FF2B5EF4-FFF2-40B4-BE49-F238E27FC236}">
                  <a16:creationId xmlns:a16="http://schemas.microsoft.com/office/drawing/2014/main" id="{E2532A88-1181-4082-B5F4-2F86E217506A}"/>
                </a:ext>
              </a:extLst>
            </p:cNvPr>
            <p:cNvSpPr txBox="1"/>
            <p:nvPr/>
          </p:nvSpPr>
          <p:spPr>
            <a:xfrm>
              <a:off x="9530008" y="3910251"/>
              <a:ext cx="1826141" cy="58477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b="1" dirty="0">
                  <a:solidFill>
                    <a:schemeClr val="accent4">
                      <a:lumMod val="50000"/>
                    </a:schemeClr>
                  </a:solidFill>
                </a:rPr>
                <a:t>臺中市政府衛生局</a:t>
              </a:r>
              <a:endParaRPr lang="en-US" altLang="zh-TW" sz="1600" b="1" dirty="0">
                <a:solidFill>
                  <a:schemeClr val="accent4">
                    <a:lumMod val="50000"/>
                  </a:schemeClr>
                </a:solidFill>
              </a:endParaRPr>
            </a:p>
            <a:p>
              <a:r>
                <a:rPr lang="zh-TW" altLang="en-US" sz="1600" b="1" dirty="0">
                  <a:solidFill>
                    <a:schemeClr val="accent4">
                      <a:lumMod val="50000"/>
                    </a:schemeClr>
                  </a:solidFill>
                </a:rPr>
                <a:t>心理服務預約系統</a:t>
              </a:r>
            </a:p>
          </p:txBody>
        </p:sp>
      </p:grpSp>
    </p:spTree>
    <p:extLst>
      <p:ext uri="{BB962C8B-B14F-4D97-AF65-F5344CB8AC3E}">
        <p14:creationId xmlns:p14="http://schemas.microsoft.com/office/powerpoint/2010/main" val="3124855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384CE789-E921-4AA2-AE19-928AA7A2671E}"/>
              </a:ext>
            </a:extLst>
          </p:cNvPr>
          <p:cNvSpPr>
            <a:spLocks noGrp="1"/>
          </p:cNvSpPr>
          <p:nvPr>
            <p:ph type="sldNum" sz="quarter" idx="12"/>
          </p:nvPr>
        </p:nvSpPr>
        <p:spPr/>
        <p:txBody>
          <a:bodyPr/>
          <a:lstStyle/>
          <a:p>
            <a:pPr marL="38100">
              <a:lnSpc>
                <a:spcPts val="1430"/>
              </a:lnSpc>
            </a:pPr>
            <a:fld id="{81D60167-4931-47E6-BA6A-407CBD079E47}" type="slidenum">
              <a:rPr lang="en-US" altLang="zh-TW" spc="-25" smtClean="0"/>
              <a:t>46</a:t>
            </a:fld>
            <a:endParaRPr lang="en-US" altLang="zh-TW" spc="-25" dirty="0"/>
          </a:p>
        </p:txBody>
      </p:sp>
      <p:sp>
        <p:nvSpPr>
          <p:cNvPr id="7" name="文字版面配置區 6">
            <a:extLst>
              <a:ext uri="{FF2B5EF4-FFF2-40B4-BE49-F238E27FC236}">
                <a16:creationId xmlns:a16="http://schemas.microsoft.com/office/drawing/2014/main" id="{2ED9D5BE-D22B-4B8A-A59D-F3B00D7D1F2B}"/>
              </a:ext>
            </a:extLst>
          </p:cNvPr>
          <p:cNvSpPr>
            <a:spLocks noGrp="1"/>
          </p:cNvSpPr>
          <p:nvPr>
            <p:ph type="body" sz="quarter" idx="13"/>
          </p:nvPr>
        </p:nvSpPr>
        <p:spPr/>
        <p:txBody>
          <a:bodyPr/>
          <a:lstStyle/>
          <a:p>
            <a:r>
              <a:rPr lang="zh-TW" altLang="en-US" sz="3600" b="1" dirty="0">
                <a:latin typeface="微軟正黑體" panose="020B0604030504040204" pitchFamily="34" charset="-120"/>
                <a:ea typeface="微軟正黑體" panose="020B0604030504040204" pitchFamily="34" charset="-120"/>
              </a:rPr>
              <a:t>心健科</a:t>
            </a:r>
            <a:endParaRPr lang="zh-TW" altLang="en-US" dirty="0"/>
          </a:p>
        </p:txBody>
      </p:sp>
      <p:sp>
        <p:nvSpPr>
          <p:cNvPr id="8" name="文字版面配置區 7">
            <a:extLst>
              <a:ext uri="{FF2B5EF4-FFF2-40B4-BE49-F238E27FC236}">
                <a16:creationId xmlns:a16="http://schemas.microsoft.com/office/drawing/2014/main" id="{F11EFD09-3A54-464E-BA0D-0E868CB29461}"/>
              </a:ext>
            </a:extLst>
          </p:cNvPr>
          <p:cNvSpPr>
            <a:spLocks noGrp="1"/>
          </p:cNvSpPr>
          <p:nvPr>
            <p:ph type="body" sz="quarter" idx="14"/>
          </p:nvPr>
        </p:nvSpPr>
        <p:spPr>
          <a:xfrm>
            <a:off x="2246947" y="498282"/>
            <a:ext cx="8573453" cy="684213"/>
          </a:xfrm>
        </p:spPr>
        <p:txBody>
          <a:bodyPr>
            <a:normAutofit/>
          </a:bodyPr>
          <a:lstStyle/>
          <a:p>
            <a:r>
              <a:rPr lang="zh-TW" altLang="en-US" sz="4400" b="1" dirty="0"/>
              <a:t>長者心理健康</a:t>
            </a:r>
            <a:endParaRPr lang="zh-TW" altLang="en-US" dirty="0"/>
          </a:p>
        </p:txBody>
      </p:sp>
      <p:sp>
        <p:nvSpPr>
          <p:cNvPr id="13" name="文字方塊 11">
            <a:extLst>
              <a:ext uri="{FF2B5EF4-FFF2-40B4-BE49-F238E27FC236}">
                <a16:creationId xmlns:a16="http://schemas.microsoft.com/office/drawing/2014/main" id="{63B81B08-6426-46CC-A0AF-C7A6E0E5C223}"/>
              </a:ext>
            </a:extLst>
          </p:cNvPr>
          <p:cNvSpPr txBox="1"/>
          <p:nvPr/>
        </p:nvSpPr>
        <p:spPr>
          <a:xfrm>
            <a:off x="773038" y="1312981"/>
            <a:ext cx="10300447" cy="1420710"/>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zh-TW" altLang="en-US" sz="2000" b="1" dirty="0">
                <a:solidFill>
                  <a:srgbClr val="000000"/>
                </a:solidFill>
                <a:latin typeface="微軟正黑體" panose="020B0604030504040204" pitchFamily="34" charset="-120"/>
                <a:ea typeface="微軟正黑體" panose="020B0604030504040204" pitchFamily="34" charset="-120"/>
              </a:rPr>
              <a:t>為提升長者心理健康照護可近性，本局推動診所與轄區衛生所合作機制，倘貴診所於長者就診過程中發現其有情緒低落或疑似憂鬱傾向，</a:t>
            </a:r>
            <a:r>
              <a:rPr lang="zh-TW" altLang="en-US" sz="2000" b="1" u="sng" dirty="0">
                <a:solidFill>
                  <a:srgbClr val="000000"/>
                </a:solidFill>
                <a:latin typeface="微軟正黑體" panose="020B0604030504040204" pitchFamily="34" charset="-120"/>
                <a:ea typeface="微軟正黑體" panose="020B0604030504040204" pitchFamily="34" charset="-120"/>
              </a:rPr>
              <a:t>請協助向長者宣導可至各區衛生所接受老人憂鬱篩檢服務，由衛生所評估並銜接後續心理健康資源。</a:t>
            </a:r>
            <a:endParaRPr lang="en-US" altLang="zh-TW" sz="2000" b="1" u="sng" dirty="0">
              <a:solidFill>
                <a:srgbClr val="000000"/>
              </a:solidFill>
              <a:latin typeface="微軟正黑體" panose="020B0604030504040204" pitchFamily="34" charset="-120"/>
              <a:ea typeface="微軟正黑體" panose="020B0604030504040204" pitchFamily="34" charset="-120"/>
            </a:endParaRPr>
          </a:p>
        </p:txBody>
      </p:sp>
      <p:pic>
        <p:nvPicPr>
          <p:cNvPr id="14" name="圖片 13" descr="一張含有 文字, 人的臉孔, 卡通, 人員 的圖片&#10;&#10;AI 產生的內容可能不正確。">
            <a:extLst>
              <a:ext uri="{FF2B5EF4-FFF2-40B4-BE49-F238E27FC236}">
                <a16:creationId xmlns:a16="http://schemas.microsoft.com/office/drawing/2014/main" id="{11A321FA-DD74-43E7-82D6-5F3C45ABA48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6862" b="93164" l="4942" r="33103">
                        <a14:foregroundMark x1="7667" y1="25065" x2="7449" y2="80990"/>
                        <a14:foregroundMark x1="7449" y1="80990" x2="19913" y2="91536"/>
                        <a14:foregroundMark x1="19913" y1="91536" x2="28416" y2="90690"/>
                        <a14:foregroundMark x1="28416" y1="90690" x2="32304" y2="73568"/>
                        <a14:foregroundMark x1="32304" y1="73568" x2="31359" y2="31576"/>
                        <a14:foregroundMark x1="31359" y1="31576" x2="22347" y2="22396"/>
                        <a14:foregroundMark x1="22347" y1="22396" x2="15443" y2="22135"/>
                        <a14:foregroundMark x1="7667" y1="16992" x2="7594" y2="19466"/>
                        <a14:foregroundMark x1="4978" y1="18815" x2="5305" y2="19010"/>
                        <a14:foregroundMark x1="7340" y1="74414" x2="12427" y2="90495"/>
                        <a14:foregroundMark x1="12427" y1="90495" x2="23074" y2="85026"/>
                        <a14:foregroundMark x1="23074" y1="85026" x2="17078" y2="79297"/>
                        <a14:foregroundMark x1="17078" y1="79297" x2="24310" y2="89583"/>
                        <a14:foregroundMark x1="24310" y1="89583" x2="29506" y2="90495"/>
                        <a14:foregroundMark x1="29506" y1="90495" x2="31432" y2="86393"/>
                        <a14:foregroundMark x1="30996" y1="25521" x2="31650" y2="88997"/>
                        <a14:foregroundMark x1="31650" y1="88997" x2="10574" y2="93294"/>
                        <a14:foregroundMark x1="10574" y1="93294" x2="6323" y2="85417"/>
                        <a14:foregroundMark x1="6323" y1="85417" x2="13772" y2="52018"/>
                        <a14:foregroundMark x1="13772" y1="52018" x2="17769" y2="48307"/>
                        <a14:foregroundMark x1="17769" y1="48307" x2="24273" y2="56641"/>
                        <a14:foregroundMark x1="24273" y1="56641" x2="25254" y2="72721"/>
                        <a14:foregroundMark x1="22711" y1="45508" x2="22565" y2="48828"/>
                        <a14:foregroundMark x1="11410" y1="43685" x2="11483" y2="50456"/>
                        <a14:foregroundMark x1="14535" y1="82292" x2="20349" y2="78320"/>
                        <a14:foregroundMark x1="20349" y1="78320" x2="27180" y2="78776"/>
                        <a14:foregroundMark x1="27180" y1="78776" x2="28561" y2="81250"/>
                        <a14:foregroundMark x1="26781" y1="82292" x2="19513" y2="82747"/>
                        <a14:foregroundMark x1="31868" y1="26107" x2="32376" y2="87174"/>
                        <a14:foregroundMark x1="10283" y1="21680" x2="24419" y2="23372"/>
                        <a14:foregroundMark x1="5996" y1="25195" x2="16497" y2="25000"/>
                        <a14:foregroundMark x1="16497" y1="25000" x2="26781" y2="25130"/>
                        <a14:foregroundMark x1="26781" y1="25130" x2="11555" y2="20052"/>
                        <a14:foregroundMark x1="11555" y1="20052" x2="27326" y2="22917"/>
                        <a14:foregroundMark x1="27326" y1="22917" x2="28815" y2="22135"/>
                        <a14:foregroundMark x1="30842" y1="20576" x2="25254" y2="21224"/>
                        <a14:foregroundMark x1="7667" y1="23242" x2="4942" y2="31771"/>
                        <a14:foregroundMark x1="4942" y1="31771" x2="5015" y2="83203"/>
                        <a14:foregroundMark x1="5015" y1="83203" x2="5124" y2="61458"/>
                        <a14:foregroundMark x1="5124" y1="61458" x2="5305" y2="88867"/>
                        <a14:foregroundMark x1="5305" y1="88867" x2="10610" y2="94727"/>
                        <a14:foregroundMark x1="10610" y1="94727" x2="31395" y2="94141"/>
                        <a14:foregroundMark x1="31395" y1="94141" x2="33285" y2="86458"/>
                        <a14:foregroundMark x1="33285" y1="86458" x2="33103" y2="29102"/>
                        <a14:foregroundMark x1="33103" y1="29102" x2="30741" y2="22135"/>
                        <a14:foregroundMark x1="12137" y1="43945" x2="15044" y2="54102"/>
                        <a14:backgroundMark x1="31359" y1="20052" x2="31359" y2="21094"/>
                        <a14:backgroundMark x1="31177" y1="19922" x2="31359" y2="21224"/>
                        <a14:backgroundMark x1="31359" y1="19922" x2="31759" y2="20508"/>
                        <a14:backgroundMark x1="31250" y1="19466" x2="31250" y2="20313"/>
                        <a14:backgroundMark x1="6904" y1="18555" x2="6904" y2="18555"/>
                        <a14:backgroundMark x1="6759" y1="18815" x2="7086" y2="19466"/>
                      </a14:backgroundRemoval>
                    </a14:imgEffect>
                  </a14:imgLayer>
                </a14:imgProps>
              </a:ext>
              <a:ext uri="{28A0092B-C50C-407E-A947-70E740481C1C}">
                <a14:useLocalDpi xmlns:a14="http://schemas.microsoft.com/office/drawing/2010/main" val="0"/>
              </a:ext>
            </a:extLst>
          </a:blip>
          <a:srcRect l="4630" t="15195" r="66203" b="4826"/>
          <a:stretch/>
        </p:blipFill>
        <p:spPr>
          <a:xfrm>
            <a:off x="1477287" y="2733691"/>
            <a:ext cx="2625436" cy="3910545"/>
          </a:xfrm>
          <a:prstGeom prst="rect">
            <a:avLst/>
          </a:prstGeom>
        </p:spPr>
      </p:pic>
      <p:pic>
        <p:nvPicPr>
          <p:cNvPr id="15" name="圖片 14" descr="一張含有 文字, 人的臉孔, 卡通, 人員 的圖片&#10;&#10;AI 產生的內容可能不正確。">
            <a:extLst>
              <a:ext uri="{FF2B5EF4-FFF2-40B4-BE49-F238E27FC236}">
                <a16:creationId xmlns:a16="http://schemas.microsoft.com/office/drawing/2014/main" id="{4E6B1344-D3F0-4659-B597-ED41A2761DC2}"/>
              </a:ext>
            </a:extLst>
          </p:cNvPr>
          <p:cNvPicPr>
            <a:picLocks noChangeAspect="1"/>
          </p:cNvPicPr>
          <p:nvPr/>
        </p:nvPicPr>
        <p:blipFill>
          <a:blip r:embed="rId4" cstate="print">
            <a:extLst>
              <a:ext uri="{BEBA8EAE-BF5A-486C-A8C5-ECC9F3942E4B}">
                <a14:imgProps xmlns:a14="http://schemas.microsoft.com/office/drawing/2010/main">
                  <a14:imgLayer r:embed="rId3">
                    <a14:imgEffect>
                      <a14:backgroundRemoval t="19727" b="95573" l="35901" r="64608">
                        <a14:foregroundMark x1="38772" y1="20898" x2="43205" y2="70964"/>
                        <a14:foregroundMark x1="43205" y1="70964" x2="48438" y2="81706"/>
                        <a14:foregroundMark x1="48438" y1="81706" x2="50291" y2="88997"/>
                        <a14:foregroundMark x1="50291" y1="88997" x2="58285" y2="64779"/>
                        <a14:foregroundMark x1="58285" y1="64779" x2="59121" y2="44271"/>
                        <a14:foregroundMark x1="61083" y1="23763" x2="44658" y2="23503"/>
                        <a14:foregroundMark x1="39353" y1="20313" x2="52653" y2="21549"/>
                        <a14:foregroundMark x1="37827" y1="23307" x2="39063" y2="59310"/>
                        <a14:foregroundMark x1="39063" y1="59310" x2="40189" y2="66602"/>
                        <a14:foregroundMark x1="38151" y1="20969" x2="55705" y2="25846"/>
                        <a14:foregroundMark x1="55705" y1="25846" x2="58903" y2="51172"/>
                        <a14:foregroundMark x1="58903" y1="51172" x2="57122" y2="89193"/>
                        <a14:foregroundMark x1="57122" y1="89193" x2="46839" y2="91862"/>
                        <a14:foregroundMark x1="46839" y1="91862" x2="40480" y2="82031"/>
                        <a14:foregroundMark x1="40480" y1="82031" x2="39935" y2="72331"/>
                        <a14:foregroundMark x1="36846" y1="43815" x2="37682" y2="87370"/>
                        <a14:foregroundMark x1="37682" y1="87370" x2="43241" y2="92253"/>
                        <a14:foregroundMark x1="43241" y1="92253" x2="56105" y2="92188"/>
                        <a14:foregroundMark x1="56105" y1="92188" x2="61628" y2="87305"/>
                        <a14:foregroundMark x1="61628" y1="87305" x2="62638" y2="23241"/>
                        <a14:foregroundMark x1="62072" y1="22754" x2="53597" y2="23763"/>
                        <a14:foregroundMark x1="60647" y1="20313" x2="48874" y2="20313"/>
                        <a14:foregroundMark x1="47783" y1="19727" x2="56686" y2="20182"/>
                        <a14:foregroundMark x1="44222" y1="23047" x2="53670" y2="25000"/>
                        <a14:foregroundMark x1="44150" y1="23958" x2="46512" y2="42513"/>
                        <a14:foregroundMark x1="48183" y1="61198" x2="46766" y2="68880"/>
                        <a14:foregroundMark x1="46766" y1="68880" x2="46766" y2="68880"/>
                        <a14:foregroundMark x1="38009" y1="85286" x2="38009" y2="92122"/>
                        <a14:foregroundMark x1="36737" y1="22852" x2="35756" y2="92253"/>
                        <a14:foregroundMark x1="35756" y1="92253" x2="40595" y2="95025"/>
                        <a14:foregroundMark x1="45094" y1="68424" x2="47275" y2="84245"/>
                        <a14:foregroundMark x1="58285" y1="47917" x2="57994" y2="67904"/>
                        <a14:foregroundMark x1="57994" y1="67904" x2="57885" y2="68555"/>
                        <a14:foregroundMark x1="57267" y1="56510" x2="56105" y2="67969"/>
                        <a14:foregroundMark x1="39353" y1="79753" x2="49927" y2="80013"/>
                        <a14:foregroundMark x1="49927" y1="80013" x2="50000" y2="88607"/>
                        <a14:foregroundMark x1="50000" y1="88607" x2="56359" y2="86784"/>
                        <a14:foregroundMark x1="56359" y1="86784" x2="45967" y2="82161"/>
                        <a14:foregroundMark x1="45967" y1="82161" x2="43060" y2="84701"/>
                        <a14:foregroundMark x1="45094" y1="83073" x2="48692" y2="87565"/>
                        <a14:foregroundMark x1="46185" y1="87760" x2="54688" y2="74935"/>
                        <a14:foregroundMark x1="54688" y1="74935" x2="54688" y2="74935"/>
                        <a14:foregroundMark x1="58140" y1="72982" x2="58394" y2="78060"/>
                        <a14:foregroundMark x1="59121" y1="80013" x2="59121" y2="80013"/>
                        <a14:foregroundMark x1="59375" y1="79102" x2="59484" y2="82617"/>
                        <a14:foregroundMark x1="60065" y1="77148" x2="60065" y2="82617"/>
                        <a14:foregroundMark x1="59557" y1="78711" x2="59557" y2="85742"/>
                        <a14:foregroundMark x1="59302" y1="75391" x2="59629" y2="84440"/>
                        <a14:foregroundMark x1="59629" y1="84440" x2="59629" y2="84440"/>
                        <a14:foregroundMark x1="64161" y1="36510" x2="64281" y2="39193"/>
                        <a14:foregroundMark x1="63600" y1="23988" x2="63951" y2="31829"/>
                        <a14:foregroundMark x1="64281" y1="39193" x2="64281" y2="39193"/>
                        <a14:foregroundMark x1="64515" y1="36475" x2="64426" y2="39779"/>
                        <a14:foregroundMark x1="64353" y1="39779" x2="63699" y2="50781"/>
                        <a14:foregroundMark x1="63699" y1="50781" x2="63699" y2="50781"/>
                        <a14:foregroundMark x1="56177" y1="80794" x2="56177" y2="87565"/>
                        <a14:foregroundMark x1="44904" y1="95026" x2="51017" y2="94661"/>
                        <a14:foregroundMark x1="51017" y1="94661" x2="52071" y2="94661"/>
                        <a14:foregroundMark x1="54897" y1="95051" x2="64281" y2="93620"/>
                        <a14:foregroundMark x1="64281" y1="93620" x2="64353" y2="47591"/>
                        <a14:foregroundMark x1="64178" y1="36508" x2="64281" y2="40690"/>
                        <a14:foregroundMark x1="63844" y1="22852" x2="64064" y2="31817"/>
                        <a14:foregroundMark x1="36410" y1="24870" x2="36156" y2="80469"/>
                        <a14:foregroundMark x1="36156" y1="23958" x2="35901" y2="64323"/>
                        <a14:foregroundMark x1="53161" y1="23503" x2="61337" y2="26497"/>
                        <a14:foregroundMark x1="64026" y1="26953" x2="64172" y2="34961"/>
                        <a14:foregroundMark x1="40770" y1="94076" x2="44586" y2="94792"/>
                        <a14:backgroundMark x1="38590" y1="96029" x2="47856" y2="96289"/>
                        <a14:backgroundMark x1="47856" y1="96289" x2="51999" y2="96159"/>
                        <a14:backgroundMark x1="37936" y1="19531" x2="37573" y2="21810"/>
                        <a14:backgroundMark x1="37500" y1="20638" x2="37573" y2="21549"/>
                        <a14:backgroundMark x1="62427" y1="20638" x2="62682" y2="22005"/>
                        <a14:backgroundMark x1="62246" y1="22266" x2="63699" y2="22266"/>
                        <a14:backgroundMark x1="63517" y1="22852" x2="63517" y2="22852"/>
                        <a14:backgroundMark x1="62573" y1="22266" x2="64026" y2="22461"/>
                        <a14:backgroundMark x1="63263" y1="22005" x2="64099" y2="23177"/>
                        <a14:backgroundMark x1="64608" y1="32552" x2="64935" y2="35872"/>
                        <a14:backgroundMark x1="64862" y1="33594" x2="64862" y2="36458"/>
                        <a14:backgroundMark x1="64633" y1="34934" x2="64680" y2="36458"/>
                        <a14:backgroundMark x1="37827" y1="95898" x2="43278" y2="96029"/>
                        <a14:backgroundMark x1="43278" y1="96029" x2="48183" y2="95898"/>
                        <a14:backgroundMark x1="48183" y1="95898" x2="53597" y2="96029"/>
                        <a14:backgroundMark x1="53597" y1="96029" x2="54688" y2="95703"/>
                        <a14:backgroundMark x1="42224" y1="95898" x2="43641" y2="95703"/>
                        <a14:backgroundMark x1="42115" y1="95573" x2="44059" y2="95672"/>
                      </a14:backgroundRemoval>
                    </a14:imgEffect>
                  </a14:imgLayer>
                </a14:imgProps>
              </a:ext>
              <a:ext uri="{28A0092B-C50C-407E-A947-70E740481C1C}">
                <a14:useLocalDpi xmlns:a14="http://schemas.microsoft.com/office/drawing/2010/main" val="0"/>
              </a:ext>
            </a:extLst>
          </a:blip>
          <a:srcRect l="35850" t="17461" r="34983" b="2561"/>
          <a:stretch/>
        </p:blipFill>
        <p:spPr>
          <a:xfrm>
            <a:off x="4581863" y="2875940"/>
            <a:ext cx="2625436" cy="3910545"/>
          </a:xfrm>
          <a:prstGeom prst="rect">
            <a:avLst/>
          </a:prstGeom>
        </p:spPr>
      </p:pic>
      <p:grpSp>
        <p:nvGrpSpPr>
          <p:cNvPr id="16" name="群組 15">
            <a:extLst>
              <a:ext uri="{FF2B5EF4-FFF2-40B4-BE49-F238E27FC236}">
                <a16:creationId xmlns:a16="http://schemas.microsoft.com/office/drawing/2014/main" id="{C351C16E-C8F1-4E63-9561-5F6F0CEEE1F3}"/>
              </a:ext>
            </a:extLst>
          </p:cNvPr>
          <p:cNvGrpSpPr/>
          <p:nvPr/>
        </p:nvGrpSpPr>
        <p:grpSpPr>
          <a:xfrm>
            <a:off x="7656338" y="2733691"/>
            <a:ext cx="2625436" cy="3964116"/>
            <a:chOff x="8309211" y="2349573"/>
            <a:chExt cx="2625436" cy="3964116"/>
          </a:xfrm>
        </p:grpSpPr>
        <p:pic>
          <p:nvPicPr>
            <p:cNvPr id="17" name="圖片 16" descr="一張含有 文字, 人的臉孔, 卡通, 人員 的圖片&#10;&#10;AI 產生的內容可能不正確。">
              <a:extLst>
                <a:ext uri="{FF2B5EF4-FFF2-40B4-BE49-F238E27FC236}">
                  <a16:creationId xmlns:a16="http://schemas.microsoft.com/office/drawing/2014/main" id="{78C344B6-1E45-4C2D-A2E8-231A5896EE7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6862" b="95508" l="67006" r="95712">
                          <a14:foregroundMark x1="71693" y1="21745" x2="76635" y2="21810"/>
                          <a14:foregroundMark x1="76635" y1="21810" x2="86337" y2="21484"/>
                          <a14:foregroundMark x1="93314" y1="18945" x2="91097" y2="25000"/>
                          <a14:foregroundMark x1="91097" y1="25000" x2="93278" y2="31120"/>
                          <a14:foregroundMark x1="93278" y1="31120" x2="91860" y2="82617"/>
                          <a14:foregroundMark x1="91860" y1="82617" x2="88118" y2="88802"/>
                          <a14:foregroundMark x1="88118" y1="88802" x2="79906" y2="91536"/>
                          <a14:foregroundMark x1="79906" y1="91536" x2="74746" y2="89974"/>
                          <a14:foregroundMark x1="74746" y1="89974" x2="71330" y2="83008"/>
                          <a14:foregroundMark x1="71330" y1="83008" x2="68641" y2="31120"/>
                          <a14:foregroundMark x1="68641" y1="31120" x2="70276" y2="22917"/>
                          <a14:foregroundMark x1="70276" y1="22917" x2="92914" y2="19206"/>
                          <a14:foregroundMark x1="92914" y1="19206" x2="93023" y2="19206"/>
                          <a14:foregroundMark x1="92733" y1="17904" x2="92878" y2="16992"/>
                          <a14:foregroundMark x1="93968" y1="18294" x2="93895" y2="19076"/>
                          <a14:foregroundMark x1="92515" y1="17383" x2="92115" y2="18685"/>
                          <a14:foregroundMark x1="70603" y1="19792" x2="67478" y2="32552"/>
                          <a14:foregroundMark x1="67478" y1="32552" x2="69186" y2="87174"/>
                          <a14:foregroundMark x1="69186" y1="87174" x2="75618" y2="92057"/>
                          <a14:foregroundMark x1="75618" y1="92057" x2="91424" y2="91862"/>
                          <a14:foregroundMark x1="91424" y1="91862" x2="93023" y2="91927"/>
                          <a14:foregroundMark x1="87209" y1="54557" x2="80996" y2="49349"/>
                          <a14:foregroundMark x1="80996" y1="49349" x2="78597" y2="36784"/>
                          <a14:foregroundMark x1="78597" y1="36784" x2="83648" y2="44466"/>
                          <a14:foregroundMark x1="83648" y1="44466" x2="78016" y2="49284"/>
                          <a14:foregroundMark x1="78016" y1="49284" x2="77435" y2="45443"/>
                          <a14:foregroundMark x1="73619" y1="28711" x2="74455" y2="42904"/>
                          <a14:foregroundMark x1="74455" y1="42904" x2="85683" y2="42513"/>
                          <a14:foregroundMark x1="85683" y1="42513" x2="82922" y2="29688"/>
                          <a14:foregroundMark x1="82922" y1="29688" x2="76781" y2="43685"/>
                          <a14:foregroundMark x1="76781" y1="43685" x2="89753" y2="50326"/>
                          <a14:foregroundMark x1="89753" y1="50326" x2="88118" y2="34310"/>
                          <a14:foregroundMark x1="88118" y1="34310" x2="76853" y2="33333"/>
                          <a14:foregroundMark x1="76853" y1="33333" x2="72057" y2="52279"/>
                          <a14:foregroundMark x1="72057" y1="52279" x2="73946" y2="60156"/>
                          <a14:foregroundMark x1="73946" y1="60156" x2="74201" y2="60482"/>
                          <a14:foregroundMark x1="68169" y1="24935" x2="67878" y2="88867"/>
                          <a14:foregroundMark x1="67878" y1="88867" x2="74782" y2="94466"/>
                          <a14:foregroundMark x1="74782" y1="94466" x2="84302" y2="94466"/>
                          <a14:foregroundMark x1="84302" y1="94466" x2="88299" y2="94336"/>
                          <a14:foregroundMark x1="78379" y1="78646" x2="84847" y2="77474"/>
                          <a14:foregroundMark x1="67442" y1="40820" x2="68167" y2="94834"/>
                          <a14:foregroundMark x1="93423" y1="22852" x2="95712" y2="26953"/>
                          <a14:foregroundMark x1="67333" y1="75260" x2="67260" y2="91276"/>
                          <a14:foregroundMark x1="67260" y1="91276" x2="67696" y2="94141"/>
                          <a14:foregroundMark x1="67733" y1="23438" x2="67224" y2="25911"/>
                          <a14:foregroundMark x1="67042" y1="25977" x2="68532" y2="22982"/>
                          <a14:foregroundMark x1="68605" y1="22721" x2="67151" y2="25391"/>
                          <a14:foregroundMark x1="67369" y1="25977" x2="68859" y2="22721"/>
                          <a14:foregroundMark x1="92551" y1="19401" x2="92914" y2="23828"/>
                          <a14:foregroundMark x1="93423" y1="23177" x2="95567" y2="26888"/>
                          <a14:foregroundMark x1="69513" y1="22331" x2="77035" y2="19010"/>
                          <a14:foregroundMark x1="77035" y1="19010" x2="90443" y2="19531"/>
                          <a14:foregroundMark x1="90443" y1="19531" x2="90007" y2="19271"/>
                          <a14:foregroundMark x1="92224" y1="19141" x2="72347" y2="19596"/>
                          <a14:foregroundMark x1="72347" y1="19596" x2="69295" y2="22331"/>
                          <a14:foregroundMark x1="69586" y1="19661" x2="92442" y2="18750"/>
                          <a14:foregroundMark x1="92442" y1="18750" x2="92551" y2="18750"/>
                          <a14:foregroundMark x1="69658" y1="19792" x2="69150" y2="22591"/>
                          <a14:foregroundMark x1="69586" y1="22591" x2="67078" y2="25651"/>
                          <a14:foregroundMark x1="69407" y1="94821" x2="76308" y2="94401"/>
                          <a14:foregroundMark x1="76308" y1="94401" x2="80272" y2="94712"/>
                          <a14:foregroundMark x1="92747" y1="94587" x2="95240" y2="93606"/>
                          <a14:backgroundMark x1="95785" y1="94531" x2="95203" y2="95768"/>
                          <a14:backgroundMark x1="95858" y1="94727" x2="95858" y2="94727"/>
                          <a14:backgroundMark x1="95785" y1="94401" x2="95785" y2="95313"/>
                          <a14:backgroundMark x1="95785" y1="93945" x2="95712" y2="95052"/>
                          <a14:backgroundMark x1="95967" y1="93490" x2="95349" y2="95964"/>
                          <a14:backgroundMark x1="95858" y1="90820" x2="95858" y2="96094"/>
                          <a14:backgroundMark x1="68241" y1="96029" x2="86701" y2="96419"/>
                          <a14:backgroundMark x1="86701" y1="96419" x2="92478" y2="96029"/>
                          <a14:backgroundMark x1="92478" y1="96029" x2="93387" y2="96159"/>
                          <a14:backgroundMark x1="94295" y1="95508" x2="68387" y2="95768"/>
                        </a14:backgroundRemoval>
                      </a14:imgEffect>
                    </a14:imgLayer>
                  </a14:imgProps>
                </a:ext>
                <a:ext uri="{28A0092B-C50C-407E-A947-70E740481C1C}">
                  <a14:useLocalDpi xmlns:a14="http://schemas.microsoft.com/office/drawing/2010/main" val="0"/>
                </a:ext>
              </a:extLst>
            </a:blip>
            <a:srcRect l="66764" t="15154" r="3824" b="3957"/>
            <a:stretch/>
          </p:blipFill>
          <p:spPr>
            <a:xfrm>
              <a:off x="8309211" y="2349573"/>
              <a:ext cx="2625436" cy="3964116"/>
            </a:xfrm>
            <a:prstGeom prst="rect">
              <a:avLst/>
            </a:prstGeom>
          </p:spPr>
        </p:pic>
        <p:pic>
          <p:nvPicPr>
            <p:cNvPr id="18" name="Picture 8">
              <a:extLst>
                <a:ext uri="{FF2B5EF4-FFF2-40B4-BE49-F238E27FC236}">
                  <a16:creationId xmlns:a16="http://schemas.microsoft.com/office/drawing/2014/main" id="{35ADC282-86D0-40CE-86F9-8C92C6BC9F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2568" y="5282188"/>
              <a:ext cx="658721" cy="6663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98745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FB3A9-5119-4476-ACE2-AEE020C54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3" name="標題 2">
            <a:extLst>
              <a:ext uri="{FF2B5EF4-FFF2-40B4-BE49-F238E27FC236}">
                <a16:creationId xmlns:a16="http://schemas.microsoft.com/office/drawing/2014/main" id="{64B0AA25-F468-4C07-9E11-861EF35D5239}"/>
              </a:ext>
            </a:extLst>
          </p:cNvPr>
          <p:cNvSpPr>
            <a:spLocks noGrp="1"/>
          </p:cNvSpPr>
          <p:nvPr>
            <p:ph type="title"/>
          </p:nvPr>
        </p:nvSpPr>
        <p:spPr/>
        <p:txBody>
          <a:bodyPr/>
          <a:lstStyle/>
          <a:p>
            <a:r>
              <a:rPr lang="zh-TW" altLang="en-US" dirty="0">
                <a:solidFill>
                  <a:srgbClr val="000000"/>
                </a:solidFill>
                <a:latin typeface="微軟正黑體" panose="020B0604030504040204" pitchFamily="34" charset="-120"/>
                <a:ea typeface="微軟正黑體" panose="020B0604030504040204" pitchFamily="34" charset="-120"/>
              </a:rPr>
              <a:t>長期照護科</a:t>
            </a:r>
          </a:p>
        </p:txBody>
      </p:sp>
      <p:sp>
        <p:nvSpPr>
          <p:cNvPr id="4" name="矩形: 圓角 3">
            <a:extLst>
              <a:ext uri="{FF2B5EF4-FFF2-40B4-BE49-F238E27FC236}">
                <a16:creationId xmlns:a16="http://schemas.microsoft.com/office/drawing/2014/main" id="{536B14B2-4888-433B-AD08-A7EE8D676578}"/>
              </a:ext>
            </a:extLst>
          </p:cNvPr>
          <p:cNvSpPr/>
          <p:nvPr/>
        </p:nvSpPr>
        <p:spPr>
          <a:xfrm>
            <a:off x="609600" y="3962400"/>
            <a:ext cx="3505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3912442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48</a:t>
            </a:fld>
            <a:endParaRPr lang="en-US" dirty="0">
              <a:latin typeface="+mj-ea"/>
              <a:ea typeface="+mj-ea"/>
            </a:endParaRPr>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1066652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臺中市</a:t>
            </a:r>
            <a:r>
              <a:rPr lang="en-US" altLang="zh-TW" sz="4000" dirty="0">
                <a:solidFill>
                  <a:srgbClr val="002060"/>
                </a:solidFill>
                <a:latin typeface="微軟正黑體" panose="020B0604030504040204" pitchFamily="34" charset="-120"/>
                <a:ea typeface="微軟正黑體" panose="020B0604030504040204" pitchFamily="34" charset="-120"/>
              </a:rPr>
              <a:t>115</a:t>
            </a:r>
            <a:r>
              <a:rPr lang="zh-TW" altLang="en-US" sz="4000" dirty="0">
                <a:solidFill>
                  <a:srgbClr val="002060"/>
                </a:solidFill>
                <a:latin typeface="微軟正黑體" panose="020B0604030504040204" pitchFamily="34" charset="-120"/>
                <a:ea typeface="微軟正黑體" panose="020B0604030504040204" pitchFamily="34" charset="-120"/>
              </a:rPr>
              <a:t>年度「失智友善醫事單位獎助計畫」</a:t>
            </a:r>
          </a:p>
        </p:txBody>
      </p:sp>
      <p:sp>
        <p:nvSpPr>
          <p:cNvPr id="8" name="文字方塊 7">
            <a:extLst>
              <a:ext uri="{FF2B5EF4-FFF2-40B4-BE49-F238E27FC236}">
                <a16:creationId xmlns:a16="http://schemas.microsoft.com/office/drawing/2014/main" id="{50630E6B-898E-4E31-94FC-E2D98F19526D}"/>
              </a:ext>
            </a:extLst>
          </p:cNvPr>
          <p:cNvSpPr txBox="1"/>
          <p:nvPr/>
        </p:nvSpPr>
        <p:spPr>
          <a:xfrm>
            <a:off x="1295400" y="2362200"/>
            <a:ext cx="5105799" cy="2492990"/>
          </a:xfrm>
          <a:prstGeom prst="rect">
            <a:avLst/>
          </a:prstGeom>
          <a:noFill/>
        </p:spPr>
        <p:txBody>
          <a:bodyPr wrap="square" rtlCol="0">
            <a:spAutoFit/>
          </a:bodyPr>
          <a:lstStyle/>
          <a:p>
            <a:r>
              <a:rPr lang="zh-TW" altLang="en-US" sz="2600" b="1" dirty="0">
                <a:solidFill>
                  <a:srgbClr val="000000"/>
                </a:solidFill>
                <a:latin typeface="微軟正黑體" panose="020B0604030504040204" pitchFamily="34" charset="-120"/>
                <a:ea typeface="微軟正黑體" panose="020B0604030504040204" pitchFamily="34" charset="-120"/>
              </a:rPr>
              <a:t>計畫內容：</a:t>
            </a:r>
            <a:endParaRPr lang="en-US" altLang="zh-TW" sz="2600" b="1" dirty="0">
              <a:solidFill>
                <a:srgbClr val="000000"/>
              </a:solidFill>
              <a:latin typeface="微軟正黑體" panose="020B0604030504040204" pitchFamily="34" charset="-120"/>
              <a:ea typeface="微軟正黑體" panose="020B0604030504040204" pitchFamily="34" charset="-120"/>
            </a:endParaRPr>
          </a:p>
          <a:p>
            <a:r>
              <a:rPr lang="zh-TW" altLang="en-US" sz="2600" b="1" dirty="0">
                <a:solidFill>
                  <a:srgbClr val="000000"/>
                </a:solidFill>
                <a:latin typeface="微軟正黑體" panose="020B0604030504040204" pitchFamily="34" charset="-120"/>
                <a:ea typeface="微軟正黑體" panose="020B0604030504040204" pitchFamily="34" charset="-120"/>
              </a:rPr>
              <a:t>為</a:t>
            </a:r>
            <a:r>
              <a:rPr lang="zh-TW" altLang="en-US" sz="2600" b="1" dirty="0">
                <a:solidFill>
                  <a:srgbClr val="FF0000"/>
                </a:solidFill>
                <a:latin typeface="微軟正黑體" panose="020B0604030504040204" pitchFamily="34" charset="-120"/>
                <a:ea typeface="微軟正黑體" panose="020B0604030504040204" pitchFamily="34" charset="-120"/>
              </a:rPr>
              <a:t>及早發現社區中潛在的失智症患者</a:t>
            </a:r>
            <a:r>
              <a:rPr lang="zh-TW" altLang="en-US" sz="2600" b="1" dirty="0">
                <a:solidFill>
                  <a:srgbClr val="000000"/>
                </a:solidFill>
                <a:latin typeface="微軟正黑體" panose="020B0604030504040204" pitchFamily="34" charset="-120"/>
                <a:ea typeface="微軟正黑體" panose="020B0604030504040204" pitchFamily="34" charset="-120"/>
              </a:rPr>
              <a:t>，提升本市失智症確診率與照護服務涵蓋率，特邀請基層醫療院所共同守護市民的腦部健康，打造失智友善的臺中市。</a:t>
            </a:r>
            <a:endParaRPr lang="en-US" altLang="zh-TW" sz="2600" b="1" dirty="0">
              <a:solidFill>
                <a:srgbClr val="000000"/>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A7276B69-C903-432D-BC91-0AC75A4CF3C6}"/>
              </a:ext>
            </a:extLst>
          </p:cNvPr>
          <p:cNvPicPr>
            <a:picLocks noChangeAspect="1"/>
          </p:cNvPicPr>
          <p:nvPr/>
        </p:nvPicPr>
        <p:blipFill>
          <a:blip r:embed="rId3"/>
          <a:stretch>
            <a:fillRect/>
          </a:stretch>
        </p:blipFill>
        <p:spPr>
          <a:xfrm>
            <a:off x="6518430" y="1866432"/>
            <a:ext cx="4818409" cy="3060750"/>
          </a:xfrm>
          <a:prstGeom prst="rect">
            <a:avLst/>
          </a:prstGeom>
        </p:spPr>
      </p:pic>
    </p:spTree>
    <p:extLst>
      <p:ext uri="{BB962C8B-B14F-4D97-AF65-F5344CB8AC3E}">
        <p14:creationId xmlns:p14="http://schemas.microsoft.com/office/powerpoint/2010/main" val="34330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49</a:t>
            </a:fld>
            <a:endParaRPr lang="en-US" dirty="0"/>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892683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掌握失智徵兆</a:t>
            </a:r>
            <a:r>
              <a:rPr lang="en-US" altLang="zh-TW" sz="4000" dirty="0">
                <a:solidFill>
                  <a:srgbClr val="002060"/>
                </a:solidFill>
                <a:latin typeface="微軟正黑體" panose="020B0604030504040204" pitchFamily="34" charset="-120"/>
                <a:ea typeface="微軟正黑體" panose="020B0604030504040204" pitchFamily="34" charset="-120"/>
              </a:rPr>
              <a:t>(AD8</a:t>
            </a:r>
            <a:r>
              <a:rPr lang="zh-TW" altLang="en-US" sz="4000" dirty="0">
                <a:solidFill>
                  <a:srgbClr val="002060"/>
                </a:solidFill>
                <a:latin typeface="微軟正黑體" panose="020B0604030504040204" pitchFamily="34" charset="-120"/>
                <a:ea typeface="微軟正黑體" panose="020B0604030504040204" pitchFamily="34" charset="-120"/>
              </a:rPr>
              <a:t>極早期篩檢量表</a:t>
            </a:r>
            <a:r>
              <a:rPr lang="en-US" altLang="zh-TW" sz="4000" dirty="0">
                <a:solidFill>
                  <a:srgbClr val="002060"/>
                </a:solidFill>
                <a:latin typeface="微軟正黑體" panose="020B0604030504040204" pitchFamily="34" charset="-120"/>
                <a:ea typeface="微軟正黑體" panose="020B0604030504040204" pitchFamily="34" charset="-120"/>
              </a:rPr>
              <a:t>)</a:t>
            </a:r>
            <a:endParaRPr lang="zh-TW" altLang="en-US" sz="4000" dirty="0">
              <a:solidFill>
                <a:srgbClr val="002060"/>
              </a:solidFill>
            </a:endParaRPr>
          </a:p>
        </p:txBody>
      </p:sp>
      <p:pic>
        <p:nvPicPr>
          <p:cNvPr id="5" name="圖片 4">
            <a:extLst>
              <a:ext uri="{FF2B5EF4-FFF2-40B4-BE49-F238E27FC236}">
                <a16:creationId xmlns:a16="http://schemas.microsoft.com/office/drawing/2014/main" id="{F4B5FA8D-0B0C-4326-824E-2932CD033937}"/>
              </a:ext>
            </a:extLst>
          </p:cNvPr>
          <p:cNvPicPr>
            <a:picLocks noChangeAspect="1"/>
          </p:cNvPicPr>
          <p:nvPr/>
        </p:nvPicPr>
        <p:blipFill>
          <a:blip r:embed="rId3"/>
          <a:stretch>
            <a:fillRect/>
          </a:stretch>
        </p:blipFill>
        <p:spPr>
          <a:xfrm>
            <a:off x="783816" y="1498943"/>
            <a:ext cx="10624368" cy="4249747"/>
          </a:xfrm>
          <a:prstGeom prst="rect">
            <a:avLst/>
          </a:prstGeom>
        </p:spPr>
      </p:pic>
      <p:sp>
        <p:nvSpPr>
          <p:cNvPr id="9" name="標題 2">
            <a:extLst>
              <a:ext uri="{FF2B5EF4-FFF2-40B4-BE49-F238E27FC236}">
                <a16:creationId xmlns:a16="http://schemas.microsoft.com/office/drawing/2014/main" id="{5E86F021-AC86-404F-8713-90ACAC79BEEF}"/>
              </a:ext>
            </a:extLst>
          </p:cNvPr>
          <p:cNvSpPr txBox="1">
            <a:spLocks/>
          </p:cNvSpPr>
          <p:nvPr/>
        </p:nvSpPr>
        <p:spPr>
          <a:xfrm>
            <a:off x="783815" y="5830100"/>
            <a:ext cx="10624367" cy="9624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baseline="0">
                <a:solidFill>
                  <a:schemeClr val="tx1">
                    <a:lumMod val="50000"/>
                  </a:schemeClr>
                </a:solidFill>
                <a:latin typeface="+mj-ea"/>
                <a:ea typeface="+mj-ea"/>
                <a:cs typeface="+mj-cs"/>
              </a:defRPr>
            </a:lvl1pPr>
          </a:lstStyle>
          <a:p>
            <a:r>
              <a:rPr lang="zh-TW" altLang="en-US" sz="2800" dirty="0">
                <a:solidFill>
                  <a:srgbClr val="000000"/>
                </a:solidFill>
                <a:latin typeface="微軟正黑體" panose="020B0604030504040204" pitchFamily="34" charset="-120"/>
                <a:ea typeface="微軟正黑體" panose="020B0604030504040204" pitchFamily="34" charset="-120"/>
              </a:rPr>
              <a:t>看診中倘發現疑似失智症個案，使用</a:t>
            </a:r>
            <a:r>
              <a:rPr lang="en-US" altLang="zh-TW" sz="2800" dirty="0">
                <a:solidFill>
                  <a:srgbClr val="FF0000"/>
                </a:solidFill>
                <a:latin typeface="微軟正黑體" panose="020B0604030504040204" pitchFamily="34" charset="-120"/>
                <a:ea typeface="微軟正黑體" panose="020B0604030504040204" pitchFamily="34" charset="-120"/>
              </a:rPr>
              <a:t>AD8</a:t>
            </a:r>
            <a:r>
              <a:rPr lang="zh-TW" altLang="en-US" sz="2800" dirty="0">
                <a:solidFill>
                  <a:srgbClr val="FF0000"/>
                </a:solidFill>
                <a:latin typeface="微軟正黑體" panose="020B0604030504040204" pitchFamily="34" charset="-120"/>
                <a:ea typeface="微軟正黑體" panose="020B0604030504040204" pitchFamily="34" charset="-120"/>
              </a:rPr>
              <a:t>評估量表≧</a:t>
            </a:r>
            <a:r>
              <a:rPr lang="en-US" altLang="zh-TW" sz="2800" dirty="0">
                <a:solidFill>
                  <a:srgbClr val="FF0000"/>
                </a:solidFill>
                <a:latin typeface="微軟正黑體" panose="020B0604030504040204" pitchFamily="34" charset="-120"/>
                <a:ea typeface="微軟正黑體" panose="020B0604030504040204" pitchFamily="34" charset="-120"/>
              </a:rPr>
              <a:t>2</a:t>
            </a:r>
            <a:r>
              <a:rPr lang="zh-TW" altLang="en-US" sz="2800" dirty="0">
                <a:solidFill>
                  <a:srgbClr val="FF0000"/>
                </a:solidFill>
                <a:latin typeface="微軟正黑體" panose="020B0604030504040204" pitchFamily="34" charset="-120"/>
                <a:ea typeface="微軟正黑體" panose="020B0604030504040204" pitchFamily="34" charset="-120"/>
              </a:rPr>
              <a:t>分</a:t>
            </a:r>
            <a:r>
              <a:rPr lang="zh-TW" altLang="en-US" sz="2800" dirty="0">
                <a:solidFill>
                  <a:srgbClr val="000000"/>
                </a:solidFill>
                <a:latin typeface="微軟正黑體" panose="020B0604030504040204" pitchFamily="34" charset="-120"/>
                <a:ea typeface="微軟正黑體" panose="020B0604030504040204" pitchFamily="34" charset="-120"/>
              </a:rPr>
              <a:t>，請協助後續轉介。</a:t>
            </a:r>
            <a:endParaRPr lang="zh-TW" altLang="en-US" sz="2800" dirty="0">
              <a:solidFill>
                <a:srgbClr val="000000"/>
              </a:solidFill>
            </a:endParaRPr>
          </a:p>
        </p:txBody>
      </p:sp>
    </p:spTree>
    <p:extLst>
      <p:ext uri="{BB962C8B-B14F-4D97-AF65-F5344CB8AC3E}">
        <p14:creationId xmlns:p14="http://schemas.microsoft.com/office/powerpoint/2010/main" val="261946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E088FF-7F8D-4996-B0CD-11C39E79ADDA}"/>
              </a:ext>
            </a:extLst>
          </p:cNvPr>
          <p:cNvSpPr>
            <a:spLocks noGrp="1"/>
          </p:cNvSpPr>
          <p:nvPr>
            <p:ph type="title"/>
          </p:nvPr>
        </p:nvSpPr>
        <p:spPr>
          <a:xfrm>
            <a:off x="1360169" y="629488"/>
            <a:ext cx="3897631" cy="677108"/>
          </a:xfrm>
        </p:spPr>
        <p:txBody>
          <a:bodyPr/>
          <a:lstStyle/>
          <a:p>
            <a:r>
              <a:rPr lang="zh-TW" altLang="en-US" dirty="0">
                <a:latin typeface="微軟正黑體" panose="020B0604030504040204" pitchFamily="34" charset="-120"/>
                <a:ea typeface="微軟正黑體" panose="020B0604030504040204" pitchFamily="34" charset="-120"/>
              </a:rPr>
              <a:t>醫政業務考核</a:t>
            </a:r>
          </a:p>
        </p:txBody>
      </p:sp>
      <p:grpSp>
        <p:nvGrpSpPr>
          <p:cNvPr id="7" name="群組 6">
            <a:extLst>
              <a:ext uri="{FF2B5EF4-FFF2-40B4-BE49-F238E27FC236}">
                <a16:creationId xmlns:a16="http://schemas.microsoft.com/office/drawing/2014/main" id="{8F0395B1-20E7-4B88-B7BA-ABEE32090B6D}"/>
              </a:ext>
            </a:extLst>
          </p:cNvPr>
          <p:cNvGrpSpPr/>
          <p:nvPr/>
        </p:nvGrpSpPr>
        <p:grpSpPr>
          <a:xfrm>
            <a:off x="6727848" y="3501396"/>
            <a:ext cx="3486029" cy="914400"/>
            <a:chOff x="500535" y="3083879"/>
            <a:chExt cx="3486029" cy="914400"/>
          </a:xfrm>
        </p:grpSpPr>
        <p:sp>
          <p:nvSpPr>
            <p:cNvPr id="10" name="語音泡泡: 圓角矩形 9">
              <a:extLst>
                <a:ext uri="{FF2B5EF4-FFF2-40B4-BE49-F238E27FC236}">
                  <a16:creationId xmlns:a16="http://schemas.microsoft.com/office/drawing/2014/main" id="{D007A169-9A2D-4D22-8EAB-14646E84B4A8}"/>
                </a:ext>
              </a:extLst>
            </p:cNvPr>
            <p:cNvSpPr/>
            <p:nvPr/>
          </p:nvSpPr>
          <p:spPr>
            <a:xfrm>
              <a:off x="500535" y="3083879"/>
              <a:ext cx="3486029" cy="914400"/>
            </a:xfrm>
            <a:custGeom>
              <a:avLst/>
              <a:gdLst>
                <a:gd name="connsiteX0" fmla="*/ 0 w 3486029"/>
                <a:gd name="connsiteY0" fmla="*/ 152403 h 914400"/>
                <a:gd name="connsiteX1" fmla="*/ 152403 w 3486029"/>
                <a:gd name="connsiteY1" fmla="*/ 0 h 914400"/>
                <a:gd name="connsiteX2" fmla="*/ 581005 w 3486029"/>
                <a:gd name="connsiteY2" fmla="*/ 0 h 914400"/>
                <a:gd name="connsiteX3" fmla="*/ 581005 w 3486029"/>
                <a:gd name="connsiteY3" fmla="*/ 0 h 914400"/>
                <a:gd name="connsiteX4" fmla="*/ 1452512 w 3486029"/>
                <a:gd name="connsiteY4" fmla="*/ 0 h 914400"/>
                <a:gd name="connsiteX5" fmla="*/ 3333626 w 3486029"/>
                <a:gd name="connsiteY5" fmla="*/ 0 h 914400"/>
                <a:gd name="connsiteX6" fmla="*/ 3486029 w 3486029"/>
                <a:gd name="connsiteY6" fmla="*/ 152403 h 914400"/>
                <a:gd name="connsiteX7" fmla="*/ 3486029 w 3486029"/>
                <a:gd name="connsiteY7" fmla="*/ 533400 h 914400"/>
                <a:gd name="connsiteX8" fmla="*/ 3486029 w 3486029"/>
                <a:gd name="connsiteY8" fmla="*/ 533400 h 914400"/>
                <a:gd name="connsiteX9" fmla="*/ 3486029 w 3486029"/>
                <a:gd name="connsiteY9" fmla="*/ 762000 h 914400"/>
                <a:gd name="connsiteX10" fmla="*/ 3486029 w 3486029"/>
                <a:gd name="connsiteY10" fmla="*/ 761997 h 914400"/>
                <a:gd name="connsiteX11" fmla="*/ 3333626 w 3486029"/>
                <a:gd name="connsiteY11" fmla="*/ 914400 h 914400"/>
                <a:gd name="connsiteX12" fmla="*/ 1452512 w 3486029"/>
                <a:gd name="connsiteY12" fmla="*/ 914400 h 914400"/>
                <a:gd name="connsiteX13" fmla="*/ 1465352 w 3486029"/>
                <a:gd name="connsiteY13" fmla="*/ 1160182 h 914400"/>
                <a:gd name="connsiteX14" fmla="*/ 581005 w 3486029"/>
                <a:gd name="connsiteY14" fmla="*/ 914400 h 914400"/>
                <a:gd name="connsiteX15" fmla="*/ 152403 w 3486029"/>
                <a:gd name="connsiteY15" fmla="*/ 914400 h 914400"/>
                <a:gd name="connsiteX16" fmla="*/ 0 w 3486029"/>
                <a:gd name="connsiteY16" fmla="*/ 761997 h 914400"/>
                <a:gd name="connsiteX17" fmla="*/ 0 w 3486029"/>
                <a:gd name="connsiteY17" fmla="*/ 762000 h 914400"/>
                <a:gd name="connsiteX18" fmla="*/ 0 w 3486029"/>
                <a:gd name="connsiteY18" fmla="*/ 533400 h 914400"/>
                <a:gd name="connsiteX19" fmla="*/ 0 w 3486029"/>
                <a:gd name="connsiteY19" fmla="*/ 533400 h 914400"/>
                <a:gd name="connsiteX20" fmla="*/ 0 w 3486029"/>
                <a:gd name="connsiteY20"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86029" h="914400" extrusionOk="0">
                  <a:moveTo>
                    <a:pt x="0" y="152403"/>
                  </a:moveTo>
                  <a:cubicBezTo>
                    <a:pt x="-190" y="52349"/>
                    <a:pt x="72623" y="-12270"/>
                    <a:pt x="152403" y="0"/>
                  </a:cubicBezTo>
                  <a:cubicBezTo>
                    <a:pt x="355701" y="-26926"/>
                    <a:pt x="479353" y="-13563"/>
                    <a:pt x="581005" y="0"/>
                  </a:cubicBezTo>
                  <a:lnTo>
                    <a:pt x="581005" y="0"/>
                  </a:lnTo>
                  <a:cubicBezTo>
                    <a:pt x="877625" y="67709"/>
                    <a:pt x="1110638" y="-20250"/>
                    <a:pt x="1452512" y="0"/>
                  </a:cubicBezTo>
                  <a:cubicBezTo>
                    <a:pt x="2114973" y="114810"/>
                    <a:pt x="2870082" y="-15306"/>
                    <a:pt x="3333626" y="0"/>
                  </a:cubicBezTo>
                  <a:cubicBezTo>
                    <a:pt x="3416216" y="-2373"/>
                    <a:pt x="3493082" y="80418"/>
                    <a:pt x="3486029" y="152403"/>
                  </a:cubicBezTo>
                  <a:cubicBezTo>
                    <a:pt x="3485919" y="287155"/>
                    <a:pt x="3469041" y="347449"/>
                    <a:pt x="3486029" y="533400"/>
                  </a:cubicBezTo>
                  <a:lnTo>
                    <a:pt x="3486029" y="533400"/>
                  </a:lnTo>
                  <a:cubicBezTo>
                    <a:pt x="3474472" y="641786"/>
                    <a:pt x="3472424" y="657644"/>
                    <a:pt x="3486029" y="762000"/>
                  </a:cubicBezTo>
                  <a:lnTo>
                    <a:pt x="3486029" y="761997"/>
                  </a:lnTo>
                  <a:cubicBezTo>
                    <a:pt x="3486743" y="843974"/>
                    <a:pt x="3415797" y="905036"/>
                    <a:pt x="3333626" y="914400"/>
                  </a:cubicBezTo>
                  <a:cubicBezTo>
                    <a:pt x="2495811" y="975511"/>
                    <a:pt x="1908118" y="1080247"/>
                    <a:pt x="1452512" y="914400"/>
                  </a:cubicBezTo>
                  <a:cubicBezTo>
                    <a:pt x="1466202" y="969629"/>
                    <a:pt x="1478482" y="1058781"/>
                    <a:pt x="1465352" y="1160182"/>
                  </a:cubicBezTo>
                  <a:cubicBezTo>
                    <a:pt x="1211779" y="1086822"/>
                    <a:pt x="1007700" y="1068649"/>
                    <a:pt x="581005" y="914400"/>
                  </a:cubicBezTo>
                  <a:cubicBezTo>
                    <a:pt x="418283" y="937598"/>
                    <a:pt x="345906" y="915908"/>
                    <a:pt x="152403" y="914400"/>
                  </a:cubicBezTo>
                  <a:cubicBezTo>
                    <a:pt x="59807" y="904847"/>
                    <a:pt x="12965" y="851171"/>
                    <a:pt x="0" y="761997"/>
                  </a:cubicBezTo>
                  <a:lnTo>
                    <a:pt x="0" y="762000"/>
                  </a:lnTo>
                  <a:cubicBezTo>
                    <a:pt x="8273" y="681833"/>
                    <a:pt x="12538" y="639237"/>
                    <a:pt x="0" y="533400"/>
                  </a:cubicBezTo>
                  <a:lnTo>
                    <a:pt x="0" y="533400"/>
                  </a:lnTo>
                  <a:cubicBezTo>
                    <a:pt x="-9504" y="460394"/>
                    <a:pt x="15841" y="282424"/>
                    <a:pt x="0" y="152403"/>
                  </a:cubicBezTo>
                  <a:close/>
                </a:path>
              </a:pathLst>
            </a:custGeom>
            <a:noFill/>
            <a:ln w="38100">
              <a:solidFill>
                <a:srgbClr val="FF8989"/>
              </a:solidFill>
              <a:extLst>
                <a:ext uri="{C807C97D-BFC1-408E-A445-0C87EB9F89A2}">
                  <ask:lineSketchStyleProps xmlns:ask="http://schemas.microsoft.com/office/drawing/2018/sketchyshapes" sd="453601662">
                    <a:prstGeom prst="wedgeRoundRectCallout">
                      <a:avLst>
                        <a:gd name="adj1" fmla="val -7965"/>
                        <a:gd name="adj2" fmla="val 76879"/>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9966"/>
                </a:solidFill>
              </a:endParaRPr>
            </a:p>
          </p:txBody>
        </p:sp>
        <p:sp>
          <p:nvSpPr>
            <p:cNvPr id="9" name="文字方塊 8">
              <a:extLst>
                <a:ext uri="{FF2B5EF4-FFF2-40B4-BE49-F238E27FC236}">
                  <a16:creationId xmlns:a16="http://schemas.microsoft.com/office/drawing/2014/main" id="{EF8DEB49-F67F-4282-9BA9-D8C7FDEF19E4}"/>
                </a:ext>
              </a:extLst>
            </p:cNvPr>
            <p:cNvSpPr txBox="1"/>
            <p:nvPr/>
          </p:nvSpPr>
          <p:spPr>
            <a:xfrm>
              <a:off x="570244" y="3340379"/>
              <a:ext cx="3416320" cy="523220"/>
            </a:xfrm>
            <a:prstGeom prst="rect">
              <a:avLst/>
            </a:prstGeom>
            <a:noFill/>
          </p:spPr>
          <p:txBody>
            <a:bodyPr wrap="none" rtlCol="0">
              <a:spAutoFit/>
            </a:bodyPr>
            <a:lstStyle/>
            <a:p>
              <a:r>
                <a:rPr lang="zh-TW" altLang="en-US" sz="2800" b="1" dirty="0">
                  <a:solidFill>
                    <a:srgbClr val="FF8989"/>
                  </a:solidFill>
                </a:rPr>
                <a:t>感謝公會大力協助！</a:t>
              </a:r>
            </a:p>
          </p:txBody>
        </p:sp>
      </p:grpSp>
      <p:sp>
        <p:nvSpPr>
          <p:cNvPr id="3" name="投影片編號版面配置區 2">
            <a:extLst>
              <a:ext uri="{FF2B5EF4-FFF2-40B4-BE49-F238E27FC236}">
                <a16:creationId xmlns:a16="http://schemas.microsoft.com/office/drawing/2014/main" id="{89EA98A1-3671-433C-83BD-F08CCCD6E0D1}"/>
              </a:ext>
            </a:extLst>
          </p:cNvPr>
          <p:cNvSpPr>
            <a:spLocks noGrp="1"/>
          </p:cNvSpPr>
          <p:nvPr>
            <p:ph type="sldNum" sz="quarter" idx="7"/>
          </p:nvPr>
        </p:nvSpPr>
        <p:spPr>
          <a:xfrm>
            <a:off x="7311099" y="7021241"/>
            <a:ext cx="345440" cy="196215"/>
          </a:xfrm>
        </p:spPr>
        <p:txBody>
          <a:bodyPr/>
          <a:lstStyle/>
          <a:p>
            <a:pPr marL="38100">
              <a:lnSpc>
                <a:spcPts val="1430"/>
              </a:lnSpc>
            </a:pPr>
            <a:fld id="{81D60167-4931-47E6-BA6A-407CBD079E47}" type="slidenum">
              <a:rPr lang="en-US" altLang="zh-TW" spc="-25" smtClean="0"/>
              <a:t>5</a:t>
            </a:fld>
            <a:endParaRPr lang="en-US" altLang="zh-TW" spc="-25" dirty="0"/>
          </a:p>
        </p:txBody>
      </p:sp>
      <p:sp>
        <p:nvSpPr>
          <p:cNvPr id="12" name="文字方塊 11">
            <a:extLst>
              <a:ext uri="{FF2B5EF4-FFF2-40B4-BE49-F238E27FC236}">
                <a16:creationId xmlns:a16="http://schemas.microsoft.com/office/drawing/2014/main" id="{9B126A40-20EC-4E4C-96E1-45D723617510}"/>
              </a:ext>
            </a:extLst>
          </p:cNvPr>
          <p:cNvSpPr txBox="1"/>
          <p:nvPr/>
        </p:nvSpPr>
        <p:spPr>
          <a:xfrm>
            <a:off x="5254171" y="1680375"/>
            <a:ext cx="7999768" cy="1769715"/>
          </a:xfrm>
          <a:prstGeom prst="rect">
            <a:avLst/>
          </a:prstGeom>
          <a:noFill/>
        </p:spPr>
        <p:txBody>
          <a:bodyPr wrap="square" rtlCol="0">
            <a:spAutoFit/>
          </a:bodyPr>
          <a:lstStyle/>
          <a:p>
            <a:pPr algn="ctr"/>
            <a:r>
              <a:rPr lang="zh-TW" altLang="en-US" sz="3200" b="1" dirty="0">
                <a:solidFill>
                  <a:srgbClr val="0070C0"/>
                </a:solidFill>
              </a:rPr>
              <a:t>衛生福利部</a:t>
            </a:r>
            <a:r>
              <a:rPr lang="en-US" altLang="zh-TW" sz="3200" b="1" dirty="0">
                <a:solidFill>
                  <a:srgbClr val="0070C0"/>
                </a:solidFill>
              </a:rPr>
              <a:t>114</a:t>
            </a:r>
            <a:r>
              <a:rPr lang="zh-TW" altLang="en-US" sz="3200" b="1" dirty="0">
                <a:solidFill>
                  <a:srgbClr val="0070C0"/>
                </a:solidFill>
              </a:rPr>
              <a:t>年度</a:t>
            </a:r>
            <a:endParaRPr lang="en-US" altLang="zh-TW" sz="3200" b="1" dirty="0">
              <a:solidFill>
                <a:srgbClr val="0070C0"/>
              </a:solidFill>
            </a:endParaRPr>
          </a:p>
          <a:p>
            <a:pPr algn="ctr">
              <a:spcAft>
                <a:spcPts val="600"/>
              </a:spcAft>
            </a:pPr>
            <a:r>
              <a:rPr lang="zh-TW" altLang="en-US" sz="3200" b="1" dirty="0">
                <a:solidFill>
                  <a:srgbClr val="0070C0"/>
                </a:solidFill>
              </a:rPr>
              <a:t>地方衛生機關業務考評</a:t>
            </a:r>
            <a:endParaRPr lang="en-US" altLang="zh-TW" sz="3200" b="1" dirty="0">
              <a:solidFill>
                <a:srgbClr val="0070C0"/>
              </a:solidFill>
            </a:endParaRPr>
          </a:p>
          <a:p>
            <a:pPr algn="ctr"/>
            <a:r>
              <a:rPr lang="zh-TW" altLang="en-US" sz="4000" b="1" dirty="0">
                <a:solidFill>
                  <a:srgbClr val="FF0000"/>
                </a:solidFill>
                <a:highlight>
                  <a:srgbClr val="FFFF00"/>
                </a:highlight>
              </a:rPr>
              <a:t>第一名</a:t>
            </a:r>
            <a:endParaRPr lang="zh-TW" altLang="en-US" sz="3200" b="1" dirty="0">
              <a:solidFill>
                <a:srgbClr val="FF0000"/>
              </a:solidFill>
              <a:highlight>
                <a:srgbClr val="FFFF00"/>
              </a:highlight>
            </a:endParaRPr>
          </a:p>
        </p:txBody>
      </p:sp>
      <p:pic>
        <p:nvPicPr>
          <p:cNvPr id="6" name="圖片 5">
            <a:extLst>
              <a:ext uri="{FF2B5EF4-FFF2-40B4-BE49-F238E27FC236}">
                <a16:creationId xmlns:a16="http://schemas.microsoft.com/office/drawing/2014/main" id="{F6F1D9FA-8B3A-4909-A6E9-2B749711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379" y="1332787"/>
            <a:ext cx="5197272" cy="5197272"/>
          </a:xfrm>
          <a:prstGeom prst="rect">
            <a:avLst/>
          </a:prstGeom>
        </p:spPr>
      </p:pic>
      <p:pic>
        <p:nvPicPr>
          <p:cNvPr id="13" name="圖片 12">
            <a:extLst>
              <a:ext uri="{FF2B5EF4-FFF2-40B4-BE49-F238E27FC236}">
                <a16:creationId xmlns:a16="http://schemas.microsoft.com/office/drawing/2014/main" id="{446D8021-F6BE-46BE-8B54-43C32676A02E}"/>
              </a:ext>
            </a:extLst>
          </p:cNvPr>
          <p:cNvPicPr>
            <a:picLocks noChangeAspect="1"/>
          </p:cNvPicPr>
          <p:nvPr/>
        </p:nvPicPr>
        <p:blipFill>
          <a:blip r:embed="rId3"/>
          <a:stretch>
            <a:fillRect/>
          </a:stretch>
        </p:blipFill>
        <p:spPr>
          <a:xfrm rot="863334">
            <a:off x="8644670" y="3712466"/>
            <a:ext cx="3277834" cy="327783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913821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latin typeface="微軟正黑體" panose="020B0604030504040204" pitchFamily="34" charset="-120"/>
                <a:ea typeface="微軟正黑體" panose="020B0604030504040204" pitchFamily="34" charset="-120"/>
              </a:rPr>
              <a:pPr/>
              <a:t>50</a:t>
            </a:fld>
            <a:endParaRPr lang="en-US" dirty="0">
              <a:latin typeface="微軟正黑體" panose="020B0604030504040204" pitchFamily="34" charset="-120"/>
              <a:ea typeface="微軟正黑體" panose="020B0604030504040204" pitchFamily="34" charset="-120"/>
            </a:endParaRPr>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793623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獎助內容與聯繫方式</a:t>
            </a:r>
          </a:p>
        </p:txBody>
      </p:sp>
      <p:sp>
        <p:nvSpPr>
          <p:cNvPr id="20" name="標題 2">
            <a:extLst>
              <a:ext uri="{FF2B5EF4-FFF2-40B4-BE49-F238E27FC236}">
                <a16:creationId xmlns:a16="http://schemas.microsoft.com/office/drawing/2014/main" id="{9C1971E1-8A79-4466-A311-6C2DC9666C84}"/>
              </a:ext>
            </a:extLst>
          </p:cNvPr>
          <p:cNvSpPr txBox="1">
            <a:spLocks/>
          </p:cNvSpPr>
          <p:nvPr/>
        </p:nvSpPr>
        <p:spPr>
          <a:xfrm>
            <a:off x="1281259" y="1631705"/>
            <a:ext cx="10515600" cy="4349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baseline="0">
                <a:solidFill>
                  <a:schemeClr val="tx1">
                    <a:lumMod val="50000"/>
                  </a:schemeClr>
                </a:solidFill>
                <a:latin typeface="+mj-ea"/>
                <a:ea typeface="+mj-ea"/>
                <a:cs typeface="+mj-cs"/>
              </a:defRPr>
            </a:lvl1pPr>
          </a:lstStyle>
          <a:p>
            <a:r>
              <a:rPr lang="zh-TW" altLang="en-US" sz="2600" dirty="0">
                <a:solidFill>
                  <a:srgbClr val="000000"/>
                </a:solidFill>
                <a:latin typeface="微軟正黑體" panose="020B0604030504040204" pitchFamily="34" charset="-120"/>
                <a:ea typeface="微軟正黑體" panose="020B0604030504040204" pitchFamily="34" charset="-120"/>
              </a:rPr>
              <a:t>一、獎助內容：</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3051175" indent="-2600325"/>
            <a:r>
              <a:rPr lang="en-US" altLang="zh-TW" sz="2600" dirty="0">
                <a:solidFill>
                  <a:srgbClr val="000000"/>
                </a:solidFill>
                <a:latin typeface="微軟正黑體" panose="020B0604030504040204" pitchFamily="34" charset="-120"/>
                <a:ea typeface="微軟正黑體" panose="020B0604030504040204" pitchFamily="34" charset="-120"/>
              </a:rPr>
              <a:t>1.</a:t>
            </a:r>
            <a:r>
              <a:rPr lang="zh-TW" altLang="en-US" sz="2600" dirty="0">
                <a:solidFill>
                  <a:srgbClr val="FF0000"/>
                </a:solidFill>
                <a:latin typeface="微軟正黑體" panose="020B0604030504040204" pitchFamily="34" charset="-120"/>
                <a:ea typeface="微軟正黑體" panose="020B0604030504040204" pitchFamily="34" charset="-120"/>
              </a:rPr>
              <a:t>發掘轉介費</a:t>
            </a:r>
            <a:r>
              <a:rPr lang="zh-TW" altLang="en-US" sz="2600" dirty="0">
                <a:solidFill>
                  <a:srgbClr val="000000"/>
                </a:solidFill>
                <a:latin typeface="微軟正黑體" panose="020B0604030504040204" pitchFamily="34" charset="-120"/>
                <a:ea typeface="微軟正黑體" panose="020B0604030504040204" pitchFamily="34" charset="-120"/>
              </a:rPr>
              <a:t>：每案獎助新臺幣</a:t>
            </a:r>
            <a:r>
              <a:rPr lang="en-US" altLang="zh-TW" sz="2600" dirty="0">
                <a:solidFill>
                  <a:srgbClr val="FF0000"/>
                </a:solidFill>
                <a:latin typeface="微軟正黑體" panose="020B0604030504040204" pitchFamily="34" charset="-120"/>
                <a:ea typeface="微軟正黑體" panose="020B0604030504040204" pitchFamily="34" charset="-120"/>
              </a:rPr>
              <a:t>100</a:t>
            </a:r>
            <a:r>
              <a:rPr lang="zh-TW" altLang="en-US" sz="2600" dirty="0">
                <a:solidFill>
                  <a:srgbClr val="000000"/>
                </a:solidFill>
                <a:latin typeface="微軟正黑體" panose="020B0604030504040204" pitchFamily="34" charset="-120"/>
                <a:ea typeface="微軟正黑體" panose="020B0604030504040204" pitchFamily="34" charset="-120"/>
              </a:rPr>
              <a:t>元</a:t>
            </a:r>
            <a:r>
              <a:rPr lang="en-US" altLang="zh-TW" sz="2600" dirty="0">
                <a:solidFill>
                  <a:srgbClr val="000000"/>
                </a:solidFill>
                <a:latin typeface="微軟正黑體" panose="020B0604030504040204" pitchFamily="34" charset="-120"/>
                <a:ea typeface="微軟正黑體" panose="020B0604030504040204" pitchFamily="34" charset="-120"/>
              </a:rPr>
              <a:t>(AD8</a:t>
            </a:r>
            <a:r>
              <a:rPr lang="zh-TW" altLang="en-US" sz="2600" dirty="0">
                <a:solidFill>
                  <a:srgbClr val="000000"/>
                </a:solidFill>
                <a:latin typeface="微軟正黑體" panose="020B0604030504040204" pitchFamily="34" charset="-120"/>
                <a:ea typeface="微軟正黑體" panose="020B0604030504040204" pitchFamily="34" charset="-120"/>
              </a:rPr>
              <a:t>量表≧</a:t>
            </a:r>
            <a:r>
              <a:rPr lang="en-US" altLang="zh-TW" sz="2600" dirty="0">
                <a:solidFill>
                  <a:srgbClr val="000000"/>
                </a:solidFill>
                <a:latin typeface="微軟正黑體" panose="020B0604030504040204" pitchFamily="34" charset="-120"/>
                <a:ea typeface="微軟正黑體" panose="020B0604030504040204" pitchFamily="34" charset="-120"/>
              </a:rPr>
              <a:t>2</a:t>
            </a:r>
            <a:r>
              <a:rPr lang="zh-TW" altLang="en-US" sz="2600" dirty="0">
                <a:solidFill>
                  <a:srgbClr val="000000"/>
                </a:solidFill>
                <a:latin typeface="微軟正黑體" panose="020B0604030504040204" pitchFamily="34" charset="-120"/>
                <a:ea typeface="微軟正黑體" panose="020B0604030504040204" pitchFamily="34" charset="-120"/>
              </a:rPr>
              <a:t>分，並轉介至共照中心</a:t>
            </a:r>
            <a:r>
              <a:rPr lang="en-US" altLang="zh-TW" sz="2600" dirty="0">
                <a:solidFill>
                  <a:srgbClr val="000000"/>
                </a:solidFill>
                <a:latin typeface="微軟正黑體" panose="020B0604030504040204" pitchFamily="34" charset="-120"/>
                <a:ea typeface="微軟正黑體" panose="020B0604030504040204" pitchFamily="34" charset="-120"/>
              </a:rPr>
              <a:t>)</a:t>
            </a:r>
          </a:p>
          <a:p>
            <a:pPr marL="3051175" indent="-2600325"/>
            <a:r>
              <a:rPr lang="en-US" altLang="zh-TW" sz="2600" dirty="0">
                <a:solidFill>
                  <a:srgbClr val="000000"/>
                </a:solidFill>
                <a:latin typeface="微軟正黑體" panose="020B0604030504040204" pitchFamily="34" charset="-120"/>
                <a:ea typeface="微軟正黑體" panose="020B0604030504040204" pitchFamily="34" charset="-120"/>
              </a:rPr>
              <a:t>2.</a:t>
            </a:r>
            <a:r>
              <a:rPr lang="zh-TW" altLang="en-US" sz="2600" dirty="0">
                <a:solidFill>
                  <a:srgbClr val="FF0000"/>
                </a:solidFill>
                <a:latin typeface="微軟正黑體" panose="020B0604030504040204" pitchFamily="34" charset="-120"/>
                <a:ea typeface="微軟正黑體" panose="020B0604030504040204" pitchFamily="34" charset="-120"/>
              </a:rPr>
              <a:t>精準篩檢費</a:t>
            </a:r>
            <a:r>
              <a:rPr lang="zh-TW" altLang="en-US" sz="2600" dirty="0">
                <a:solidFill>
                  <a:srgbClr val="000000"/>
                </a:solidFill>
                <a:latin typeface="微軟正黑體" panose="020B0604030504040204" pitchFamily="34" charset="-120"/>
                <a:ea typeface="微軟正黑體" panose="020B0604030504040204" pitchFamily="34" charset="-120"/>
              </a:rPr>
              <a:t>：每案獎助新臺幣</a:t>
            </a:r>
            <a:r>
              <a:rPr lang="en-US" altLang="zh-TW" sz="2600" dirty="0">
                <a:solidFill>
                  <a:srgbClr val="FF0000"/>
                </a:solidFill>
                <a:latin typeface="微軟正黑體" panose="020B0604030504040204" pitchFamily="34" charset="-120"/>
                <a:ea typeface="微軟正黑體" panose="020B0604030504040204" pitchFamily="34" charset="-120"/>
              </a:rPr>
              <a:t>500</a:t>
            </a:r>
            <a:r>
              <a:rPr lang="zh-TW" altLang="en-US" sz="2600" dirty="0">
                <a:solidFill>
                  <a:srgbClr val="000000"/>
                </a:solidFill>
                <a:latin typeface="微軟正黑體" panose="020B0604030504040204" pitchFamily="34" charset="-120"/>
                <a:ea typeface="微軟正黑體" panose="020B0604030504040204" pitchFamily="34" charset="-120"/>
              </a:rPr>
              <a:t>元</a:t>
            </a:r>
            <a:r>
              <a:rPr lang="en-US" altLang="zh-TW"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000000"/>
                </a:solidFill>
                <a:latin typeface="微軟正黑體" panose="020B0604030504040204" pitchFamily="34" charset="-120"/>
                <a:ea typeface="微軟正黑體" panose="020B0604030504040204" pitchFamily="34" charset="-120"/>
              </a:rPr>
              <a:t>轉介之疑似個案，後續經確診為失智症者</a:t>
            </a:r>
            <a:r>
              <a:rPr lang="en-US" altLang="zh-TW" sz="2600" dirty="0">
                <a:solidFill>
                  <a:srgbClr val="000000"/>
                </a:solidFill>
                <a:latin typeface="微軟正黑體" panose="020B0604030504040204" pitchFamily="34" charset="-120"/>
                <a:ea typeface="微軟正黑體" panose="020B0604030504040204" pitchFamily="34" charset="-120"/>
              </a:rPr>
              <a:t>)</a:t>
            </a:r>
          </a:p>
          <a:p>
            <a:pPr marL="2605088" indent="-2605088"/>
            <a:endParaRPr lang="en-US" altLang="zh-TW" sz="2600" dirty="0">
              <a:solidFill>
                <a:srgbClr val="000000"/>
              </a:solidFill>
              <a:latin typeface="微軟正黑體" panose="020B0604030504040204" pitchFamily="34" charset="-120"/>
              <a:ea typeface="微軟正黑體" panose="020B0604030504040204" pitchFamily="34" charset="-120"/>
            </a:endParaRPr>
          </a:p>
          <a:p>
            <a:r>
              <a:rPr lang="zh-TW" altLang="en-US" sz="2600" dirty="0">
                <a:solidFill>
                  <a:srgbClr val="000000"/>
                </a:solidFill>
                <a:latin typeface="微軟正黑體" panose="020B0604030504040204" pitchFamily="34" charset="-120"/>
                <a:ea typeface="微軟正黑體" panose="020B0604030504040204" pitchFamily="34" charset="-120"/>
              </a:rPr>
              <a:t>二、聯絡方式：</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2605088" indent="-1981200"/>
            <a:r>
              <a:rPr lang="zh-TW" altLang="en-US" sz="2600" dirty="0">
                <a:solidFill>
                  <a:srgbClr val="000000"/>
                </a:solidFill>
                <a:latin typeface="微軟正黑體" panose="020B0604030504040204" pitchFamily="34" charset="-120"/>
                <a:ea typeface="微軟正黑體" panose="020B0604030504040204" pitchFamily="34" charset="-120"/>
              </a:rPr>
              <a:t>聯絡單位：臺中市政府衛生局 長期照護科</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2605088" indent="-1981200"/>
            <a:r>
              <a:rPr lang="zh-TW" altLang="en-US" sz="2600" dirty="0">
                <a:solidFill>
                  <a:srgbClr val="000000"/>
                </a:solidFill>
                <a:latin typeface="微軟正黑體" panose="020B0604030504040204" pitchFamily="34" charset="-120"/>
                <a:ea typeface="微軟正黑體" panose="020B0604030504040204" pitchFamily="34" charset="-120"/>
              </a:rPr>
              <a:t>聯繫窗口：何小姐</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2605088" indent="-1981200"/>
            <a:r>
              <a:rPr lang="zh-TW" altLang="en-US" sz="2600" dirty="0">
                <a:solidFill>
                  <a:srgbClr val="000000"/>
                </a:solidFill>
                <a:latin typeface="微軟正黑體" panose="020B0604030504040204" pitchFamily="34" charset="-120"/>
                <a:ea typeface="微軟正黑體" panose="020B0604030504040204" pitchFamily="34" charset="-120"/>
              </a:rPr>
              <a:t>電       話：</a:t>
            </a:r>
            <a:r>
              <a:rPr lang="en-US" altLang="zh-TW" sz="2600" dirty="0">
                <a:solidFill>
                  <a:srgbClr val="000000"/>
                </a:solidFill>
                <a:latin typeface="微軟正黑體" panose="020B0604030504040204" pitchFamily="34" charset="-120"/>
                <a:ea typeface="微軟正黑體" panose="020B0604030504040204" pitchFamily="34" charset="-120"/>
              </a:rPr>
              <a:t>04-22289111</a:t>
            </a:r>
            <a:r>
              <a:rPr lang="zh-TW" altLang="en-US" sz="2600" dirty="0">
                <a:solidFill>
                  <a:srgbClr val="000000"/>
                </a:solidFill>
                <a:latin typeface="微軟正黑體" panose="020B0604030504040204" pitchFamily="34" charset="-120"/>
                <a:ea typeface="微軟正黑體" panose="020B0604030504040204" pitchFamily="34" charset="-120"/>
              </a:rPr>
              <a:t> 分機</a:t>
            </a:r>
            <a:r>
              <a:rPr lang="en-US" altLang="zh-TW" sz="2600" dirty="0">
                <a:solidFill>
                  <a:srgbClr val="000000"/>
                </a:solidFill>
                <a:latin typeface="微軟正黑體" panose="020B0604030504040204" pitchFamily="34" charset="-120"/>
                <a:ea typeface="微軟正黑體" panose="020B0604030504040204" pitchFamily="34" charset="-120"/>
              </a:rPr>
              <a:t>71094</a:t>
            </a:r>
          </a:p>
          <a:p>
            <a:pPr marL="2605088" indent="-1981200"/>
            <a:r>
              <a:rPr lang="zh-TW" altLang="en-US" sz="2600" dirty="0">
                <a:solidFill>
                  <a:srgbClr val="000000"/>
                </a:solidFill>
                <a:latin typeface="微軟正黑體" panose="020B0604030504040204" pitchFamily="34" charset="-120"/>
                <a:ea typeface="微軟正黑體" panose="020B0604030504040204" pitchFamily="34" charset="-120"/>
              </a:rPr>
              <a:t>地       址：臺中市豐原區中興路</a:t>
            </a:r>
            <a:r>
              <a:rPr lang="en-US" altLang="zh-TW" sz="2600" dirty="0">
                <a:solidFill>
                  <a:srgbClr val="000000"/>
                </a:solidFill>
                <a:latin typeface="微軟正黑體" panose="020B0604030504040204" pitchFamily="34" charset="-120"/>
                <a:ea typeface="微軟正黑體" panose="020B0604030504040204" pitchFamily="34" charset="-120"/>
              </a:rPr>
              <a:t>136</a:t>
            </a:r>
            <a:r>
              <a:rPr lang="zh-TW" altLang="en-US" sz="2600" dirty="0">
                <a:solidFill>
                  <a:srgbClr val="000000"/>
                </a:solidFill>
                <a:latin typeface="微軟正黑體" panose="020B0604030504040204" pitchFamily="34" charset="-120"/>
                <a:ea typeface="微軟正黑體" panose="020B0604030504040204" pitchFamily="34" charset="-120"/>
              </a:rPr>
              <a:t>號</a:t>
            </a:r>
            <a:r>
              <a:rPr lang="en-US" altLang="zh-TW" sz="2600" dirty="0">
                <a:solidFill>
                  <a:srgbClr val="000000"/>
                </a:solidFill>
                <a:latin typeface="微軟正黑體" panose="020B0604030504040204" pitchFamily="34" charset="-120"/>
                <a:ea typeface="微軟正黑體" panose="020B0604030504040204" pitchFamily="34" charset="-120"/>
              </a:rPr>
              <a:t>4</a:t>
            </a:r>
            <a:r>
              <a:rPr lang="zh-TW" altLang="en-US" sz="2600" dirty="0">
                <a:solidFill>
                  <a:srgbClr val="000000"/>
                </a:solidFill>
                <a:latin typeface="微軟正黑體" panose="020B0604030504040204" pitchFamily="34" charset="-120"/>
                <a:ea typeface="微軟正黑體" panose="020B0604030504040204" pitchFamily="34" charset="-120"/>
              </a:rPr>
              <a:t>樓</a:t>
            </a:r>
            <a:endParaRPr lang="en-US" altLang="zh-TW" sz="2600" dirty="0">
              <a:solidFill>
                <a:srgbClr val="000000"/>
              </a:solidFill>
              <a:latin typeface="微軟正黑體" panose="020B0604030504040204" pitchFamily="34" charset="-120"/>
              <a:ea typeface="微軟正黑體" panose="020B0604030504040204" pitchFamily="34" charset="-120"/>
            </a:endParaRPr>
          </a:p>
        </p:txBody>
      </p:sp>
      <p:pic>
        <p:nvPicPr>
          <p:cNvPr id="22" name="圖片 21">
            <a:extLst>
              <a:ext uri="{FF2B5EF4-FFF2-40B4-BE49-F238E27FC236}">
                <a16:creationId xmlns:a16="http://schemas.microsoft.com/office/drawing/2014/main" id="{D21A7FEC-31FD-4D38-8E0E-2E6439AC8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545" y="3844604"/>
            <a:ext cx="2154196" cy="2154196"/>
          </a:xfrm>
          <a:prstGeom prst="rect">
            <a:avLst/>
          </a:prstGeom>
        </p:spPr>
      </p:pic>
    </p:spTree>
    <p:extLst>
      <p:ext uri="{BB962C8B-B14F-4D97-AF65-F5344CB8AC3E}">
        <p14:creationId xmlns:p14="http://schemas.microsoft.com/office/powerpoint/2010/main" val="4134784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51</a:t>
            </a:fld>
            <a:endParaRPr lang="en-US" dirty="0"/>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595503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申請簽約配合事項</a:t>
            </a:r>
            <a:r>
              <a:rPr lang="en-US" altLang="zh-TW" sz="4000" dirty="0">
                <a:solidFill>
                  <a:srgbClr val="002060"/>
                </a:solidFill>
                <a:latin typeface="微軟正黑體" panose="020B0604030504040204" pitchFamily="34" charset="-120"/>
                <a:ea typeface="微軟正黑體" panose="020B0604030504040204" pitchFamily="34" charset="-120"/>
              </a:rPr>
              <a:t>(1/2)</a:t>
            </a:r>
            <a:endParaRPr lang="zh-TW" altLang="en-US" sz="4000" dirty="0">
              <a:solidFill>
                <a:srgbClr val="002060"/>
              </a:solidFill>
            </a:endParaRPr>
          </a:p>
        </p:txBody>
      </p:sp>
      <p:sp>
        <p:nvSpPr>
          <p:cNvPr id="20" name="標題 2">
            <a:extLst>
              <a:ext uri="{FF2B5EF4-FFF2-40B4-BE49-F238E27FC236}">
                <a16:creationId xmlns:a16="http://schemas.microsoft.com/office/drawing/2014/main" id="{9C1971E1-8A79-4466-A311-6C2DC9666C84}"/>
              </a:ext>
            </a:extLst>
          </p:cNvPr>
          <p:cNvSpPr txBox="1">
            <a:spLocks/>
          </p:cNvSpPr>
          <p:nvPr/>
        </p:nvSpPr>
        <p:spPr>
          <a:xfrm>
            <a:off x="752743" y="1287579"/>
            <a:ext cx="5038457" cy="4349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baseline="0">
                <a:solidFill>
                  <a:schemeClr val="tx1">
                    <a:lumMod val="50000"/>
                  </a:schemeClr>
                </a:solidFill>
                <a:latin typeface="+mj-ea"/>
                <a:ea typeface="+mj-ea"/>
                <a:cs typeface="+mj-cs"/>
              </a:defRPr>
            </a:lvl1pPr>
          </a:lstStyle>
          <a:p>
            <a:pPr>
              <a:lnSpc>
                <a:spcPts val="3000"/>
              </a:lnSpc>
            </a:pPr>
            <a:r>
              <a:rPr lang="zh-TW" altLang="en-US" sz="2600" dirty="0">
                <a:solidFill>
                  <a:srgbClr val="000000"/>
                </a:solidFill>
                <a:latin typeface="微軟正黑體" panose="020B0604030504040204" pitchFamily="34" charset="-120"/>
                <a:ea typeface="微軟正黑體" panose="020B0604030504040204" pitchFamily="34" charset="-120"/>
              </a:rPr>
              <a:t>一、申請簽約與計畫期程：</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989013" indent="-361950">
              <a:lnSpc>
                <a:spcPts val="3000"/>
              </a:lnSpc>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限本市開業之</a:t>
            </a:r>
            <a:r>
              <a:rPr lang="zh-TW" altLang="en-US" sz="2600" dirty="0">
                <a:solidFill>
                  <a:srgbClr val="FF0000"/>
                </a:solidFill>
                <a:latin typeface="微軟正黑體" panose="020B0604030504040204" pitchFamily="34" charset="-120"/>
                <a:ea typeface="微軟正黑體" panose="020B0604030504040204" pitchFamily="34" charset="-120"/>
              </a:rPr>
              <a:t>健保特約醫療機構</a:t>
            </a:r>
            <a:endParaRPr lang="en-US" altLang="zh-TW" sz="2600" dirty="0">
              <a:solidFill>
                <a:srgbClr val="FF0000"/>
              </a:solidFill>
              <a:latin typeface="微軟正黑體" panose="020B0604030504040204" pitchFamily="34" charset="-120"/>
              <a:ea typeface="微軟正黑體" panose="020B0604030504040204" pitchFamily="34" charset="-120"/>
            </a:endParaRPr>
          </a:p>
          <a:p>
            <a:pPr marL="989013" indent="-361950">
              <a:lnSpc>
                <a:spcPts val="3000"/>
              </a:lnSpc>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執行期間：自計畫公告日起至</a:t>
            </a:r>
            <a:r>
              <a:rPr lang="en-US" altLang="zh-TW" sz="2600" dirty="0">
                <a:solidFill>
                  <a:srgbClr val="000000"/>
                </a:solidFill>
                <a:latin typeface="微軟正黑體" panose="020B0604030504040204" pitchFamily="34" charset="-120"/>
                <a:ea typeface="微軟正黑體" panose="020B0604030504040204" pitchFamily="34" charset="-120"/>
              </a:rPr>
              <a:t>115</a:t>
            </a:r>
            <a:r>
              <a:rPr lang="zh-TW" altLang="en-US" sz="2600" dirty="0">
                <a:solidFill>
                  <a:srgbClr val="000000"/>
                </a:solidFill>
                <a:latin typeface="微軟正黑體" panose="020B0604030504040204" pitchFamily="34" charset="-120"/>
                <a:ea typeface="微軟正黑體" panose="020B0604030504040204" pitchFamily="34" charset="-120"/>
              </a:rPr>
              <a:t>年</a:t>
            </a:r>
            <a:r>
              <a:rPr lang="en-US" altLang="zh-TW" sz="2600" dirty="0">
                <a:solidFill>
                  <a:srgbClr val="000000"/>
                </a:solidFill>
                <a:latin typeface="微軟正黑體" panose="020B0604030504040204" pitchFamily="34" charset="-120"/>
                <a:ea typeface="微軟正黑體" panose="020B0604030504040204" pitchFamily="34" charset="-120"/>
              </a:rPr>
              <a:t>12</a:t>
            </a:r>
            <a:r>
              <a:rPr lang="zh-TW" altLang="en-US" sz="2600" dirty="0">
                <a:solidFill>
                  <a:srgbClr val="000000"/>
                </a:solidFill>
                <a:latin typeface="微軟正黑體" panose="020B0604030504040204" pitchFamily="34" charset="-120"/>
                <a:ea typeface="微軟正黑體" panose="020B0604030504040204" pitchFamily="34" charset="-120"/>
              </a:rPr>
              <a:t>月</a:t>
            </a:r>
            <a:r>
              <a:rPr lang="en-US" altLang="zh-TW" sz="2600" dirty="0">
                <a:solidFill>
                  <a:srgbClr val="000000"/>
                </a:solidFill>
                <a:latin typeface="微軟正黑體" panose="020B0604030504040204" pitchFamily="34" charset="-120"/>
                <a:ea typeface="微軟正黑體" panose="020B0604030504040204" pitchFamily="34" charset="-120"/>
              </a:rPr>
              <a:t>10</a:t>
            </a:r>
            <a:r>
              <a:rPr lang="zh-TW" altLang="en-US" sz="2600" dirty="0">
                <a:solidFill>
                  <a:srgbClr val="000000"/>
                </a:solidFill>
                <a:latin typeface="微軟正黑體" panose="020B0604030504040204" pitchFamily="34" charset="-120"/>
                <a:ea typeface="微軟正黑體" panose="020B0604030504040204" pitchFamily="34" charset="-120"/>
              </a:rPr>
              <a:t>日止</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a:lnSpc>
                <a:spcPts val="3000"/>
              </a:lnSpc>
            </a:pPr>
            <a:r>
              <a:rPr lang="zh-TW" altLang="en-US" sz="2600" dirty="0">
                <a:solidFill>
                  <a:srgbClr val="000000"/>
                </a:solidFill>
                <a:latin typeface="微軟正黑體" panose="020B0604030504040204" pitchFamily="34" charset="-120"/>
                <a:ea typeface="微軟正黑體" panose="020B0604030504040204" pitchFamily="34" charset="-120"/>
              </a:rPr>
              <a:t>二、檢具文件：</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989013" indent="-361950">
              <a:lnSpc>
                <a:spcPts val="3000"/>
              </a:lnSpc>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申請表</a:t>
            </a:r>
            <a:r>
              <a:rPr lang="en-US" altLang="zh-TW" sz="2600" dirty="0">
                <a:solidFill>
                  <a:srgbClr val="FF0000"/>
                </a:solidFill>
                <a:latin typeface="微軟正黑體" panose="020B0604030504040204" pitchFamily="34" charset="-120"/>
                <a:ea typeface="微軟正黑體" panose="020B0604030504040204" pitchFamily="34" charset="-120"/>
              </a:rPr>
              <a:t>1</a:t>
            </a:r>
            <a:r>
              <a:rPr lang="zh-TW" altLang="en-US" sz="2600" dirty="0">
                <a:solidFill>
                  <a:srgbClr val="FF0000"/>
                </a:solidFill>
                <a:latin typeface="微軟正黑體" panose="020B0604030504040204" pitchFamily="34" charset="-120"/>
                <a:ea typeface="微軟正黑體" panose="020B0604030504040204" pitchFamily="34" charset="-120"/>
              </a:rPr>
              <a:t>份</a:t>
            </a:r>
            <a:r>
              <a:rPr lang="en-US" altLang="zh-TW"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000000"/>
                </a:solidFill>
                <a:latin typeface="微軟正黑體" panose="020B0604030504040204" pitchFamily="34" charset="-120"/>
                <a:ea typeface="微軟正黑體" panose="020B0604030504040204" pitchFamily="34" charset="-120"/>
              </a:rPr>
              <a:t>如圖</a:t>
            </a:r>
            <a:r>
              <a:rPr lang="en-US" altLang="zh-TW" sz="2600" dirty="0">
                <a:solidFill>
                  <a:srgbClr val="000000"/>
                </a:solidFill>
                <a:latin typeface="微軟正黑體" panose="020B0604030504040204" pitchFamily="34" charset="-120"/>
                <a:ea typeface="微軟正黑體" panose="020B0604030504040204" pitchFamily="34" charset="-120"/>
              </a:rPr>
              <a:t>1)</a:t>
            </a:r>
          </a:p>
          <a:p>
            <a:pPr marL="989013" indent="-361950">
              <a:lnSpc>
                <a:spcPts val="3000"/>
              </a:lnSpc>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契約書</a:t>
            </a:r>
            <a:r>
              <a:rPr lang="en-US" altLang="zh-TW" sz="2600" dirty="0">
                <a:solidFill>
                  <a:srgbClr val="FF0000"/>
                </a:solidFill>
                <a:latin typeface="微軟正黑體" panose="020B0604030504040204" pitchFamily="34" charset="-120"/>
                <a:ea typeface="微軟正黑體" panose="020B0604030504040204" pitchFamily="34" charset="-120"/>
              </a:rPr>
              <a:t>1</a:t>
            </a:r>
            <a:r>
              <a:rPr lang="zh-TW" altLang="en-US" sz="2600" dirty="0">
                <a:solidFill>
                  <a:srgbClr val="FF0000"/>
                </a:solidFill>
                <a:latin typeface="微軟正黑體" panose="020B0604030504040204" pitchFamily="34" charset="-120"/>
                <a:ea typeface="微軟正黑體" panose="020B0604030504040204" pitchFamily="34" charset="-120"/>
              </a:rPr>
              <a:t>式</a:t>
            </a:r>
            <a:r>
              <a:rPr lang="en-US" altLang="zh-TW" sz="2600" dirty="0">
                <a:solidFill>
                  <a:srgbClr val="FF0000"/>
                </a:solidFill>
                <a:latin typeface="微軟正黑體" panose="020B0604030504040204" pitchFamily="34" charset="-120"/>
                <a:ea typeface="微軟正黑體" panose="020B0604030504040204" pitchFamily="34" charset="-120"/>
              </a:rPr>
              <a:t>2</a:t>
            </a:r>
            <a:r>
              <a:rPr lang="zh-TW" altLang="en-US" sz="2600" dirty="0">
                <a:solidFill>
                  <a:srgbClr val="FF0000"/>
                </a:solidFill>
                <a:latin typeface="微軟正黑體" panose="020B0604030504040204" pitchFamily="34" charset="-120"/>
                <a:ea typeface="微軟正黑體" panose="020B0604030504040204" pitchFamily="34" charset="-120"/>
              </a:rPr>
              <a:t>份</a:t>
            </a:r>
            <a:r>
              <a:rPr lang="en-US" altLang="zh-TW"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000000"/>
                </a:solidFill>
                <a:latin typeface="微軟正黑體" panose="020B0604030504040204" pitchFamily="34" charset="-120"/>
                <a:ea typeface="微軟正黑體" panose="020B0604030504040204" pitchFamily="34" charset="-120"/>
              </a:rPr>
              <a:t>如圖</a:t>
            </a:r>
            <a:r>
              <a:rPr lang="en-US" altLang="zh-TW" sz="2600" dirty="0">
                <a:solidFill>
                  <a:srgbClr val="000000"/>
                </a:solidFill>
                <a:latin typeface="微軟正黑體" panose="020B0604030504040204" pitchFamily="34" charset="-120"/>
                <a:ea typeface="微軟正黑體" panose="020B0604030504040204" pitchFamily="34" charset="-120"/>
              </a:rPr>
              <a:t>2)</a:t>
            </a:r>
          </a:p>
        </p:txBody>
      </p:sp>
      <p:pic>
        <p:nvPicPr>
          <p:cNvPr id="5" name="圖片 4">
            <a:extLst>
              <a:ext uri="{FF2B5EF4-FFF2-40B4-BE49-F238E27FC236}">
                <a16:creationId xmlns:a16="http://schemas.microsoft.com/office/drawing/2014/main" id="{DCA847C6-90C0-4A32-BE99-83F2C4961A0A}"/>
              </a:ext>
            </a:extLst>
          </p:cNvPr>
          <p:cNvPicPr>
            <a:picLocks noChangeAspect="1"/>
          </p:cNvPicPr>
          <p:nvPr/>
        </p:nvPicPr>
        <p:blipFill>
          <a:blip r:embed="rId3"/>
          <a:stretch>
            <a:fillRect/>
          </a:stretch>
        </p:blipFill>
        <p:spPr>
          <a:xfrm>
            <a:off x="5715000" y="1459485"/>
            <a:ext cx="3233480" cy="4578906"/>
          </a:xfrm>
          <a:prstGeom prst="rect">
            <a:avLst/>
          </a:prstGeom>
        </p:spPr>
      </p:pic>
      <p:pic>
        <p:nvPicPr>
          <p:cNvPr id="7" name="圖片 6">
            <a:extLst>
              <a:ext uri="{FF2B5EF4-FFF2-40B4-BE49-F238E27FC236}">
                <a16:creationId xmlns:a16="http://schemas.microsoft.com/office/drawing/2014/main" id="{2B4A3F98-09AE-474C-A01E-57DF1D38C942}"/>
              </a:ext>
            </a:extLst>
          </p:cNvPr>
          <p:cNvPicPr>
            <a:picLocks noChangeAspect="1"/>
          </p:cNvPicPr>
          <p:nvPr/>
        </p:nvPicPr>
        <p:blipFill>
          <a:blip r:embed="rId4"/>
          <a:stretch>
            <a:fillRect/>
          </a:stretch>
        </p:blipFill>
        <p:spPr>
          <a:xfrm>
            <a:off x="8686800" y="1573204"/>
            <a:ext cx="3048808" cy="4366782"/>
          </a:xfrm>
          <a:prstGeom prst="rect">
            <a:avLst/>
          </a:prstGeom>
        </p:spPr>
      </p:pic>
      <p:sp>
        <p:nvSpPr>
          <p:cNvPr id="8" name="文字方塊 7">
            <a:extLst>
              <a:ext uri="{FF2B5EF4-FFF2-40B4-BE49-F238E27FC236}">
                <a16:creationId xmlns:a16="http://schemas.microsoft.com/office/drawing/2014/main" id="{EA4AB8B9-AD67-467B-8BAD-8E107C7F9226}"/>
              </a:ext>
            </a:extLst>
          </p:cNvPr>
          <p:cNvSpPr txBox="1"/>
          <p:nvPr/>
        </p:nvSpPr>
        <p:spPr>
          <a:xfrm>
            <a:off x="7467600" y="6064242"/>
            <a:ext cx="1350335" cy="369332"/>
          </a:xfrm>
          <a:prstGeom prst="rect">
            <a:avLst/>
          </a:prstGeom>
          <a:noFill/>
        </p:spPr>
        <p:txBody>
          <a:bodyPr wrap="square" rtlCol="0">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圖</a:t>
            </a:r>
            <a:r>
              <a:rPr lang="en-US" altLang="zh-TW" b="1" dirty="0">
                <a:solidFill>
                  <a:srgbClr val="000000"/>
                </a:solidFill>
                <a:latin typeface="微軟正黑體" panose="020B0604030504040204" pitchFamily="34" charset="-120"/>
                <a:ea typeface="微軟正黑體" panose="020B0604030504040204" pitchFamily="34" charset="-120"/>
              </a:rPr>
              <a:t>1.</a:t>
            </a:r>
            <a:r>
              <a:rPr lang="zh-TW" altLang="en-US" b="1" dirty="0">
                <a:solidFill>
                  <a:srgbClr val="000000"/>
                </a:solidFill>
                <a:latin typeface="微軟正黑體" panose="020B0604030504040204" pitchFamily="34" charset="-120"/>
                <a:ea typeface="微軟正黑體" panose="020B0604030504040204" pitchFamily="34" charset="-120"/>
              </a:rPr>
              <a:t>申請表</a:t>
            </a:r>
          </a:p>
        </p:txBody>
      </p:sp>
      <p:sp>
        <p:nvSpPr>
          <p:cNvPr id="11" name="文字方塊 10">
            <a:extLst>
              <a:ext uri="{FF2B5EF4-FFF2-40B4-BE49-F238E27FC236}">
                <a16:creationId xmlns:a16="http://schemas.microsoft.com/office/drawing/2014/main" id="{BF53E13A-7DBB-416F-8036-076A7D6CA21E}"/>
              </a:ext>
            </a:extLst>
          </p:cNvPr>
          <p:cNvSpPr txBox="1"/>
          <p:nvPr/>
        </p:nvSpPr>
        <p:spPr>
          <a:xfrm>
            <a:off x="9875170" y="6070628"/>
            <a:ext cx="1350335" cy="369332"/>
          </a:xfrm>
          <a:prstGeom prst="rect">
            <a:avLst/>
          </a:prstGeom>
          <a:noFill/>
        </p:spPr>
        <p:txBody>
          <a:bodyPr wrap="square" rtlCol="0">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圖</a:t>
            </a:r>
            <a:r>
              <a:rPr lang="en-US" altLang="zh-TW" b="1" dirty="0">
                <a:solidFill>
                  <a:srgbClr val="000000"/>
                </a:solidFill>
                <a:latin typeface="微軟正黑體" panose="020B0604030504040204" pitchFamily="34" charset="-120"/>
                <a:ea typeface="微軟正黑體" panose="020B0604030504040204" pitchFamily="34" charset="-120"/>
              </a:rPr>
              <a:t>2.</a:t>
            </a:r>
            <a:r>
              <a:rPr lang="zh-TW" altLang="en-US" b="1" dirty="0">
                <a:solidFill>
                  <a:srgbClr val="000000"/>
                </a:solidFill>
                <a:latin typeface="微軟正黑體" panose="020B0604030504040204" pitchFamily="34" charset="-120"/>
                <a:ea typeface="微軟正黑體" panose="020B0604030504040204" pitchFamily="34" charset="-120"/>
              </a:rPr>
              <a:t>契約書</a:t>
            </a:r>
          </a:p>
        </p:txBody>
      </p:sp>
    </p:spTree>
    <p:extLst>
      <p:ext uri="{BB962C8B-B14F-4D97-AF65-F5344CB8AC3E}">
        <p14:creationId xmlns:p14="http://schemas.microsoft.com/office/powerpoint/2010/main" val="3144666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52</a:t>
            </a:fld>
            <a:endParaRPr lang="en-US" dirty="0"/>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565023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申請簽約配合事項</a:t>
            </a:r>
            <a:r>
              <a:rPr lang="en-US" altLang="zh-TW" sz="4000" dirty="0">
                <a:solidFill>
                  <a:srgbClr val="002060"/>
                </a:solidFill>
                <a:latin typeface="微軟正黑體" panose="020B0604030504040204" pitchFamily="34" charset="-120"/>
                <a:ea typeface="微軟正黑體" panose="020B0604030504040204" pitchFamily="34" charset="-120"/>
              </a:rPr>
              <a:t>(2/2)</a:t>
            </a:r>
            <a:endParaRPr lang="zh-TW" altLang="en-US" sz="4000" dirty="0">
              <a:solidFill>
                <a:srgbClr val="002060"/>
              </a:solidFill>
            </a:endParaRPr>
          </a:p>
        </p:txBody>
      </p:sp>
      <p:sp>
        <p:nvSpPr>
          <p:cNvPr id="20" name="標題 2">
            <a:extLst>
              <a:ext uri="{FF2B5EF4-FFF2-40B4-BE49-F238E27FC236}">
                <a16:creationId xmlns:a16="http://schemas.microsoft.com/office/drawing/2014/main" id="{9C1971E1-8A79-4466-A311-6C2DC9666C84}"/>
              </a:ext>
            </a:extLst>
          </p:cNvPr>
          <p:cNvSpPr txBox="1">
            <a:spLocks/>
          </p:cNvSpPr>
          <p:nvPr/>
        </p:nvSpPr>
        <p:spPr>
          <a:xfrm>
            <a:off x="723607" y="1890690"/>
            <a:ext cx="5829593" cy="350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baseline="0">
                <a:solidFill>
                  <a:schemeClr val="tx1">
                    <a:lumMod val="50000"/>
                  </a:schemeClr>
                </a:solidFill>
                <a:latin typeface="+mj-ea"/>
                <a:ea typeface="+mj-ea"/>
                <a:cs typeface="+mj-cs"/>
              </a:defRPr>
            </a:lvl1pPr>
          </a:lstStyle>
          <a:p>
            <a:pPr marL="627063" indent="-627063">
              <a:lnSpc>
                <a:spcPts val="3500"/>
              </a:lnSpc>
            </a:pPr>
            <a:r>
              <a:rPr lang="zh-TW" altLang="en-US" sz="2600" dirty="0">
                <a:solidFill>
                  <a:srgbClr val="000000"/>
                </a:solidFill>
                <a:latin typeface="微軟正黑體" panose="020B0604030504040204" pitchFamily="34" charset="-120"/>
                <a:ea typeface="微軟正黑體" panose="020B0604030504040204" pitchFamily="34" charset="-120"/>
              </a:rPr>
              <a:t>三、送件方式：</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1000125" indent="-373063">
              <a:lnSpc>
                <a:spcPts val="3500"/>
              </a:lnSpc>
              <a:buFont typeface="+mj-lt"/>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以郵寄掛號或專人送達至「臺中市政府衛生局</a:t>
            </a:r>
            <a:r>
              <a:rPr lang="en-US" altLang="zh-TW" sz="2600" dirty="0">
                <a:solidFill>
                  <a:srgbClr val="000000"/>
                </a:solidFill>
                <a:latin typeface="微軟正黑體" panose="020B0604030504040204" pitchFamily="34" charset="-120"/>
                <a:ea typeface="微軟正黑體" panose="020B0604030504040204" pitchFamily="34" charset="-120"/>
              </a:rPr>
              <a:t>4</a:t>
            </a:r>
            <a:r>
              <a:rPr lang="zh-TW" altLang="en-US" sz="2600" dirty="0">
                <a:solidFill>
                  <a:srgbClr val="000000"/>
                </a:solidFill>
                <a:latin typeface="微軟正黑體" panose="020B0604030504040204" pitchFamily="34" charset="-120"/>
                <a:ea typeface="微軟正黑體" panose="020B0604030504040204" pitchFamily="34" charset="-120"/>
              </a:rPr>
              <a:t>樓長期照護科」</a:t>
            </a:r>
            <a:r>
              <a:rPr lang="en-US" altLang="zh-TW" sz="2600" dirty="0">
                <a:solidFill>
                  <a:srgbClr val="000000"/>
                </a:solidFill>
                <a:latin typeface="微軟正黑體" panose="020B0604030504040204" pitchFamily="34" charset="-120"/>
                <a:ea typeface="微軟正黑體" panose="020B0604030504040204" pitchFamily="34" charset="-120"/>
              </a:rPr>
              <a:t>(</a:t>
            </a:r>
            <a:r>
              <a:rPr lang="zh-TW" altLang="en-US" sz="2600" dirty="0">
                <a:solidFill>
                  <a:srgbClr val="FF0000"/>
                </a:solidFill>
                <a:latin typeface="微軟正黑體" panose="020B0604030504040204" pitchFamily="34" charset="-120"/>
                <a:ea typeface="微軟正黑體" panose="020B0604030504040204" pitchFamily="34" charset="-120"/>
              </a:rPr>
              <a:t>封面請註明計畫名稱</a:t>
            </a:r>
            <a:r>
              <a:rPr lang="zh-TW" altLang="en-US" sz="2600" dirty="0">
                <a:solidFill>
                  <a:srgbClr val="000000"/>
                </a:solidFill>
                <a:latin typeface="微軟正黑體" panose="020B0604030504040204" pitchFamily="34" charset="-120"/>
                <a:ea typeface="微軟正黑體" panose="020B0604030504040204" pitchFamily="34" charset="-120"/>
              </a:rPr>
              <a:t>）</a:t>
            </a: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1000125" indent="-373063">
              <a:lnSpc>
                <a:spcPts val="3500"/>
              </a:lnSpc>
              <a:buFont typeface="+mj-lt"/>
              <a:buAutoNum type="arabicPeriod"/>
            </a:pPr>
            <a:endParaRPr lang="en-US" altLang="zh-TW" sz="2600" dirty="0">
              <a:solidFill>
                <a:srgbClr val="000000"/>
              </a:solidFill>
              <a:latin typeface="微軟正黑體" panose="020B0604030504040204" pitchFamily="34" charset="-120"/>
              <a:ea typeface="微軟正黑體" panose="020B0604030504040204" pitchFamily="34" charset="-120"/>
            </a:endParaRPr>
          </a:p>
          <a:p>
            <a:pPr marL="1000125" indent="-373063">
              <a:lnSpc>
                <a:spcPts val="3500"/>
              </a:lnSpc>
              <a:buFont typeface="+mj-lt"/>
              <a:buAutoNum type="arabicPeriod"/>
            </a:pPr>
            <a:r>
              <a:rPr lang="zh-TW" altLang="en-US" sz="2600" dirty="0">
                <a:solidFill>
                  <a:srgbClr val="000000"/>
                </a:solidFill>
                <a:latin typeface="微軟正黑體" panose="020B0604030504040204" pitchFamily="34" charset="-120"/>
                <a:ea typeface="微軟正黑體" panose="020B0604030504040204" pitchFamily="34" charset="-120"/>
              </a:rPr>
              <a:t>待本局審核通過並函復單位，即可執行。</a:t>
            </a:r>
            <a:endParaRPr lang="en-US" altLang="zh-TW" sz="2600" dirty="0">
              <a:solidFill>
                <a:srgbClr val="000000"/>
              </a:solidFill>
              <a:latin typeface="微軟正黑體" panose="020B0604030504040204" pitchFamily="34" charset="-120"/>
              <a:ea typeface="微軟正黑體" panose="020B0604030504040204" pitchFamily="34" charset="-120"/>
            </a:endParaRPr>
          </a:p>
        </p:txBody>
      </p:sp>
      <p:pic>
        <p:nvPicPr>
          <p:cNvPr id="10" name="圖片 9">
            <a:extLst>
              <a:ext uri="{FF2B5EF4-FFF2-40B4-BE49-F238E27FC236}">
                <a16:creationId xmlns:a16="http://schemas.microsoft.com/office/drawing/2014/main" id="{33D8DDCF-4965-466A-8A43-428FA1C93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8404" y="0"/>
            <a:ext cx="5121503" cy="6858000"/>
          </a:xfrm>
          <a:prstGeom prst="rect">
            <a:avLst/>
          </a:prstGeom>
        </p:spPr>
      </p:pic>
    </p:spTree>
    <p:extLst>
      <p:ext uri="{BB962C8B-B14F-4D97-AF65-F5344CB8AC3E}">
        <p14:creationId xmlns:p14="http://schemas.microsoft.com/office/powerpoint/2010/main" val="1406519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EE951885-160A-4EA1-A960-3C1357ADA134}"/>
              </a:ext>
            </a:extLst>
          </p:cNvPr>
          <p:cNvSpPr>
            <a:spLocks noGrp="1"/>
          </p:cNvSpPr>
          <p:nvPr>
            <p:ph type="sldNum" sz="quarter" idx="12"/>
          </p:nvPr>
        </p:nvSpPr>
        <p:spPr>
          <a:xfrm>
            <a:off x="8610600" y="6286904"/>
            <a:ext cx="341609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845F5A-061D-4825-9AE9-D7794091C6CF}" type="slidenum">
              <a:rPr lang="en-US" smtClean="0"/>
              <a:pPr/>
              <a:t>53</a:t>
            </a:fld>
            <a:endParaRPr lang="en-US" dirty="0"/>
          </a:p>
        </p:txBody>
      </p:sp>
      <p:sp>
        <p:nvSpPr>
          <p:cNvPr id="3" name="標題 2">
            <a:extLst>
              <a:ext uri="{FF2B5EF4-FFF2-40B4-BE49-F238E27FC236}">
                <a16:creationId xmlns:a16="http://schemas.microsoft.com/office/drawing/2014/main" id="{16613370-5179-4D6D-8B7E-940D8CF17CCC}"/>
              </a:ext>
            </a:extLst>
          </p:cNvPr>
          <p:cNvSpPr>
            <a:spLocks noGrp="1"/>
          </p:cNvSpPr>
          <p:nvPr>
            <p:ph type="title"/>
          </p:nvPr>
        </p:nvSpPr>
        <p:spPr>
          <a:xfrm>
            <a:off x="1360169" y="629488"/>
            <a:ext cx="7707631" cy="697230"/>
          </a:xfrm>
        </p:spPr>
        <p:txBody>
          <a:bodyPr>
            <a:normAutofit/>
          </a:bodyPr>
          <a:lstStyle/>
          <a:p>
            <a:r>
              <a:rPr lang="zh-TW" altLang="en-US" sz="4000" dirty="0">
                <a:solidFill>
                  <a:srgbClr val="002060"/>
                </a:solidFill>
                <a:latin typeface="微軟正黑體" panose="020B0604030504040204" pitchFamily="34" charset="-120"/>
                <a:ea typeface="微軟正黑體" panose="020B0604030504040204" pitchFamily="34" charset="-120"/>
              </a:rPr>
              <a:t>臺中市</a:t>
            </a:r>
            <a:r>
              <a:rPr lang="en-US" altLang="zh-TW" sz="4000" dirty="0">
                <a:solidFill>
                  <a:srgbClr val="002060"/>
                </a:solidFill>
                <a:latin typeface="微軟正黑體" panose="020B0604030504040204" pitchFamily="34" charset="-120"/>
                <a:ea typeface="微軟正黑體" panose="020B0604030504040204" pitchFamily="34" charset="-120"/>
              </a:rPr>
              <a:t>12</a:t>
            </a:r>
            <a:r>
              <a:rPr lang="zh-TW" altLang="en-US" sz="4000" dirty="0">
                <a:solidFill>
                  <a:srgbClr val="002060"/>
                </a:solidFill>
                <a:latin typeface="微軟正黑體" panose="020B0604030504040204" pitchFamily="34" charset="-120"/>
                <a:ea typeface="微軟正黑體" panose="020B0604030504040204" pitchFamily="34" charset="-120"/>
              </a:rPr>
              <a:t>家失智共同照護中心</a:t>
            </a:r>
            <a:endParaRPr lang="zh-TW" altLang="en-US" sz="4000" dirty="0">
              <a:solidFill>
                <a:srgbClr val="002060"/>
              </a:solidFill>
            </a:endParaRPr>
          </a:p>
        </p:txBody>
      </p:sp>
      <p:graphicFrame>
        <p:nvGraphicFramePr>
          <p:cNvPr id="7" name="表格 6">
            <a:extLst>
              <a:ext uri="{FF2B5EF4-FFF2-40B4-BE49-F238E27FC236}">
                <a16:creationId xmlns:a16="http://schemas.microsoft.com/office/drawing/2014/main" id="{AEDBB14D-8628-4B8B-8F95-323991E2A62D}"/>
              </a:ext>
            </a:extLst>
          </p:cNvPr>
          <p:cNvGraphicFramePr>
            <a:graphicFrameLocks noGrp="1"/>
          </p:cNvGraphicFramePr>
          <p:nvPr/>
        </p:nvGraphicFramePr>
        <p:xfrm>
          <a:off x="395140" y="1500405"/>
          <a:ext cx="11631550" cy="5219619"/>
        </p:xfrm>
        <a:graphic>
          <a:graphicData uri="http://schemas.openxmlformats.org/drawingml/2006/table">
            <a:tbl>
              <a:tblPr firstRow="1" bandRow="1">
                <a:tableStyleId>{5C22544A-7EE6-4342-B048-85BDC9FD1C3A}</a:tableStyleId>
              </a:tblPr>
              <a:tblGrid>
                <a:gridCol w="808568">
                  <a:extLst>
                    <a:ext uri="{9D8B030D-6E8A-4147-A177-3AD203B41FA5}">
                      <a16:colId xmlns:a16="http://schemas.microsoft.com/office/drawing/2014/main" val="1028592544"/>
                    </a:ext>
                  </a:extLst>
                </a:gridCol>
                <a:gridCol w="3325762">
                  <a:extLst>
                    <a:ext uri="{9D8B030D-6E8A-4147-A177-3AD203B41FA5}">
                      <a16:colId xmlns:a16="http://schemas.microsoft.com/office/drawing/2014/main" val="1062662791"/>
                    </a:ext>
                  </a:extLst>
                </a:gridCol>
                <a:gridCol w="1537634">
                  <a:extLst>
                    <a:ext uri="{9D8B030D-6E8A-4147-A177-3AD203B41FA5}">
                      <a16:colId xmlns:a16="http://schemas.microsoft.com/office/drawing/2014/main" val="3714996056"/>
                    </a:ext>
                  </a:extLst>
                </a:gridCol>
                <a:gridCol w="3278915">
                  <a:extLst>
                    <a:ext uri="{9D8B030D-6E8A-4147-A177-3AD203B41FA5}">
                      <a16:colId xmlns:a16="http://schemas.microsoft.com/office/drawing/2014/main" val="874296616"/>
                    </a:ext>
                  </a:extLst>
                </a:gridCol>
                <a:gridCol w="2680671">
                  <a:extLst>
                    <a:ext uri="{9D8B030D-6E8A-4147-A177-3AD203B41FA5}">
                      <a16:colId xmlns:a16="http://schemas.microsoft.com/office/drawing/2014/main" val="839997086"/>
                    </a:ext>
                  </a:extLst>
                </a:gridCol>
              </a:tblGrid>
              <a:tr h="431337">
                <a:tc rowSpan="2">
                  <a:txBody>
                    <a:bodyPr/>
                    <a:lstStyle/>
                    <a:p>
                      <a:pPr algn="ctr"/>
                      <a:r>
                        <a:rPr lang="zh-TW" altLang="en-US" sz="1400" b="1" dirty="0">
                          <a:solidFill>
                            <a:srgbClr val="000000"/>
                          </a:solidFill>
                          <a:latin typeface="Microsoft YaHei UI" panose="020B0503020204020204" pitchFamily="34" charset="-122"/>
                          <a:ea typeface="Microsoft YaHei UI" panose="020B0503020204020204" pitchFamily="34" charset="-122"/>
                        </a:rPr>
                        <a:t>序號</a:t>
                      </a:r>
                    </a:p>
                  </a:txBody>
                  <a:tcPr anchor="ctr">
                    <a:solidFill>
                      <a:srgbClr val="F8B323"/>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rgbClr val="000000"/>
                          </a:solidFill>
                          <a:effectLst/>
                          <a:latin typeface="Microsoft YaHei UI" panose="020B0503020204020204" pitchFamily="34" charset="-122"/>
                          <a:ea typeface="Microsoft YaHei UI" panose="020B0503020204020204" pitchFamily="34" charset="-122"/>
                          <a:cs typeface="+mn-cs"/>
                        </a:rPr>
                        <a:t>執行單位</a:t>
                      </a:r>
                      <a:endParaRPr lang="zh-TW" altLang="en-US" sz="1400" b="1" kern="1200" dirty="0">
                        <a:solidFill>
                          <a:srgbClr val="000000"/>
                        </a:solidFill>
                        <a:latin typeface="Microsoft YaHei UI" panose="020B0503020204020204" pitchFamily="34" charset="-122"/>
                        <a:ea typeface="Microsoft YaHei UI" panose="020B0503020204020204" pitchFamily="34" charset="-122"/>
                        <a:cs typeface="+mn-cs"/>
                      </a:endParaRPr>
                    </a:p>
                  </a:txBody>
                  <a:tcPr anchor="ctr">
                    <a:lnR w="12700" cap="flat" cmpd="sng" algn="ctr">
                      <a:solidFill>
                        <a:schemeClr val="bg1"/>
                      </a:solidFill>
                      <a:prstDash val="solid"/>
                      <a:round/>
                      <a:headEnd type="none" w="med" len="med"/>
                      <a:tailEnd type="none" w="med" len="med"/>
                    </a:lnR>
                    <a:solidFill>
                      <a:srgbClr val="F8B323"/>
                    </a:solidFill>
                  </a:tcPr>
                </a:tc>
                <a:tc gridSpan="3">
                  <a:txBody>
                    <a:bodyPr/>
                    <a:lstStyle/>
                    <a:p>
                      <a:pPr algn="ctr"/>
                      <a:r>
                        <a:rPr lang="zh-TW" altLang="en-US" sz="1400" b="1" dirty="0">
                          <a:solidFill>
                            <a:srgbClr val="000000"/>
                          </a:solidFill>
                          <a:latin typeface="Microsoft YaHei UI" panose="020B0503020204020204" pitchFamily="34" charset="-122"/>
                          <a:ea typeface="Microsoft YaHei UI" panose="020B0503020204020204" pitchFamily="34" charset="-122"/>
                        </a:rPr>
                        <a:t>聯絡資訊</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8B323"/>
                    </a:solidFill>
                  </a:tcPr>
                </a:tc>
                <a:tc hMerge="1">
                  <a:txBody>
                    <a:bodyPr/>
                    <a:lstStyle/>
                    <a:p>
                      <a:pPr algn="ctr"/>
                      <a:r>
                        <a:rPr lang="zh-TW" altLang="en-US" sz="1400" b="1" dirty="0">
                          <a:solidFill>
                            <a:srgbClr val="000000"/>
                          </a:solidFill>
                          <a:latin typeface="Microsoft YaHei UI" panose="020B0503020204020204" pitchFamily="34" charset="-122"/>
                          <a:ea typeface="Microsoft YaHei UI" panose="020B0503020204020204" pitchFamily="34" charset="-122"/>
                        </a:rPr>
                        <a:t>聯絡資訊</a:t>
                      </a:r>
                    </a:p>
                  </a:txBody>
                  <a:tcPr anchor="ctr">
                    <a:lnB w="12700" cap="flat" cmpd="sng" algn="ctr">
                      <a:solidFill>
                        <a:schemeClr val="bg1"/>
                      </a:solidFill>
                      <a:prstDash val="solid"/>
                      <a:round/>
                      <a:headEnd type="none" w="med" len="med"/>
                      <a:tailEnd type="none" w="med" len="med"/>
                    </a:lnB>
                    <a:solidFill>
                      <a:srgbClr val="F8B323"/>
                    </a:solidFill>
                  </a:tcPr>
                </a:tc>
                <a:tc hMerge="1">
                  <a:txBody>
                    <a:bodyPr/>
                    <a:lstStyle/>
                    <a:p>
                      <a:pPr algn="ctr"/>
                      <a:endParaRPr lang="zh-TW" altLang="en-US" sz="2000" b="1" dirty="0">
                        <a:solidFill>
                          <a:schemeClr val="bg1"/>
                        </a:solidFill>
                        <a:latin typeface="Microsoft YaHei UI" panose="020B0503020204020204" pitchFamily="34" charset="-122"/>
                        <a:ea typeface="Microsoft YaHei UI" panose="020B0503020204020204" pitchFamily="34" charset="-122"/>
                      </a:endParaRPr>
                    </a:p>
                  </a:txBody>
                  <a:tcPr anchor="ctr"/>
                </a:tc>
                <a:extLst>
                  <a:ext uri="{0D108BD9-81ED-4DB2-BD59-A6C34878D82A}">
                    <a16:rowId xmlns:a16="http://schemas.microsoft.com/office/drawing/2014/main" val="2130752080"/>
                  </a:ext>
                </a:extLst>
              </a:tr>
              <a:tr h="447040">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000000"/>
                          </a:solidFill>
                          <a:latin typeface="Microsoft YaHei UI" panose="020B0503020204020204" pitchFamily="34" charset="-122"/>
                          <a:ea typeface="Microsoft YaHei UI" panose="020B0503020204020204" pitchFamily="34" charset="-122"/>
                        </a:rPr>
                        <a:t>服務人員</a:t>
                      </a:r>
                      <a:endParaRPr lang="en-US" altLang="zh-TW" sz="1400" b="1" dirty="0">
                        <a:solidFill>
                          <a:srgbClr val="000000"/>
                        </a:solidFill>
                        <a:latin typeface="Microsoft YaHei UI" panose="020B0503020204020204" pitchFamily="34" charset="-122"/>
                        <a:ea typeface="Microsoft YaHei UI" panose="020B0503020204020204" pitchFamily="34" charset="-122"/>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8B323"/>
                    </a:solidFill>
                  </a:tcPr>
                </a:tc>
                <a:tc>
                  <a:txBody>
                    <a:bodyPr/>
                    <a:lstStyle/>
                    <a:p>
                      <a:pPr algn="ctr"/>
                      <a:r>
                        <a:rPr lang="zh-TW" altLang="en-US" sz="1400" b="1" dirty="0">
                          <a:solidFill>
                            <a:srgbClr val="000000"/>
                          </a:solidFill>
                          <a:latin typeface="Microsoft YaHei UI" panose="020B0503020204020204" pitchFamily="34" charset="-122"/>
                          <a:ea typeface="Microsoft YaHei UI" panose="020B0503020204020204" pitchFamily="34" charset="-122"/>
                        </a:rPr>
                        <a:t>電子郵件</a:t>
                      </a:r>
                      <a:endParaRPr lang="en-US" altLang="zh-TW" sz="1400" b="1" dirty="0">
                        <a:solidFill>
                          <a:srgbClr val="000000"/>
                        </a:solidFill>
                        <a:latin typeface="Microsoft YaHei UI" panose="020B0503020204020204" pitchFamily="34" charset="-122"/>
                        <a:ea typeface="Microsoft YaHei UI" panose="020B0503020204020204" pitchFamily="34" charset="-122"/>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B323"/>
                    </a:solidFill>
                  </a:tcPr>
                </a:tc>
                <a:tc>
                  <a:txBody>
                    <a:bodyPr/>
                    <a:lstStyle/>
                    <a:p>
                      <a:pPr algn="ctr"/>
                      <a:r>
                        <a:rPr lang="zh-TW" altLang="en-US" sz="1400" b="1" dirty="0">
                          <a:solidFill>
                            <a:srgbClr val="000000"/>
                          </a:solidFill>
                          <a:latin typeface="Microsoft YaHei UI" panose="020B0503020204020204" pitchFamily="34" charset="-122"/>
                          <a:ea typeface="Microsoft YaHei UI" panose="020B0503020204020204" pitchFamily="34" charset="-122"/>
                        </a:rPr>
                        <a:t>電話</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B323"/>
                    </a:solidFill>
                  </a:tcPr>
                </a:tc>
                <a:extLst>
                  <a:ext uri="{0D108BD9-81ED-4DB2-BD59-A6C34878D82A}">
                    <a16:rowId xmlns:a16="http://schemas.microsoft.com/office/drawing/2014/main" val="1352158217"/>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1</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中山醫學大學附設醫院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黃個管師</a:t>
                      </a: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cidc@csh.org.tw</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lnT w="38100" cap="flat" cmpd="sng" algn="ctr">
                      <a:solidFill>
                        <a:schemeClr val="bg1"/>
                      </a:solidFill>
                      <a:prstDash val="solid"/>
                      <a:round/>
                      <a:headEnd type="none" w="med" len="med"/>
                      <a:tailEnd type="none" w="med" len="med"/>
                    </a:lnT>
                  </a:tcP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04-24739595#38123</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66012821"/>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2</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衛生福利部臺中醫院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蕭研究助理</a:t>
                      </a: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adth5556@gmail.com</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04-22294411#5556</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3760521872"/>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3</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光田醫療社團法人光田綜合醫院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古個管師</a:t>
                      </a: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rns349@gmail.com</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04-26885599#5197</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0919-744355</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1919792497"/>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4</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臺中榮民總醫院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黃個管師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vghtcdcc@gmail.com</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04-23592525#3382</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335159005"/>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5</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中國醫藥大學附設醫院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李研究助理</a:t>
                      </a: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023685@tool.caaumed.org.tw</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04-22052121#17465#17466</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4200676482"/>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6</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童綜合醫療社團法人童綜合醫院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張個管師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changshiaochan@gmail.com</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04-26581919#56176</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1089627320"/>
                  </a:ext>
                </a:extLst>
              </a:tr>
              <a:tr h="366914">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7</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佛教慈濟醫療財團法人台中慈濟醫院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賴行政主任</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tc1370502@tzuchi.com.tw</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04-36060666#3823</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075158862"/>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8</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仁愛醫療財團法人大里仁愛醫院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劉個管師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jahpac@mail.jah.org.tw</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04-24819900#12125</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411164496"/>
                  </a:ext>
                </a:extLst>
              </a:tr>
              <a:tr h="336771">
                <a:tc>
                  <a:txBody>
                    <a:bodyPr/>
                    <a:lstStyle/>
                    <a:p>
                      <a:pPr algn="ctr">
                        <a:spcAft>
                          <a:spcPts val="0"/>
                        </a:spcAft>
                      </a:pPr>
                      <a:r>
                        <a:rPr lang="en-US" sz="1400" b="0" i="0" kern="1200" spc="151" baseline="0" dirty="0">
                          <a:solidFill>
                            <a:srgbClr val="000000"/>
                          </a:solidFill>
                          <a:latin typeface="微軟正黑體" panose="020B0604030504040204" pitchFamily="34" charset="-120"/>
                          <a:ea typeface="微軟正黑體" panose="020B0604030504040204" pitchFamily="34" charset="-120"/>
                          <a:cs typeface="+mj-cs"/>
                        </a:rPr>
                        <a:t>9</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衛生福利部豐原醫院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林個管師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fyhfyh2020@gmail.com</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04-25271180#2173</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0900631158</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408263651"/>
                  </a:ext>
                </a:extLst>
              </a:tr>
              <a:tr h="336771">
                <a:tc>
                  <a:txBody>
                    <a:bodyPr/>
                    <a:lstStyle/>
                    <a:p>
                      <a:pPr algn="ctr">
                        <a:spcAft>
                          <a:spcPts val="0"/>
                        </a:spcAft>
                      </a:pPr>
                      <a:r>
                        <a:rPr lang="en-US" altLang="zh-TW" sz="1400" b="0" i="0" kern="1200" spc="151" baseline="0" dirty="0">
                          <a:solidFill>
                            <a:srgbClr val="000000"/>
                          </a:solidFill>
                          <a:latin typeface="微軟正黑體" panose="020B0604030504040204" pitchFamily="34" charset="-120"/>
                          <a:ea typeface="微軟正黑體" panose="020B0604030504040204" pitchFamily="34" charset="-120"/>
                          <a:cs typeface="+mj-cs"/>
                        </a:rPr>
                        <a:t>10</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algn="l" rtl="0" fontAlgn="ct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亞洲大學附屬醫院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蘇心理師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51289@tool.caaumed.org.tw</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04-23329888#1315</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54847184"/>
                  </a:ext>
                </a:extLst>
              </a:tr>
              <a:tr h="336771">
                <a:tc>
                  <a:txBody>
                    <a:bodyPr/>
                    <a:lstStyle/>
                    <a:p>
                      <a:pPr algn="ctr">
                        <a:spcAft>
                          <a:spcPts val="0"/>
                        </a:spcAft>
                      </a:pPr>
                      <a:r>
                        <a:rPr lang="en-US" altLang="zh-TW" sz="1400" b="0" i="0" kern="1200" spc="151" baseline="0" dirty="0">
                          <a:solidFill>
                            <a:srgbClr val="000000"/>
                          </a:solidFill>
                          <a:latin typeface="微軟正黑體" panose="020B0604030504040204" pitchFamily="34" charset="-120"/>
                          <a:ea typeface="微軟正黑體" panose="020B0604030504040204" pitchFamily="34" charset="-120"/>
                          <a:cs typeface="+mj-cs"/>
                        </a:rPr>
                        <a:t>11</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澄清醫院中港分院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沈個管師</a:t>
                      </a:r>
                    </a:p>
                  </a:txBody>
                  <a:tcPr marL="68580" marR="68580" marT="0" marB="0" anchor="ctr"/>
                </a:tc>
                <a:tc>
                  <a:txBody>
                    <a:bodyPr/>
                    <a:lstStyle/>
                    <a:p>
                      <a:pPr marL="0" algn="l" defTabSz="914400" rtl="0" eaLnBrk="1" fontAlgn="ctr" latinLnBrk="0" hangingPunct="1"/>
                      <a:r>
                        <a:rPr lang="en-US" sz="1400" b="1" i="0" kern="1200" spc="151" baseline="0">
                          <a:solidFill>
                            <a:srgbClr val="000000"/>
                          </a:solidFill>
                          <a:latin typeface="微軟正黑體" panose="020B0604030504040204" pitchFamily="34" charset="-120"/>
                          <a:ea typeface="微軟正黑體" panose="020B0604030504040204" pitchFamily="34" charset="-120"/>
                          <a:cs typeface="+mj-cs"/>
                        </a:rPr>
                        <a:t>cmcva@ccgh.com.tw</a:t>
                      </a:r>
                      <a:endParaRPr lang="zh-TW" altLang="en-US" sz="1400" b="1" i="0" kern="1200" spc="151" baseline="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04-24632000#52224</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2022268707"/>
                  </a:ext>
                </a:extLst>
              </a:tr>
              <a:tr h="336771">
                <a:tc>
                  <a:txBody>
                    <a:bodyPr/>
                    <a:lstStyle/>
                    <a:p>
                      <a:pPr algn="ctr">
                        <a:spcAft>
                          <a:spcPts val="0"/>
                        </a:spcAft>
                      </a:pPr>
                      <a:r>
                        <a:rPr lang="en-US" altLang="zh-TW" sz="1400" b="0" i="0" kern="1200" spc="151" baseline="0" dirty="0">
                          <a:solidFill>
                            <a:srgbClr val="000000"/>
                          </a:solidFill>
                          <a:latin typeface="微軟正黑體" panose="020B0604030504040204" pitchFamily="34" charset="-120"/>
                          <a:ea typeface="微軟正黑體" panose="020B0604030504040204" pitchFamily="34" charset="-120"/>
                          <a:cs typeface="+mj-cs"/>
                        </a:rPr>
                        <a:t>12</a:t>
                      </a:r>
                      <a:endParaRPr lang="zh-TW" altLang="en-US" sz="1400" b="0"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5840" marR="5840" marT="5840" marB="0" anchor="ctr"/>
                </a:tc>
                <a:tc>
                  <a:txBody>
                    <a:bodyPr/>
                    <a:lstStyle/>
                    <a:p>
                      <a:pPr marL="0" algn="l"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臺中市立老人復健綜合醫院</a:t>
                      </a:r>
                    </a:p>
                  </a:txBody>
                  <a:tcPr marL="17780" marR="17780" marT="0" marB="0" anchor="ctr"/>
                </a:tc>
                <a:tc>
                  <a:txBody>
                    <a:bodyPr/>
                    <a:lstStyle/>
                    <a:p>
                      <a:pPr marL="0" algn="ctr" defTabSz="914400" rtl="0" eaLnBrk="1" fontAlgn="ctr" latinLnBrk="0" hangingPunct="1"/>
                      <a:r>
                        <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郭個管師</a:t>
                      </a: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102678@tool.caaumed.org.tw</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tc>
                  <a:txBody>
                    <a:bodyPr/>
                    <a:lstStyle/>
                    <a:p>
                      <a:pPr marL="0" algn="l" defTabSz="914400" rtl="0" eaLnBrk="1" fontAlgn="ctr" latinLnBrk="0" hangingPunct="1"/>
                      <a:r>
                        <a:rPr lang="en-US" sz="1400" b="1" i="0" kern="1200" spc="151" baseline="0" dirty="0">
                          <a:solidFill>
                            <a:srgbClr val="000000"/>
                          </a:solidFill>
                          <a:latin typeface="微軟正黑體" panose="020B0604030504040204" pitchFamily="34" charset="-120"/>
                          <a:ea typeface="微軟正黑體" panose="020B0604030504040204" pitchFamily="34" charset="-120"/>
                          <a:cs typeface="+mj-cs"/>
                        </a:rPr>
                        <a:t>04-24375252#11120</a:t>
                      </a:r>
                      <a:endParaRPr lang="zh-TW" altLang="en-US" sz="1400" b="1" i="0" kern="1200" spc="151" baseline="0" dirty="0">
                        <a:solidFill>
                          <a:srgbClr val="000000"/>
                        </a:solidFill>
                        <a:latin typeface="微軟正黑體" panose="020B0604030504040204" pitchFamily="34" charset="-120"/>
                        <a:ea typeface="微軟正黑體" panose="020B0604030504040204" pitchFamily="34" charset="-120"/>
                        <a:cs typeface="+mj-cs"/>
                      </a:endParaRPr>
                    </a:p>
                  </a:txBody>
                  <a:tcPr marL="68580" marR="68580" marT="0" marB="0" anchor="ctr"/>
                </a:tc>
                <a:extLst>
                  <a:ext uri="{0D108BD9-81ED-4DB2-BD59-A6C34878D82A}">
                    <a16:rowId xmlns:a16="http://schemas.microsoft.com/office/drawing/2014/main" val="3690718591"/>
                  </a:ext>
                </a:extLst>
              </a:tr>
            </a:tbl>
          </a:graphicData>
        </a:graphic>
      </p:graphicFrame>
    </p:spTree>
    <p:extLst>
      <p:ext uri="{BB962C8B-B14F-4D97-AF65-F5344CB8AC3E}">
        <p14:creationId xmlns:p14="http://schemas.microsoft.com/office/powerpoint/2010/main" val="3321358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05E8B4D5-FE8E-49BE-B0F3-1B9F24A3B8ED}"/>
              </a:ext>
            </a:extLst>
          </p:cNvPr>
          <p:cNvSpPr txBox="1">
            <a:spLocks/>
          </p:cNvSpPr>
          <p:nvPr/>
        </p:nvSpPr>
        <p:spPr>
          <a:xfrm>
            <a:off x="3505200" y="2745900"/>
            <a:ext cx="6238512" cy="1366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150" normalizeH="0" baseline="0" noProof="0" dirty="0">
                <a:ln>
                  <a:noFill/>
                </a:ln>
                <a:solidFill>
                  <a:srgbClr val="0070C0"/>
                </a:solidFill>
                <a:effectLst/>
                <a:uLnTx/>
                <a:uFillTx/>
                <a:latin typeface="微軟正黑體"/>
                <a:ea typeface="微軟正黑體"/>
                <a:cs typeface="+mj-cs"/>
              </a:rPr>
              <a:t>提案討論</a:t>
            </a:r>
          </a:p>
        </p:txBody>
      </p:sp>
      <p:sp>
        <p:nvSpPr>
          <p:cNvPr id="2" name="投影片編號版面配置區 1">
            <a:extLst>
              <a:ext uri="{FF2B5EF4-FFF2-40B4-BE49-F238E27FC236}">
                <a16:creationId xmlns:a16="http://schemas.microsoft.com/office/drawing/2014/main" id="{C5895AAD-11AA-41C5-A151-1C8F09F8F9BB}"/>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54</a:t>
            </a:fld>
            <a:endParaRPr lang="en-US" altLang="zh-TW" spc="-25" dirty="0"/>
          </a:p>
        </p:txBody>
      </p:sp>
    </p:spTree>
    <p:extLst>
      <p:ext uri="{BB962C8B-B14F-4D97-AF65-F5344CB8AC3E}">
        <p14:creationId xmlns:p14="http://schemas.microsoft.com/office/powerpoint/2010/main" val="273680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CF2D59D1-2087-4A76-84B7-187ACA08E4BC}"/>
              </a:ext>
            </a:extLst>
          </p:cNvPr>
          <p:cNvSpPr/>
          <p:nvPr/>
        </p:nvSpPr>
        <p:spPr>
          <a:xfrm>
            <a:off x="685800" y="997432"/>
            <a:ext cx="11125200" cy="762001"/>
          </a:xfrm>
          <a:prstGeom prst="roundRect">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有關</a:t>
            </a:r>
            <a:r>
              <a:rPr lang="en-US"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115</a:t>
            </a:r>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年西醫診所督導考核方式與時程規劃，提請討論。</a:t>
            </a:r>
            <a:endParaRPr lang="zh-TW" altLang="en-US" sz="2800" dirty="0"/>
          </a:p>
        </p:txBody>
      </p:sp>
      <p:sp>
        <p:nvSpPr>
          <p:cNvPr id="23" name="矩形: 圓角 22">
            <a:extLst>
              <a:ext uri="{FF2B5EF4-FFF2-40B4-BE49-F238E27FC236}">
                <a16:creationId xmlns:a16="http://schemas.microsoft.com/office/drawing/2014/main" id="{4DC72D23-7EA3-4CB4-BA2D-FA178A605048}"/>
              </a:ext>
            </a:extLst>
          </p:cNvPr>
          <p:cNvSpPr/>
          <p:nvPr/>
        </p:nvSpPr>
        <p:spPr>
          <a:xfrm>
            <a:off x="685800" y="232228"/>
            <a:ext cx="3886200" cy="758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提案一（醫管科）</a:t>
            </a:r>
          </a:p>
        </p:txBody>
      </p:sp>
      <p:sp>
        <p:nvSpPr>
          <p:cNvPr id="5" name="矩形: 圓角 4">
            <a:extLst>
              <a:ext uri="{FF2B5EF4-FFF2-40B4-BE49-F238E27FC236}">
                <a16:creationId xmlns:a16="http://schemas.microsoft.com/office/drawing/2014/main" id="{11455432-93FF-493C-8C2A-95C7C20BEED4}"/>
              </a:ext>
            </a:extLst>
          </p:cNvPr>
          <p:cNvSpPr/>
          <p:nvPr/>
        </p:nvSpPr>
        <p:spPr>
          <a:xfrm>
            <a:off x="1573683" y="1995966"/>
            <a:ext cx="2428398" cy="884780"/>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altLang="zh-TW" sz="2400" b="1" dirty="0">
                <a:solidFill>
                  <a:schemeClr val="tx1"/>
                </a:solidFill>
                <a:latin typeface="微軟正黑體" panose="020B0604030504040204" pitchFamily="34" charset="-120"/>
                <a:ea typeface="微軟正黑體" panose="020B0604030504040204" pitchFamily="34" charset="-120"/>
              </a:rPr>
              <a:t>【</a:t>
            </a:r>
            <a:r>
              <a:rPr lang="zh-TW" altLang="en-US" sz="2400" b="1" dirty="0">
                <a:solidFill>
                  <a:schemeClr val="tx1"/>
                </a:solidFill>
                <a:latin typeface="微軟正黑體" panose="020B0604030504040204" pitchFamily="34" charset="-120"/>
                <a:ea typeface="微軟正黑體" panose="020B0604030504040204" pitchFamily="34" charset="-120"/>
              </a:rPr>
              <a:t>第一階段</a:t>
            </a:r>
            <a:r>
              <a:rPr lang="en-US" altLang="zh-TW" sz="2400" b="1" dirty="0">
                <a:solidFill>
                  <a:schemeClr val="tx1"/>
                </a:solidFill>
                <a:latin typeface="微軟正黑體" panose="020B0604030504040204" pitchFamily="34" charset="-120"/>
                <a:ea typeface="微軟正黑體" panose="020B0604030504040204" pitchFamily="34" charset="-120"/>
              </a:rPr>
              <a:t>】</a:t>
            </a:r>
          </a:p>
          <a:p>
            <a:pPr algn="ctr"/>
            <a:r>
              <a:rPr lang="zh-TW" altLang="en-US" sz="2400" b="1" dirty="0">
                <a:solidFill>
                  <a:schemeClr val="tx1"/>
                </a:solidFill>
                <a:latin typeface="微軟正黑體" panose="020B0604030504040204" pitchFamily="34" charset="-120"/>
                <a:ea typeface="微軟正黑體" panose="020B0604030504040204" pitchFamily="34" charset="-120"/>
              </a:rPr>
              <a:t>自主檢視審核</a:t>
            </a:r>
            <a:endParaRPr lang="en-US" altLang="zh-TW" sz="2400" b="1" dirty="0">
              <a:solidFill>
                <a:schemeClr val="tx1"/>
              </a:solidFill>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459EEBA9-45A5-4A48-A35B-16EF26590544}"/>
              </a:ext>
            </a:extLst>
          </p:cNvPr>
          <p:cNvSpPr/>
          <p:nvPr/>
        </p:nvSpPr>
        <p:spPr>
          <a:xfrm>
            <a:off x="7511848" y="1890419"/>
            <a:ext cx="2066192" cy="124027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spcBef>
                <a:spcPts val="600"/>
              </a:spcBef>
            </a:pPr>
            <a:r>
              <a:rPr lang="en-US" altLang="zh-TW" sz="2400" b="1" dirty="0">
                <a:solidFill>
                  <a:srgbClr val="C00000"/>
                </a:solidFill>
                <a:latin typeface="微軟正黑體" panose="020B0604030504040204" pitchFamily="34" charset="-120"/>
                <a:ea typeface="微軟正黑體" panose="020B0604030504040204" pitchFamily="34" charset="-120"/>
              </a:rPr>
              <a:t>【</a:t>
            </a:r>
            <a:r>
              <a:rPr lang="zh-TW" altLang="en-US" sz="2400" b="1" dirty="0">
                <a:solidFill>
                  <a:srgbClr val="C00000"/>
                </a:solidFill>
                <a:latin typeface="微軟正黑體" panose="020B0604030504040204" pitchFamily="34" charset="-120"/>
                <a:ea typeface="微軟正黑體" panose="020B0604030504040204" pitchFamily="34" charset="-120"/>
              </a:rPr>
              <a:t>第二階段</a:t>
            </a:r>
            <a:r>
              <a:rPr lang="en-US" altLang="zh-TW" sz="2400" b="1" dirty="0">
                <a:solidFill>
                  <a:srgbClr val="C00000"/>
                </a:solidFill>
                <a:latin typeface="微軟正黑體" panose="020B0604030504040204" pitchFamily="34" charset="-120"/>
                <a:ea typeface="微軟正黑體" panose="020B0604030504040204" pitchFamily="34" charset="-120"/>
              </a:rPr>
              <a:t>】</a:t>
            </a:r>
          </a:p>
          <a:p>
            <a:pPr algn="ctr">
              <a:spcBef>
                <a:spcPts val="600"/>
              </a:spcBef>
            </a:pPr>
            <a:r>
              <a:rPr lang="zh-TW" altLang="en-US" sz="2400" b="1" dirty="0">
                <a:solidFill>
                  <a:srgbClr val="C00000"/>
                </a:solidFill>
                <a:latin typeface="微軟正黑體" panose="020B0604030504040204" pitchFamily="34" charset="-120"/>
                <a:ea typeface="微軟正黑體" panose="020B0604030504040204" pitchFamily="34" charset="-120"/>
              </a:rPr>
              <a:t>實地訪查</a:t>
            </a:r>
            <a:endParaRPr lang="en-US" altLang="zh-TW" sz="2400" b="1" dirty="0">
              <a:solidFill>
                <a:srgbClr val="C00000"/>
              </a:solidFill>
              <a:latin typeface="微軟正黑體" panose="020B0604030504040204" pitchFamily="34" charset="-120"/>
              <a:ea typeface="微軟正黑體" panose="020B0604030504040204" pitchFamily="34" charset="-120"/>
            </a:endParaRPr>
          </a:p>
        </p:txBody>
      </p:sp>
      <p:sp>
        <p:nvSpPr>
          <p:cNvPr id="31" name="矩形: 圓角 30">
            <a:extLst>
              <a:ext uri="{FF2B5EF4-FFF2-40B4-BE49-F238E27FC236}">
                <a16:creationId xmlns:a16="http://schemas.microsoft.com/office/drawing/2014/main" id="{32835E97-8F55-479F-B543-B2984AE2AAFC}"/>
              </a:ext>
            </a:extLst>
          </p:cNvPr>
          <p:cNvSpPr/>
          <p:nvPr/>
        </p:nvSpPr>
        <p:spPr>
          <a:xfrm>
            <a:off x="1135039" y="3587469"/>
            <a:ext cx="3305687" cy="86168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b="1" dirty="0">
                <a:latin typeface="微軟正黑體" panose="020B0604030504040204" pitchFamily="34" charset="-120"/>
                <a:ea typeface="微軟正黑體" panose="020B0604030504040204" pitchFamily="34" charset="-120"/>
              </a:rPr>
              <a:t>Google</a:t>
            </a:r>
            <a:r>
              <a:rPr lang="zh-TW" altLang="en-US" b="1" dirty="0">
                <a:latin typeface="微軟正黑體" panose="020B0604030504040204" pitchFamily="34" charset="-120"/>
                <a:ea typeface="微軟正黑體" panose="020B0604030504040204" pitchFamily="34" charset="-120"/>
              </a:rPr>
              <a:t>電子表單</a:t>
            </a:r>
            <a:endParaRPr lang="en-US" altLang="zh-TW" b="1" dirty="0">
              <a:latin typeface="微軟正黑體" panose="020B0604030504040204" pitchFamily="34" charset="-120"/>
              <a:ea typeface="微軟正黑體" panose="020B0604030504040204" pitchFamily="34" charset="-120"/>
            </a:endParaRPr>
          </a:p>
        </p:txBody>
      </p:sp>
      <p:sp>
        <p:nvSpPr>
          <p:cNvPr id="38" name="矩形: 圓角 37">
            <a:extLst>
              <a:ext uri="{FF2B5EF4-FFF2-40B4-BE49-F238E27FC236}">
                <a16:creationId xmlns:a16="http://schemas.microsoft.com/office/drawing/2014/main" id="{13100BFD-999D-49D5-95EA-E539BCB7C5C3}"/>
              </a:ext>
            </a:extLst>
          </p:cNvPr>
          <p:cNvSpPr/>
          <p:nvPr/>
        </p:nvSpPr>
        <p:spPr>
          <a:xfrm>
            <a:off x="6839153" y="3628271"/>
            <a:ext cx="3354444"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b="1" dirty="0">
                <a:latin typeface="微軟正黑體" panose="020B0604030504040204" pitchFamily="34" charset="-120"/>
                <a:ea typeface="微軟正黑體" panose="020B0604030504040204" pitchFamily="34" charset="-120"/>
              </a:rPr>
              <a:t>Google</a:t>
            </a:r>
            <a:r>
              <a:rPr lang="zh-TW" altLang="en-US" b="1" dirty="0">
                <a:latin typeface="微軟正黑體" panose="020B0604030504040204" pitchFamily="34" charset="-120"/>
                <a:ea typeface="微軟正黑體" panose="020B0604030504040204" pitchFamily="34" charset="-120"/>
              </a:rPr>
              <a:t>稽查表單</a:t>
            </a:r>
          </a:p>
        </p:txBody>
      </p:sp>
      <p:sp>
        <p:nvSpPr>
          <p:cNvPr id="39" name="文字方塊 38">
            <a:extLst>
              <a:ext uri="{FF2B5EF4-FFF2-40B4-BE49-F238E27FC236}">
                <a16:creationId xmlns:a16="http://schemas.microsoft.com/office/drawing/2014/main" id="{ECE5A870-0D06-468F-950E-FA25433D1D63}"/>
              </a:ext>
            </a:extLst>
          </p:cNvPr>
          <p:cNvSpPr txBox="1"/>
          <p:nvPr/>
        </p:nvSpPr>
        <p:spPr>
          <a:xfrm>
            <a:off x="8338627" y="4205531"/>
            <a:ext cx="453970" cy="646331"/>
          </a:xfrm>
          <a:prstGeom prst="rect">
            <a:avLst/>
          </a:prstGeom>
          <a:noFill/>
        </p:spPr>
        <p:txBody>
          <a:bodyPr wrap="none" rtlCol="0">
            <a:spAutoFit/>
          </a:bodyPr>
          <a:lstStyle/>
          <a:p>
            <a:r>
              <a:rPr lang="en-US" altLang="zh-TW" sz="3600" b="1" dirty="0">
                <a:solidFill>
                  <a:schemeClr val="accent2">
                    <a:lumMod val="60000"/>
                    <a:lumOff val="40000"/>
                  </a:schemeClr>
                </a:solidFill>
              </a:rPr>
              <a:t>+</a:t>
            </a:r>
            <a:endParaRPr lang="zh-TW" altLang="en-US" sz="3600" b="1" dirty="0">
              <a:solidFill>
                <a:schemeClr val="accent2">
                  <a:lumMod val="60000"/>
                  <a:lumOff val="40000"/>
                </a:schemeClr>
              </a:solidFill>
            </a:endParaRPr>
          </a:p>
        </p:txBody>
      </p:sp>
      <p:sp>
        <p:nvSpPr>
          <p:cNvPr id="46" name="矩形: 圓角 45">
            <a:extLst>
              <a:ext uri="{FF2B5EF4-FFF2-40B4-BE49-F238E27FC236}">
                <a16:creationId xmlns:a16="http://schemas.microsoft.com/office/drawing/2014/main" id="{7EF23EA8-F64C-49AF-916C-B28489198FFC}"/>
              </a:ext>
            </a:extLst>
          </p:cNvPr>
          <p:cNvSpPr/>
          <p:nvPr/>
        </p:nvSpPr>
        <p:spPr>
          <a:xfrm>
            <a:off x="6839153" y="4743322"/>
            <a:ext cx="3411583" cy="81328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b="1" kern="15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b="1" kern="15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年臺中市診所督導考核現場查核確認表</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52" name="矩形: 圓角 51">
            <a:extLst>
              <a:ext uri="{FF2B5EF4-FFF2-40B4-BE49-F238E27FC236}">
                <a16:creationId xmlns:a16="http://schemas.microsoft.com/office/drawing/2014/main" id="{D0B917C1-5739-41EA-BDB7-39C61413B590}"/>
              </a:ext>
            </a:extLst>
          </p:cNvPr>
          <p:cNvSpPr/>
          <p:nvPr/>
        </p:nvSpPr>
        <p:spPr>
          <a:xfrm>
            <a:off x="967428" y="5803919"/>
            <a:ext cx="9372599" cy="6399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b="1" dirty="0">
                <a:solidFill>
                  <a:srgbClr val="C00000"/>
                </a:solidFill>
                <a:latin typeface="微軟正黑體" panose="020B0604030504040204" pitchFamily="34" charset="-120"/>
                <a:ea typeface="微軟正黑體" panose="020B0604030504040204" pitchFamily="34" charset="-120"/>
              </a:rPr>
              <a:t>不符規定者，以輔導改善為主，未於限期內改善者，將依規定處分。</a:t>
            </a:r>
          </a:p>
        </p:txBody>
      </p:sp>
      <p:sp>
        <p:nvSpPr>
          <p:cNvPr id="2" name="投影片編號版面配置區 1">
            <a:extLst>
              <a:ext uri="{FF2B5EF4-FFF2-40B4-BE49-F238E27FC236}">
                <a16:creationId xmlns:a16="http://schemas.microsoft.com/office/drawing/2014/main" id="{518D79BE-BBEC-4972-BEC4-B9196CEC877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55</a:t>
            </a:fld>
            <a:endParaRPr lang="en-US" altLang="zh-TW" spc="-25" dirty="0"/>
          </a:p>
        </p:txBody>
      </p:sp>
      <p:sp>
        <p:nvSpPr>
          <p:cNvPr id="3" name="文字方塊 2">
            <a:extLst>
              <a:ext uri="{FF2B5EF4-FFF2-40B4-BE49-F238E27FC236}">
                <a16:creationId xmlns:a16="http://schemas.microsoft.com/office/drawing/2014/main" id="{F48AAACE-FBB6-49F3-9E68-E8E0673D5CC9}"/>
              </a:ext>
            </a:extLst>
          </p:cNvPr>
          <p:cNvSpPr txBox="1"/>
          <p:nvPr/>
        </p:nvSpPr>
        <p:spPr>
          <a:xfrm>
            <a:off x="9578040" y="2927244"/>
            <a:ext cx="2255259" cy="646331"/>
          </a:xfrm>
          <a:prstGeom prst="rect">
            <a:avLst/>
          </a:prstGeom>
          <a:noFill/>
        </p:spPr>
        <p:txBody>
          <a:bodyPr wrap="square" rtlCol="0">
            <a:spAutoFit/>
          </a:bodyPr>
          <a:lstStyle/>
          <a:p>
            <a:pPr marL="174625" indent="-174625"/>
            <a:r>
              <a:rPr lang="zh-TW" altLang="en-US" b="1" dirty="0">
                <a:solidFill>
                  <a:srgbClr val="C00000"/>
                </a:solidFill>
              </a:rPr>
              <a:t>▲陳情檢舉案件持續配合查核至</a:t>
            </a:r>
            <a:r>
              <a:rPr lang="en-US" altLang="zh-TW" b="1" dirty="0">
                <a:solidFill>
                  <a:srgbClr val="C00000"/>
                </a:solidFill>
              </a:rPr>
              <a:t>12/31</a:t>
            </a:r>
            <a:endParaRPr lang="zh-TW" altLang="en-US" b="1" dirty="0">
              <a:solidFill>
                <a:srgbClr val="C00000"/>
              </a:solidFill>
            </a:endParaRPr>
          </a:p>
        </p:txBody>
      </p:sp>
      <p:sp>
        <p:nvSpPr>
          <p:cNvPr id="7" name="箭號: 向下 6">
            <a:extLst>
              <a:ext uri="{FF2B5EF4-FFF2-40B4-BE49-F238E27FC236}">
                <a16:creationId xmlns:a16="http://schemas.microsoft.com/office/drawing/2014/main" id="{6F711D79-0E95-423F-A6A0-D83931814122}"/>
              </a:ext>
            </a:extLst>
          </p:cNvPr>
          <p:cNvSpPr/>
          <p:nvPr/>
        </p:nvSpPr>
        <p:spPr>
          <a:xfrm rot="16200000">
            <a:off x="5155972" y="3708707"/>
            <a:ext cx="995512" cy="1480884"/>
          </a:xfrm>
          <a:prstGeom prst="downArrow">
            <a:avLst/>
          </a:prstGeom>
          <a:gradFill>
            <a:gsLst>
              <a:gs pos="0">
                <a:schemeClr val="tx1"/>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文字方塊 17">
            <a:extLst>
              <a:ext uri="{FF2B5EF4-FFF2-40B4-BE49-F238E27FC236}">
                <a16:creationId xmlns:a16="http://schemas.microsoft.com/office/drawing/2014/main" id="{950D554C-6F46-4DB5-BCA8-C568A0D60C1D}"/>
              </a:ext>
            </a:extLst>
          </p:cNvPr>
          <p:cNvSpPr txBox="1"/>
          <p:nvPr/>
        </p:nvSpPr>
        <p:spPr>
          <a:xfrm>
            <a:off x="1156810" y="4516047"/>
            <a:ext cx="3305688" cy="646331"/>
          </a:xfrm>
          <a:prstGeom prst="rect">
            <a:avLst/>
          </a:prstGeom>
          <a:noFill/>
        </p:spPr>
        <p:txBody>
          <a:bodyPr wrap="square" rtlCol="0">
            <a:spAutoFit/>
          </a:bodyPr>
          <a:lstStyle/>
          <a:p>
            <a:pPr marL="271463" indent="-271463"/>
            <a:r>
              <a:rPr lang="zh-TW" altLang="en-US" b="1" dirty="0">
                <a:solidFill>
                  <a:schemeClr val="tx1"/>
                </a:solidFill>
              </a:rPr>
              <a:t>▲ 以</a:t>
            </a:r>
            <a:r>
              <a:rPr lang="en-US" altLang="zh-TW" b="1" dirty="0">
                <a:solidFill>
                  <a:schemeClr val="tx1"/>
                </a:solidFill>
              </a:rPr>
              <a:t>google</a:t>
            </a:r>
            <a:r>
              <a:rPr lang="zh-TW" altLang="en-US" b="1" dirty="0">
                <a:solidFill>
                  <a:schemeClr val="tx1"/>
                </a:solidFill>
              </a:rPr>
              <a:t>表單為主，遇有困難者，</a:t>
            </a:r>
            <a:r>
              <a:rPr lang="en-US" altLang="zh-TW" b="1" dirty="0">
                <a:solidFill>
                  <a:schemeClr val="tx1"/>
                </a:solidFill>
              </a:rPr>
              <a:t>5/25</a:t>
            </a:r>
            <a:r>
              <a:rPr lang="zh-TW" altLang="en-US" b="1" dirty="0">
                <a:solidFill>
                  <a:schemeClr val="tx1"/>
                </a:solidFill>
              </a:rPr>
              <a:t>後再另提供紙本</a:t>
            </a:r>
          </a:p>
        </p:txBody>
      </p:sp>
      <p:sp>
        <p:nvSpPr>
          <p:cNvPr id="21" name="文字方塊 20">
            <a:extLst>
              <a:ext uri="{FF2B5EF4-FFF2-40B4-BE49-F238E27FC236}">
                <a16:creationId xmlns:a16="http://schemas.microsoft.com/office/drawing/2014/main" id="{93C23B64-D368-49BE-9F2F-ABE2C5404D73}"/>
              </a:ext>
            </a:extLst>
          </p:cNvPr>
          <p:cNvSpPr txBox="1"/>
          <p:nvPr/>
        </p:nvSpPr>
        <p:spPr>
          <a:xfrm>
            <a:off x="-268281" y="2979215"/>
            <a:ext cx="6155870" cy="523220"/>
          </a:xfrm>
          <a:prstGeom prst="rect">
            <a:avLst/>
          </a:prstGeom>
          <a:noFill/>
        </p:spPr>
        <p:txBody>
          <a:bodyPr wrap="square">
            <a:spAutoFit/>
          </a:bodyPr>
          <a:lstStyle/>
          <a:p>
            <a:pPr algn="ctr">
              <a:spcBef>
                <a:spcPts val="600"/>
              </a:spcBef>
            </a:pPr>
            <a:r>
              <a:rPr lang="en-US" altLang="zh-TW" sz="2800" b="1" dirty="0">
                <a:solidFill>
                  <a:schemeClr val="tx1"/>
                </a:solidFill>
                <a:highlight>
                  <a:srgbClr val="FFFF00"/>
                </a:highlight>
                <a:latin typeface="微軟正黑體" panose="020B0604030504040204" pitchFamily="34" charset="-120"/>
                <a:ea typeface="微軟正黑體" panose="020B0604030504040204" pitchFamily="34" charset="-120"/>
              </a:rPr>
              <a:t>05/15~05/31</a:t>
            </a:r>
            <a:endParaRPr lang="zh-TW" altLang="en-US" sz="2800" b="1" dirty="0">
              <a:solidFill>
                <a:schemeClr val="tx1"/>
              </a:solidFill>
              <a:highlight>
                <a:srgbClr val="FFFF00"/>
              </a:highlight>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35F3BF70-295C-41B1-9DCF-647E8981AAE7}"/>
              </a:ext>
            </a:extLst>
          </p:cNvPr>
          <p:cNvSpPr txBox="1"/>
          <p:nvPr/>
        </p:nvSpPr>
        <p:spPr>
          <a:xfrm>
            <a:off x="7085550" y="3006750"/>
            <a:ext cx="2861649" cy="523220"/>
          </a:xfrm>
          <a:prstGeom prst="rect">
            <a:avLst/>
          </a:prstGeom>
          <a:noFill/>
        </p:spPr>
        <p:txBody>
          <a:bodyPr wrap="square">
            <a:spAutoFit/>
          </a:bodyPr>
          <a:lstStyle/>
          <a:p>
            <a:pPr algn="ctr">
              <a:spcBef>
                <a:spcPts val="600"/>
              </a:spcBef>
            </a:pPr>
            <a:r>
              <a:rPr lang="en-US" altLang="zh-TW" sz="2800" b="1" dirty="0">
                <a:solidFill>
                  <a:schemeClr val="tx1"/>
                </a:solidFill>
                <a:highlight>
                  <a:srgbClr val="FFFF00"/>
                </a:highlight>
                <a:latin typeface="微軟正黑體" panose="020B0604030504040204" pitchFamily="34" charset="-120"/>
                <a:ea typeface="微軟正黑體" panose="020B0604030504040204" pitchFamily="34" charset="-120"/>
              </a:rPr>
              <a:t>06/01~10/31</a:t>
            </a:r>
            <a:endParaRPr lang="zh-TW" altLang="en-US" sz="2800" b="1" dirty="0">
              <a:solidFill>
                <a:schemeClr val="tx1"/>
              </a:solidFill>
              <a:highlight>
                <a:srgbClr val="FFFF00"/>
              </a:highligh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09045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496D4FD3-9F49-4A11-83D8-E3034871E270}"/>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56</a:t>
            </a:fld>
            <a:endParaRPr lang="en-US" altLang="zh-TW" spc="-25" dirty="0"/>
          </a:p>
        </p:txBody>
      </p:sp>
      <p:pic>
        <p:nvPicPr>
          <p:cNvPr id="4" name="圖片 3">
            <a:extLst>
              <a:ext uri="{FF2B5EF4-FFF2-40B4-BE49-F238E27FC236}">
                <a16:creationId xmlns:a16="http://schemas.microsoft.com/office/drawing/2014/main" id="{D7B9BDAF-9408-43BC-8129-F69CD5478B7F}"/>
              </a:ext>
            </a:extLst>
          </p:cNvPr>
          <p:cNvPicPr>
            <a:picLocks noChangeAspect="1"/>
          </p:cNvPicPr>
          <p:nvPr/>
        </p:nvPicPr>
        <p:blipFill>
          <a:blip r:embed="rId2"/>
          <a:stretch>
            <a:fillRect/>
          </a:stretch>
        </p:blipFill>
        <p:spPr>
          <a:xfrm>
            <a:off x="1828800" y="1752600"/>
            <a:ext cx="3352800" cy="3352800"/>
          </a:xfrm>
          <a:prstGeom prst="rect">
            <a:avLst/>
          </a:prstGeom>
        </p:spPr>
      </p:pic>
      <p:pic>
        <p:nvPicPr>
          <p:cNvPr id="2050" name="圖片 1">
            <a:extLst>
              <a:ext uri="{FF2B5EF4-FFF2-40B4-BE49-F238E27FC236}">
                <a16:creationId xmlns:a16="http://schemas.microsoft.com/office/drawing/2014/main" id="{A7921715-D549-4AFE-BED3-3DF0DFB41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4551236" cy="636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a:extLst>
              <a:ext uri="{FF2B5EF4-FFF2-40B4-BE49-F238E27FC236}">
                <a16:creationId xmlns:a16="http://schemas.microsoft.com/office/drawing/2014/main" id="{77D81C26-3AEB-4B57-B6A0-BADC40D1ACD6}"/>
              </a:ext>
            </a:extLst>
          </p:cNvPr>
          <p:cNvSpPr txBox="1"/>
          <p:nvPr/>
        </p:nvSpPr>
        <p:spPr>
          <a:xfrm>
            <a:off x="1828800" y="5161950"/>
            <a:ext cx="3200400" cy="369332"/>
          </a:xfrm>
          <a:prstGeom prst="rect">
            <a:avLst/>
          </a:prstGeom>
          <a:noFill/>
        </p:spPr>
        <p:txBody>
          <a:bodyPr wrap="square" rtlCol="0">
            <a:spAutoFit/>
          </a:bodyPr>
          <a:lstStyle/>
          <a:p>
            <a:pPr algn="ctr"/>
            <a:r>
              <a:rPr lang="zh-TW" altLang="en-US" b="1" dirty="0">
                <a:solidFill>
                  <a:srgbClr val="0070C0"/>
                </a:solidFill>
              </a:rPr>
              <a:t>訪查表單</a:t>
            </a:r>
            <a:r>
              <a:rPr lang="en-US" altLang="zh-TW" b="1" dirty="0">
                <a:solidFill>
                  <a:srgbClr val="0070C0"/>
                </a:solidFill>
              </a:rPr>
              <a:t>(</a:t>
            </a:r>
            <a:r>
              <a:rPr lang="zh-TW" altLang="en-US" b="1" dirty="0">
                <a:solidFill>
                  <a:srgbClr val="0070C0"/>
                </a:solidFill>
              </a:rPr>
              <a:t>由訪查人員填寫</a:t>
            </a:r>
            <a:r>
              <a:rPr lang="en-US" altLang="zh-TW" b="1" dirty="0">
                <a:solidFill>
                  <a:srgbClr val="0070C0"/>
                </a:solidFill>
              </a:rPr>
              <a:t>)</a:t>
            </a:r>
            <a:endParaRPr lang="zh-TW" altLang="en-US" b="1" dirty="0">
              <a:solidFill>
                <a:srgbClr val="0070C0"/>
              </a:solidFill>
            </a:endParaRPr>
          </a:p>
        </p:txBody>
      </p:sp>
      <p:sp>
        <p:nvSpPr>
          <p:cNvPr id="5" name="十字形 4">
            <a:extLst>
              <a:ext uri="{FF2B5EF4-FFF2-40B4-BE49-F238E27FC236}">
                <a16:creationId xmlns:a16="http://schemas.microsoft.com/office/drawing/2014/main" id="{ED26E812-8070-444F-B377-989743BDC61B}"/>
              </a:ext>
            </a:extLst>
          </p:cNvPr>
          <p:cNvSpPr/>
          <p:nvPr/>
        </p:nvSpPr>
        <p:spPr>
          <a:xfrm>
            <a:off x="5369465" y="3000088"/>
            <a:ext cx="843419" cy="857824"/>
          </a:xfrm>
          <a:prstGeom prst="plus">
            <a:avLst>
              <a:gd name="adj" fmla="val 383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3A332A7E-1F33-4134-BB3D-8DB3CF66A4B3}"/>
              </a:ext>
            </a:extLst>
          </p:cNvPr>
          <p:cNvSpPr/>
          <p:nvPr/>
        </p:nvSpPr>
        <p:spPr>
          <a:xfrm>
            <a:off x="7162800" y="3505200"/>
            <a:ext cx="3416090" cy="762000"/>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文字方塊 7">
            <a:extLst>
              <a:ext uri="{FF2B5EF4-FFF2-40B4-BE49-F238E27FC236}">
                <a16:creationId xmlns:a16="http://schemas.microsoft.com/office/drawing/2014/main" id="{2EF6ACB5-125E-4874-AD2B-9E4334687B33}"/>
              </a:ext>
            </a:extLst>
          </p:cNvPr>
          <p:cNvSpPr txBox="1"/>
          <p:nvPr/>
        </p:nvSpPr>
        <p:spPr>
          <a:xfrm>
            <a:off x="8429452" y="3758464"/>
            <a:ext cx="646331" cy="369332"/>
          </a:xfrm>
          <a:prstGeom prst="rect">
            <a:avLst/>
          </a:prstGeom>
          <a:noFill/>
        </p:spPr>
        <p:txBody>
          <a:bodyPr wrap="none" rtlCol="0">
            <a:spAutoFit/>
          </a:bodyPr>
          <a:lstStyle/>
          <a:p>
            <a:r>
              <a:rPr lang="zh-TW" altLang="en-US" b="1">
                <a:solidFill>
                  <a:srgbClr val="FF0000"/>
                </a:solidFill>
              </a:rPr>
              <a:t>簽章</a:t>
            </a:r>
          </a:p>
        </p:txBody>
      </p:sp>
    </p:spTree>
    <p:extLst>
      <p:ext uri="{BB962C8B-B14F-4D97-AF65-F5344CB8AC3E}">
        <p14:creationId xmlns:p14="http://schemas.microsoft.com/office/powerpoint/2010/main" val="3440487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CF2D59D1-2087-4A76-84B7-187ACA08E4BC}"/>
              </a:ext>
            </a:extLst>
          </p:cNvPr>
          <p:cNvSpPr/>
          <p:nvPr/>
        </p:nvSpPr>
        <p:spPr>
          <a:xfrm>
            <a:off x="711126" y="972457"/>
            <a:ext cx="11125200" cy="812529"/>
          </a:xfrm>
          <a:prstGeom prst="roundRect">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有關</a:t>
            </a:r>
            <a:r>
              <a:rPr lang="en-US"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115</a:t>
            </a:r>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年西醫診所督導考核實地訪查家數、人員及流程，提請討論。</a:t>
            </a:r>
            <a:endParaRPr lang="zh-TW" altLang="en-US" sz="2800" dirty="0"/>
          </a:p>
        </p:txBody>
      </p:sp>
      <p:sp>
        <p:nvSpPr>
          <p:cNvPr id="5" name="矩形: 圓角 4">
            <a:extLst>
              <a:ext uri="{FF2B5EF4-FFF2-40B4-BE49-F238E27FC236}">
                <a16:creationId xmlns:a16="http://schemas.microsoft.com/office/drawing/2014/main" id="{33E72D77-CB87-4387-AC96-3C961952CE90}"/>
              </a:ext>
            </a:extLst>
          </p:cNvPr>
          <p:cNvSpPr/>
          <p:nvPr/>
        </p:nvSpPr>
        <p:spPr>
          <a:xfrm>
            <a:off x="685800" y="228600"/>
            <a:ext cx="3886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提案二（醫管科）</a:t>
            </a:r>
          </a:p>
        </p:txBody>
      </p:sp>
      <p:graphicFrame>
        <p:nvGraphicFramePr>
          <p:cNvPr id="6" name="表格 5">
            <a:extLst>
              <a:ext uri="{FF2B5EF4-FFF2-40B4-BE49-F238E27FC236}">
                <a16:creationId xmlns:a16="http://schemas.microsoft.com/office/drawing/2014/main" id="{A0EF911B-8009-46D1-821D-1DCFC8B8C704}"/>
              </a:ext>
            </a:extLst>
          </p:cNvPr>
          <p:cNvGraphicFramePr>
            <a:graphicFrameLocks noGrp="1"/>
          </p:cNvGraphicFramePr>
          <p:nvPr/>
        </p:nvGraphicFramePr>
        <p:xfrm>
          <a:off x="1144843" y="2662542"/>
          <a:ext cx="2419350" cy="2029811"/>
        </p:xfrm>
        <a:graphic>
          <a:graphicData uri="http://schemas.openxmlformats.org/drawingml/2006/table">
            <a:tbl>
              <a:tblPr>
                <a:tableStyleId>{5C22544A-7EE6-4342-B048-85BDC9FD1C3A}</a:tableStyleId>
              </a:tblPr>
              <a:tblGrid>
                <a:gridCol w="1209675">
                  <a:extLst>
                    <a:ext uri="{9D8B030D-6E8A-4147-A177-3AD203B41FA5}">
                      <a16:colId xmlns:a16="http://schemas.microsoft.com/office/drawing/2014/main" val="2962638046"/>
                    </a:ext>
                  </a:extLst>
                </a:gridCol>
                <a:gridCol w="1209675">
                  <a:extLst>
                    <a:ext uri="{9D8B030D-6E8A-4147-A177-3AD203B41FA5}">
                      <a16:colId xmlns:a16="http://schemas.microsoft.com/office/drawing/2014/main" val="1970353884"/>
                    </a:ext>
                  </a:extLst>
                </a:gridCol>
              </a:tblGrid>
              <a:tr h="396266">
                <a:tc>
                  <a:txBody>
                    <a:bodyPr/>
                    <a:lstStyle/>
                    <a:p>
                      <a:pPr algn="ctr" fontAlgn="base" hangingPunct="0">
                        <a:lnSpc>
                          <a:spcPts val="2400"/>
                        </a:lnSpc>
                      </a:pPr>
                      <a:r>
                        <a:rPr lang="zh-TW" altLang="en-US" sz="18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行政區</a:t>
                      </a:r>
                      <a:endParaRPr lang="zh-TW" sz="18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fontAlgn="base" hangingPunct="0">
                        <a:lnSpc>
                          <a:spcPts val="2400"/>
                        </a:lnSpc>
                      </a:pPr>
                      <a:r>
                        <a:rPr lang="zh-TW" altLang="en-US" sz="18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rPr>
                        <a:t>診所家數</a:t>
                      </a:r>
                      <a:endParaRPr lang="zh-TW" sz="1800" b="1" dirty="0">
                        <a:solidFill>
                          <a:schemeClr val="bg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943590563"/>
                  </a:ext>
                </a:extLst>
              </a:tr>
              <a:tr h="497899">
                <a:tc>
                  <a:txBody>
                    <a:bodyPr/>
                    <a:lstStyle/>
                    <a:p>
                      <a:pPr algn="ctr" fontAlgn="base" hangingPunct="0">
                        <a:lnSpc>
                          <a:spcPts val="2400"/>
                        </a:lnSpc>
                      </a:pPr>
                      <a:r>
                        <a:rPr lang="zh-TW" altLang="zh-TW" sz="1800" b="1" kern="150" dirty="0">
                          <a:solidFill>
                            <a:schemeClr val="tx1"/>
                          </a:solidFill>
                          <a:effectLst/>
                          <a:latin typeface="微軟正黑體" panose="020B0604030504040204" pitchFamily="34" charset="-120"/>
                          <a:ea typeface="微軟正黑體" panose="020B0604030504040204" pitchFamily="34" charset="-120"/>
                        </a:rPr>
                        <a:t>城中區</a:t>
                      </a:r>
                      <a:endParaRPr lang="zh-TW" altLang="zh-TW" sz="1800" b="1" dirty="0">
                        <a:solidFill>
                          <a:schemeClr val="tx1"/>
                        </a:solidFill>
                        <a:effectLst/>
                        <a:latin typeface="微軟正黑體" panose="020B0604030504040204" pitchFamily="34" charset="-120"/>
                        <a:ea typeface="微軟正黑體" panose="020B0604030504040204" pitchFamily="34" charset="-120"/>
                      </a:endParaRPr>
                    </a:p>
                    <a:p>
                      <a:pPr algn="ctr" fontAlgn="base" hangingPunct="0">
                        <a:lnSpc>
                          <a:spcPts val="2400"/>
                        </a:lnSpc>
                      </a:pPr>
                      <a:r>
                        <a:rPr lang="zh-TW" altLang="zh-TW" sz="1800" b="1" kern="150" dirty="0">
                          <a:solidFill>
                            <a:schemeClr val="tx1"/>
                          </a:solidFill>
                          <a:effectLst/>
                          <a:latin typeface="微軟正黑體" panose="020B0604030504040204" pitchFamily="34" charset="-120"/>
                          <a:ea typeface="微軟正黑體" panose="020B0604030504040204" pitchFamily="34" charset="-120"/>
                        </a:rPr>
                        <a:t>（</a:t>
                      </a:r>
                      <a:r>
                        <a:rPr lang="en-US" altLang="zh-TW" sz="1800" b="1" kern="150" dirty="0">
                          <a:solidFill>
                            <a:schemeClr val="tx1"/>
                          </a:solidFill>
                          <a:effectLst/>
                          <a:latin typeface="微軟正黑體" panose="020B0604030504040204" pitchFamily="34" charset="-120"/>
                          <a:ea typeface="微軟正黑體" panose="020B0604030504040204" pitchFamily="34" charset="-120"/>
                        </a:rPr>
                        <a:t>8</a:t>
                      </a:r>
                      <a:r>
                        <a:rPr lang="zh-TW" altLang="zh-TW" sz="1800" b="1" kern="150" dirty="0">
                          <a:solidFill>
                            <a:schemeClr val="tx1"/>
                          </a:solidFill>
                          <a:effectLst/>
                          <a:latin typeface="微軟正黑體" panose="020B0604030504040204" pitchFamily="34" charset="-120"/>
                          <a:ea typeface="微軟正黑體" panose="020B0604030504040204" pitchFamily="34" charset="-120"/>
                        </a:rPr>
                        <a:t>區）</a:t>
                      </a:r>
                      <a:endParaRPr lang="zh-TW" altLang="zh-TW"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hangingPunct="0">
                        <a:lnSpc>
                          <a:spcPts val="2400"/>
                        </a:lnSpc>
                      </a:pPr>
                      <a:r>
                        <a:rPr lang="en-US" altLang="zh-TW" sz="1800" b="1" dirty="0">
                          <a:effectLst/>
                          <a:latin typeface="微軟正黑體" panose="020B0604030504040204" pitchFamily="34" charset="-120"/>
                          <a:ea typeface="微軟正黑體" panose="020B0604030504040204" pitchFamily="34" charset="-120"/>
                          <a:cs typeface="新細明體" panose="02020500000000000000" pitchFamily="18" charset="-120"/>
                        </a:rPr>
                        <a:t>1,181</a:t>
                      </a:r>
                      <a:endParaRPr lang="zh-TW" sz="1800" b="1"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6108082"/>
                  </a:ext>
                </a:extLst>
              </a:tr>
              <a:tr h="497899">
                <a:tc>
                  <a:txBody>
                    <a:bodyPr/>
                    <a:lstStyle/>
                    <a:p>
                      <a:pPr algn="ctr" fontAlgn="base" hangingPunct="0">
                        <a:lnSpc>
                          <a:spcPts val="2400"/>
                        </a:lnSpc>
                      </a:pPr>
                      <a:r>
                        <a:rPr lang="zh-TW" altLang="en-US"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非城中區</a:t>
                      </a:r>
                    </a:p>
                    <a:p>
                      <a:pPr algn="ctr" fontAlgn="base" hangingPunct="0">
                        <a:lnSpc>
                          <a:spcPts val="2400"/>
                        </a:lnSpc>
                      </a:pPr>
                      <a:r>
                        <a:rPr lang="zh-TW" altLang="en-US"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a:t>
                      </a:r>
                      <a:r>
                        <a:rPr lang="en-US" altLang="zh-TW"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21</a:t>
                      </a:r>
                      <a:r>
                        <a:rPr lang="zh-TW" altLang="en-US"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區）</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hangingPunct="0">
                        <a:lnSpc>
                          <a:spcPts val="2400"/>
                        </a:lnSpc>
                      </a:pPr>
                      <a:r>
                        <a:rPr lang="en-US" altLang="zh-TW" sz="1800" b="1" dirty="0">
                          <a:effectLst/>
                          <a:latin typeface="微軟正黑體" panose="020B0604030504040204" pitchFamily="34" charset="-120"/>
                          <a:ea typeface="微軟正黑體" panose="020B0604030504040204" pitchFamily="34" charset="-120"/>
                          <a:cs typeface="新細明體" panose="02020500000000000000" pitchFamily="18" charset="-120"/>
                        </a:rPr>
                        <a:t>711</a:t>
                      </a:r>
                      <a:endParaRPr lang="zh-TW" sz="1800" b="1"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8446272"/>
                  </a:ext>
                </a:extLst>
              </a:tr>
              <a:tr h="461843">
                <a:tc>
                  <a:txBody>
                    <a:bodyPr/>
                    <a:lstStyle/>
                    <a:p>
                      <a:pPr algn="ctr" fontAlgn="base" hangingPunct="0">
                        <a:lnSpc>
                          <a:spcPts val="2400"/>
                        </a:lnSpc>
                      </a:pPr>
                      <a:r>
                        <a:rPr lang="en-US" altLang="zh-TW"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rPr>
                        <a:t>total</a:t>
                      </a:r>
                      <a:endParaRPr lang="zh-TW" altLang="en-US" sz="1800" b="1" dirty="0">
                        <a:solidFill>
                          <a:schemeClr val="tx1"/>
                        </a:solidFill>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ase" hangingPunct="0">
                        <a:lnSpc>
                          <a:spcPts val="2400"/>
                        </a:lnSpc>
                      </a:pPr>
                      <a:r>
                        <a:rPr lang="en-US" altLang="zh-TW" sz="1800" b="1" dirty="0">
                          <a:effectLst/>
                          <a:latin typeface="微軟正黑體" panose="020B0604030504040204" pitchFamily="34" charset="-120"/>
                          <a:ea typeface="微軟正黑體" panose="020B0604030504040204" pitchFamily="34" charset="-120"/>
                          <a:cs typeface="新細明體" panose="02020500000000000000" pitchFamily="18" charset="-120"/>
                        </a:rPr>
                        <a:t>1,892</a:t>
                      </a:r>
                      <a:endParaRPr lang="zh-TW" sz="1800" b="1" dirty="0">
                        <a:effectLst/>
                        <a:latin typeface="微軟正黑體" panose="020B0604030504040204" pitchFamily="34" charset="-120"/>
                        <a:ea typeface="微軟正黑體" panose="020B0604030504040204" pitchFamily="34" charset="-120"/>
                        <a:cs typeface="新細明體" panose="02020500000000000000"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3149296"/>
                  </a:ext>
                </a:extLst>
              </a:tr>
            </a:tbl>
          </a:graphicData>
        </a:graphic>
      </p:graphicFrame>
      <p:sp>
        <p:nvSpPr>
          <p:cNvPr id="9" name="文字方塊 8">
            <a:extLst>
              <a:ext uri="{FF2B5EF4-FFF2-40B4-BE49-F238E27FC236}">
                <a16:creationId xmlns:a16="http://schemas.microsoft.com/office/drawing/2014/main" id="{AA8CC89E-1538-46DB-A495-36640932FE33}"/>
              </a:ext>
            </a:extLst>
          </p:cNvPr>
          <p:cNvSpPr txBox="1"/>
          <p:nvPr/>
        </p:nvSpPr>
        <p:spPr>
          <a:xfrm>
            <a:off x="457200" y="5086278"/>
            <a:ext cx="3293366" cy="369332"/>
          </a:xfrm>
          <a:prstGeom prst="rect">
            <a:avLst/>
          </a:prstGeom>
          <a:noFill/>
        </p:spPr>
        <p:txBody>
          <a:bodyPr wrap="square">
            <a:spAutoFit/>
          </a:bodyPr>
          <a:lstStyle/>
          <a:p>
            <a:r>
              <a:rPr lang="zh-TW" altLang="en-US" b="1" dirty="0"/>
              <a:t>開業現況統計至</a:t>
            </a:r>
            <a:r>
              <a:rPr lang="en-US" altLang="zh-TW" b="1" dirty="0"/>
              <a:t>115</a:t>
            </a:r>
            <a:r>
              <a:rPr lang="zh-TW" altLang="en-US" b="1" dirty="0"/>
              <a:t>年</a:t>
            </a:r>
            <a:r>
              <a:rPr lang="en-US" altLang="zh-TW" b="1" dirty="0"/>
              <a:t>2</a:t>
            </a:r>
            <a:r>
              <a:rPr lang="zh-TW" altLang="en-US" b="1" dirty="0"/>
              <a:t>月</a:t>
            </a:r>
            <a:r>
              <a:rPr lang="en-US" altLang="zh-TW" b="1" dirty="0"/>
              <a:t>24</a:t>
            </a:r>
            <a:r>
              <a:rPr lang="zh-TW" altLang="en-US" b="1" dirty="0"/>
              <a:t>日</a:t>
            </a:r>
          </a:p>
        </p:txBody>
      </p:sp>
      <p:sp>
        <p:nvSpPr>
          <p:cNvPr id="2" name="投影片編號版面配置區 1">
            <a:extLst>
              <a:ext uri="{FF2B5EF4-FFF2-40B4-BE49-F238E27FC236}">
                <a16:creationId xmlns:a16="http://schemas.microsoft.com/office/drawing/2014/main" id="{AEABB4FA-7B79-4EB4-B9DF-2A0F303B0BD6}"/>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57</a:t>
            </a:fld>
            <a:endParaRPr lang="en-US" altLang="zh-TW" spc="-25" dirty="0"/>
          </a:p>
        </p:txBody>
      </p:sp>
      <p:graphicFrame>
        <p:nvGraphicFramePr>
          <p:cNvPr id="8" name="表格 7">
            <a:extLst>
              <a:ext uri="{FF2B5EF4-FFF2-40B4-BE49-F238E27FC236}">
                <a16:creationId xmlns:a16="http://schemas.microsoft.com/office/drawing/2014/main" id="{90E1E237-7733-4D36-8639-1EFC07A65256}"/>
              </a:ext>
            </a:extLst>
          </p:cNvPr>
          <p:cNvGraphicFramePr>
            <a:graphicFrameLocks noGrp="1"/>
          </p:cNvGraphicFramePr>
          <p:nvPr>
            <p:extLst>
              <p:ext uri="{D42A27DB-BD31-4B8C-83A1-F6EECF244321}">
                <p14:modId xmlns:p14="http://schemas.microsoft.com/office/powerpoint/2010/main" val="38671589"/>
              </p:ext>
            </p:extLst>
          </p:nvPr>
        </p:nvGraphicFramePr>
        <p:xfrm>
          <a:off x="3945635" y="1981201"/>
          <a:ext cx="7391400" cy="4035140"/>
        </p:xfrm>
        <a:graphic>
          <a:graphicData uri="http://schemas.openxmlformats.org/drawingml/2006/table">
            <a:tbl>
              <a:tblPr firstRow="1" firstCol="1" bandRow="1">
                <a:tableStyleId>{5C22544A-7EE6-4342-B048-85BDC9FD1C3A}</a:tableStyleId>
              </a:tblPr>
              <a:tblGrid>
                <a:gridCol w="1269230">
                  <a:extLst>
                    <a:ext uri="{9D8B030D-6E8A-4147-A177-3AD203B41FA5}">
                      <a16:colId xmlns:a16="http://schemas.microsoft.com/office/drawing/2014/main" val="2718919188"/>
                    </a:ext>
                  </a:extLst>
                </a:gridCol>
                <a:gridCol w="1370556">
                  <a:extLst>
                    <a:ext uri="{9D8B030D-6E8A-4147-A177-3AD203B41FA5}">
                      <a16:colId xmlns:a16="http://schemas.microsoft.com/office/drawing/2014/main" val="1520513849"/>
                    </a:ext>
                  </a:extLst>
                </a:gridCol>
                <a:gridCol w="1357604">
                  <a:extLst>
                    <a:ext uri="{9D8B030D-6E8A-4147-A177-3AD203B41FA5}">
                      <a16:colId xmlns:a16="http://schemas.microsoft.com/office/drawing/2014/main" val="858245695"/>
                    </a:ext>
                  </a:extLst>
                </a:gridCol>
                <a:gridCol w="1282182">
                  <a:extLst>
                    <a:ext uri="{9D8B030D-6E8A-4147-A177-3AD203B41FA5}">
                      <a16:colId xmlns:a16="http://schemas.microsoft.com/office/drawing/2014/main" val="3427159614"/>
                    </a:ext>
                  </a:extLst>
                </a:gridCol>
                <a:gridCol w="2111828">
                  <a:extLst>
                    <a:ext uri="{9D8B030D-6E8A-4147-A177-3AD203B41FA5}">
                      <a16:colId xmlns:a16="http://schemas.microsoft.com/office/drawing/2014/main" val="1293106781"/>
                    </a:ext>
                  </a:extLst>
                </a:gridCol>
              </a:tblGrid>
              <a:tr h="646084">
                <a:tc gridSpan="2">
                  <a:txBody>
                    <a:bodyPr/>
                    <a:lstStyle/>
                    <a:p>
                      <a:pPr algn="ctr"/>
                      <a:r>
                        <a:rPr lang="zh-TW" sz="2000" b="1" kern="100" dirty="0">
                          <a:effectLst/>
                          <a:latin typeface="微軟正黑體" panose="020B0604030504040204" pitchFamily="34" charset="-120"/>
                          <a:ea typeface="微軟正黑體" panose="020B0604030504040204" pitchFamily="34" charset="-120"/>
                        </a:rPr>
                        <a:t>項目</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zh-TW" altLang="en-US"/>
                    </a:p>
                  </a:txBody>
                  <a:tcPr/>
                </a:tc>
                <a:tc>
                  <a:txBody>
                    <a:bodyPr/>
                    <a:lstStyle/>
                    <a:p>
                      <a:pPr algn="ctr"/>
                      <a:r>
                        <a:rPr lang="zh-TW" altLang="en-US" sz="2000" b="1" kern="100" dirty="0">
                          <a:effectLst/>
                          <a:latin typeface="微軟正黑體" panose="020B0604030504040204" pitchFamily="34" charset="-120"/>
                          <a:ea typeface="微軟正黑體" panose="020B0604030504040204" pitchFamily="34" charset="-120"/>
                        </a:rPr>
                        <a:t>初估</a:t>
                      </a:r>
                      <a:r>
                        <a:rPr lang="zh-TW" sz="2000" b="1" kern="100" dirty="0">
                          <a:effectLst/>
                          <a:latin typeface="微軟正黑體" panose="020B0604030504040204" pitchFamily="34" charset="-120"/>
                          <a:ea typeface="微軟正黑體" panose="020B0604030504040204" pitchFamily="34" charset="-120"/>
                        </a:rPr>
                        <a:t>家數</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sz="2000" b="1" kern="100" dirty="0">
                          <a:effectLst/>
                          <a:latin typeface="微軟正黑體" panose="020B0604030504040204" pitchFamily="34" charset="-120"/>
                          <a:ea typeface="微軟正黑體" panose="020B0604030504040204" pitchFamily="34" charset="-120"/>
                        </a:rPr>
                        <a:t>比率</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zh-TW" sz="2000" b="1" kern="100" dirty="0">
                          <a:effectLst/>
                          <a:latin typeface="微軟正黑體" panose="020B0604030504040204" pitchFamily="34" charset="-120"/>
                          <a:ea typeface="微軟正黑體" panose="020B0604030504040204" pitchFamily="34" charset="-120"/>
                        </a:rPr>
                        <a:t>實地訪查人員</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66605122"/>
                  </a:ext>
                </a:extLst>
              </a:tr>
              <a:tr h="387242">
                <a:tc rowSpan="2">
                  <a:txBody>
                    <a:bodyPr/>
                    <a:lstStyle/>
                    <a:p>
                      <a:pPr algn="ctr">
                        <a:lnSpc>
                          <a:spcPts val="2500"/>
                        </a:lnSpc>
                      </a:pPr>
                      <a:r>
                        <a:rPr lang="zh-TW" sz="2000" b="1" kern="100" dirty="0">
                          <a:effectLst/>
                          <a:latin typeface="微軟正黑體" panose="020B0604030504040204" pitchFamily="34" charset="-120"/>
                          <a:ea typeface="微軟正黑體" panose="020B0604030504040204" pitchFamily="34" charset="-120"/>
                        </a:rPr>
                        <a:t>衛生業務</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pPr>
                      <a:r>
                        <a:rPr lang="en-US" sz="2000" b="1" kern="100" dirty="0">
                          <a:effectLst/>
                          <a:latin typeface="微軟正黑體" panose="020B0604030504040204" pitchFamily="34" charset="-120"/>
                          <a:ea typeface="微軟正黑體" panose="020B0604030504040204" pitchFamily="34" charset="-120"/>
                        </a:rPr>
                        <a:t>1. </a:t>
                      </a:r>
                      <a:r>
                        <a:rPr lang="zh-TW" sz="2000" b="1" kern="100" dirty="0">
                          <a:effectLst/>
                          <a:latin typeface="微軟正黑體" panose="020B0604030504040204" pitchFamily="34" charset="-120"/>
                          <a:ea typeface="微軟正黑體" panose="020B0604030504040204" pitchFamily="34" charset="-120"/>
                        </a:rPr>
                        <a:t>管制藥品</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281</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14.85%</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zh-TW" sz="2000" b="1" kern="100" dirty="0">
                          <a:effectLst/>
                          <a:latin typeface="微軟正黑體" panose="020B0604030504040204" pitchFamily="34" charset="-120"/>
                          <a:ea typeface="微軟正黑體" panose="020B0604030504040204" pitchFamily="34" charset="-120"/>
                        </a:rPr>
                        <a:t>食安處安全組</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91678485"/>
                  </a:ext>
                </a:extLst>
              </a:tr>
              <a:tr h="414473">
                <a:tc vMerge="1">
                  <a:txBody>
                    <a:bodyPr/>
                    <a:lstStyle/>
                    <a:p>
                      <a:pPr algn="ctr">
                        <a:lnSpc>
                          <a:spcPts val="2500"/>
                        </a:lnSpc>
                      </a:pP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2500"/>
                        </a:lnSpc>
                      </a:pPr>
                      <a:r>
                        <a:rPr lang="en-US" altLang="zh-TW" sz="2000" b="1" kern="100" dirty="0">
                          <a:effectLst/>
                          <a:latin typeface="微軟正黑體" panose="020B0604030504040204" pitchFamily="34" charset="-120"/>
                          <a:ea typeface="微軟正黑體" panose="020B0604030504040204" pitchFamily="34" charset="-120"/>
                        </a:rPr>
                        <a:t>2.</a:t>
                      </a:r>
                      <a:r>
                        <a:rPr lang="zh-TW" altLang="en-US" sz="2000" b="1" kern="100" dirty="0">
                          <a:effectLst/>
                          <a:latin typeface="微軟正黑體" panose="020B0604030504040204" pitchFamily="34" charset="-120"/>
                          <a:ea typeface="微軟正黑體" panose="020B0604030504040204" pitchFamily="34" charset="-120"/>
                        </a:rPr>
                        <a:t>預防接種</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319</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16.86%</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2500"/>
                        </a:lnSpc>
                      </a:pPr>
                      <a:r>
                        <a:rPr lang="zh-TW" altLang="en-US" sz="2000" b="1" kern="100" dirty="0">
                          <a:effectLst/>
                          <a:latin typeface="微軟正黑體" panose="020B0604030504040204" pitchFamily="34" charset="-120"/>
                          <a:ea typeface="微軟正黑體" panose="020B0604030504040204" pitchFamily="34" charset="-120"/>
                        </a:rPr>
                        <a:t>衛生所</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4837478"/>
                  </a:ext>
                </a:extLst>
              </a:tr>
              <a:tr h="387242">
                <a:tc rowSpan="4">
                  <a:txBody>
                    <a:bodyPr/>
                    <a:lstStyle/>
                    <a:p>
                      <a:pPr algn="ctr">
                        <a:lnSpc>
                          <a:spcPts val="2500"/>
                        </a:lnSpc>
                      </a:pPr>
                      <a:r>
                        <a:rPr lang="zh-TW" sz="2000" b="1" kern="100" dirty="0">
                          <a:effectLst/>
                          <a:latin typeface="微軟正黑體" panose="020B0604030504040204" pitchFamily="34" charset="-120"/>
                          <a:ea typeface="微軟正黑體" panose="020B0604030504040204" pitchFamily="34" charset="-120"/>
                        </a:rPr>
                        <a:t>高風險</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lnSpc>
                          <a:spcPts val="2500"/>
                        </a:lnSpc>
                      </a:pPr>
                      <a:r>
                        <a:rPr lang="en-US" altLang="zh-TW" sz="2000" b="1" kern="100" dirty="0">
                          <a:effectLst/>
                          <a:latin typeface="微軟正黑體" panose="020B0604030504040204" pitchFamily="34" charset="-120"/>
                          <a:ea typeface="微軟正黑體" panose="020B0604030504040204" pitchFamily="34" charset="-120"/>
                        </a:rPr>
                        <a:t>4</a:t>
                      </a:r>
                      <a:r>
                        <a:rPr lang="en-US" sz="2000" b="1" kern="100" dirty="0">
                          <a:effectLst/>
                          <a:latin typeface="微軟正黑體" panose="020B0604030504040204" pitchFamily="34" charset="-120"/>
                          <a:ea typeface="微軟正黑體" panose="020B0604030504040204" pitchFamily="34" charset="-120"/>
                        </a:rPr>
                        <a:t>. </a:t>
                      </a:r>
                      <a:r>
                        <a:rPr lang="zh-TW" sz="2000" b="1" kern="100" dirty="0">
                          <a:effectLst/>
                          <a:latin typeface="微軟正黑體" panose="020B0604030504040204" pitchFamily="34" charset="-120"/>
                          <a:ea typeface="微軟正黑體" panose="020B0604030504040204" pitchFamily="34" charset="-120"/>
                        </a:rPr>
                        <a:t>高齡醫師</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133</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7.03%</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zh-TW" sz="2000" b="1" kern="100" dirty="0">
                          <a:effectLst/>
                          <a:latin typeface="微軟正黑體" panose="020B0604030504040204" pitchFamily="34" charset="-120"/>
                          <a:ea typeface="微軟正黑體" panose="020B0604030504040204" pitchFamily="34" charset="-120"/>
                        </a:rPr>
                        <a:t>公會幹部</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433320"/>
                  </a:ext>
                </a:extLst>
              </a:tr>
              <a:tr h="387242">
                <a:tc vMerge="1">
                  <a:txBody>
                    <a:bodyPr/>
                    <a:lstStyle/>
                    <a:p>
                      <a:endParaRPr lang="zh-TW" altLang="en-US"/>
                    </a:p>
                  </a:txBody>
                  <a:tcPr/>
                </a:tc>
                <a:tc>
                  <a:txBody>
                    <a:bodyPr/>
                    <a:lstStyle/>
                    <a:p>
                      <a:pPr algn="l">
                        <a:lnSpc>
                          <a:spcPts val="2500"/>
                        </a:lnSpc>
                      </a:pPr>
                      <a:r>
                        <a:rPr lang="en-US" altLang="zh-TW" sz="2000" b="1" kern="100" dirty="0">
                          <a:effectLst/>
                          <a:latin typeface="微軟正黑體" panose="020B0604030504040204" pitchFamily="34" charset="-120"/>
                          <a:ea typeface="微軟正黑體" panose="020B0604030504040204" pitchFamily="34" charset="-120"/>
                        </a:rPr>
                        <a:t>5</a:t>
                      </a:r>
                      <a:r>
                        <a:rPr lang="en-US" sz="2000" b="1" kern="100" dirty="0">
                          <a:effectLst/>
                          <a:latin typeface="微軟正黑體" panose="020B0604030504040204" pitchFamily="34" charset="-120"/>
                          <a:ea typeface="微軟正黑體" panose="020B0604030504040204" pitchFamily="34" charset="-120"/>
                        </a:rPr>
                        <a:t>.</a:t>
                      </a:r>
                      <a:r>
                        <a:rPr lang="zh-TW" altLang="en-US" sz="2000" b="1" kern="100" dirty="0">
                          <a:effectLst/>
                          <a:latin typeface="微軟正黑體" panose="020B0604030504040204" pitchFamily="34" charset="-120"/>
                          <a:ea typeface="微軟正黑體" panose="020B0604030504040204" pitchFamily="34" charset="-120"/>
                        </a:rPr>
                        <a:t>美容醫學</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30</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1.59%</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eaLnBrk="1" fontAlgn="auto" latinLnBrk="0" hangingPunct="1">
                        <a:lnSpc>
                          <a:spcPts val="2500"/>
                        </a:lnSpc>
                        <a:spcBef>
                          <a:spcPts val="0"/>
                        </a:spcBef>
                        <a:spcAft>
                          <a:spcPts val="0"/>
                        </a:spcAft>
                        <a:buClrTx/>
                        <a:buSzTx/>
                        <a:buFontTx/>
                        <a:buNone/>
                        <a:tabLst/>
                        <a:defRPr/>
                      </a:pPr>
                      <a:r>
                        <a:rPr lang="zh-TW" altLang="en-US" sz="2000" b="1" kern="100" dirty="0">
                          <a:effectLst/>
                          <a:latin typeface="微軟正黑體" panose="020B0604030504040204" pitchFamily="34" charset="-120"/>
                          <a:ea typeface="微軟正黑體" panose="020B0604030504040204" pitchFamily="34" charset="-120"/>
                        </a:rPr>
                        <a:t>醫管科</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42725035"/>
                  </a:ext>
                </a:extLst>
              </a:tr>
              <a:tr h="387242">
                <a:tc vMerge="1">
                  <a:txBody>
                    <a:bodyPr/>
                    <a:lstStyle/>
                    <a:p>
                      <a:endParaRPr lang="zh-TW" altLang="en-US"/>
                    </a:p>
                  </a:txBody>
                  <a:tcPr/>
                </a:tc>
                <a:tc>
                  <a:txBody>
                    <a:bodyPr/>
                    <a:lstStyle/>
                    <a:p>
                      <a:pPr algn="l">
                        <a:lnSpc>
                          <a:spcPts val="2500"/>
                        </a:lnSpc>
                      </a:pPr>
                      <a:r>
                        <a:rPr lang="en-US" altLang="zh-TW" sz="2000" b="1" kern="100" dirty="0">
                          <a:effectLst/>
                          <a:latin typeface="微軟正黑體" panose="020B0604030504040204" pitchFamily="34" charset="-120"/>
                          <a:ea typeface="微軟正黑體" panose="020B0604030504040204" pitchFamily="34" charset="-120"/>
                        </a:rPr>
                        <a:t>6</a:t>
                      </a:r>
                      <a:r>
                        <a:rPr lang="en-US" sz="2000" b="1" kern="100" dirty="0">
                          <a:effectLst/>
                          <a:latin typeface="微軟正黑體" panose="020B0604030504040204" pitchFamily="34" charset="-120"/>
                          <a:ea typeface="微軟正黑體" panose="020B0604030504040204" pitchFamily="34" charset="-120"/>
                        </a:rPr>
                        <a:t>. 2</a:t>
                      </a:r>
                      <a:r>
                        <a:rPr lang="zh-TW" sz="2000" b="1" kern="100" dirty="0">
                          <a:effectLst/>
                          <a:latin typeface="微軟正黑體" panose="020B0604030504040204" pitchFamily="34" charset="-120"/>
                          <a:ea typeface="微軟正黑體" panose="020B0604030504040204" pitchFamily="34" charset="-120"/>
                        </a:rPr>
                        <a:t>年裁處</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24</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1.27%</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zh-TW" sz="2000" b="1" kern="100" dirty="0">
                          <a:effectLst/>
                          <a:latin typeface="微軟正黑體" panose="020B0604030504040204" pitchFamily="34" charset="-120"/>
                          <a:ea typeface="微軟正黑體" panose="020B0604030504040204" pitchFamily="34" charset="-120"/>
                        </a:rPr>
                        <a:t>醫管科</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7036338"/>
                  </a:ext>
                </a:extLst>
              </a:tr>
              <a:tr h="387242">
                <a:tc vMerge="1">
                  <a:txBody>
                    <a:bodyPr/>
                    <a:lstStyle/>
                    <a:p>
                      <a:pPr algn="ctr">
                        <a:lnSpc>
                          <a:spcPts val="2500"/>
                        </a:lnSpc>
                      </a:pP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l">
                        <a:lnSpc>
                          <a:spcPts val="2500"/>
                        </a:lnSpc>
                      </a:pPr>
                      <a:r>
                        <a:rPr lang="en-US" altLang="zh-TW" sz="2000" b="1" kern="100" dirty="0">
                          <a:effectLst/>
                          <a:latin typeface="微軟正黑體" panose="020B0604030504040204" pitchFamily="34" charset="-120"/>
                          <a:ea typeface="微軟正黑體" panose="020B0604030504040204" pitchFamily="34" charset="-120"/>
                        </a:rPr>
                        <a:t>7.</a:t>
                      </a:r>
                      <a:r>
                        <a:rPr lang="zh-TW" altLang="en-US" sz="2000" b="1" kern="100" dirty="0">
                          <a:effectLst/>
                          <a:latin typeface="微軟正黑體" panose="020B0604030504040204" pitchFamily="34" charset="-120"/>
                          <a:ea typeface="微軟正黑體" panose="020B0604030504040204" pitchFamily="34" charset="-120"/>
                        </a:rPr>
                        <a:t>陳情檢舉</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30</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1.59%</a:t>
                      </a:r>
                      <a:endParaRPr lang="zh-TW" sz="2000" b="1" kern="100" dirty="0">
                        <a:effectLst/>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eaLnBrk="1" fontAlgn="auto" latinLnBrk="0" hangingPunct="1">
                        <a:lnSpc>
                          <a:spcPts val="2500"/>
                        </a:lnSpc>
                        <a:spcBef>
                          <a:spcPts val="0"/>
                        </a:spcBef>
                        <a:spcAft>
                          <a:spcPts val="0"/>
                        </a:spcAft>
                        <a:buClrTx/>
                        <a:buSzTx/>
                        <a:buFontTx/>
                        <a:buNone/>
                        <a:tabLst/>
                        <a:defRPr/>
                      </a:pPr>
                      <a:r>
                        <a:rPr lang="zh-TW" altLang="zh-TW" sz="2000" b="1" kern="100" dirty="0">
                          <a:effectLst/>
                          <a:latin typeface="微軟正黑體" panose="020B0604030504040204" pitchFamily="34" charset="-120"/>
                          <a:ea typeface="微軟正黑體" panose="020B0604030504040204" pitchFamily="34" charset="-120"/>
                        </a:rPr>
                        <a:t>食安處安全組</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3478612"/>
                  </a:ext>
                </a:extLst>
              </a:tr>
              <a:tr h="442592">
                <a:tc gridSpan="2">
                  <a:txBody>
                    <a:bodyPr/>
                    <a:lstStyle/>
                    <a:p>
                      <a:pPr algn="ctr">
                        <a:lnSpc>
                          <a:spcPts val="2500"/>
                        </a:lnSpc>
                      </a:pPr>
                      <a:r>
                        <a:rPr lang="en-US" altLang="zh-TW" sz="2000" b="1" kern="100" dirty="0">
                          <a:effectLst/>
                          <a:latin typeface="微軟正黑體" panose="020B0604030504040204" pitchFamily="34" charset="-120"/>
                          <a:ea typeface="微軟正黑體" panose="020B0604030504040204" pitchFamily="34" charset="-120"/>
                        </a:rPr>
                        <a:t>8</a:t>
                      </a:r>
                      <a:r>
                        <a:rPr lang="en-US" sz="2000" b="1" kern="100" dirty="0">
                          <a:effectLst/>
                          <a:latin typeface="微軟正黑體" panose="020B0604030504040204" pitchFamily="34" charset="-120"/>
                          <a:ea typeface="微軟正黑體" panose="020B0604030504040204" pitchFamily="34" charset="-120"/>
                        </a:rPr>
                        <a:t>.</a:t>
                      </a:r>
                      <a:r>
                        <a:rPr lang="zh-TW" sz="2000" b="1" kern="100" dirty="0">
                          <a:effectLst/>
                          <a:latin typeface="微軟正黑體" panose="020B0604030504040204" pitchFamily="34" charset="-120"/>
                          <a:ea typeface="微軟正黑體" panose="020B0604030504040204" pitchFamily="34" charset="-120"/>
                        </a:rPr>
                        <a:t>一般督考</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hMerge="1">
                  <a:txBody>
                    <a:bodyPr/>
                    <a:lstStyle/>
                    <a:p>
                      <a:endParaRPr lang="zh-TW" altLang="en-US"/>
                    </a:p>
                  </a:txBody>
                  <a:tcPr/>
                </a:tc>
                <a:tc>
                  <a:txBody>
                    <a:bodyPr/>
                    <a:lstStyle/>
                    <a:p>
                      <a:pPr algn="ctr"/>
                      <a:r>
                        <a:rPr lang="en-US" altLang="zh-TW" b="1" dirty="0">
                          <a:latin typeface="微軟正黑體" panose="020B0604030504040204" pitchFamily="34" charset="-120"/>
                          <a:ea typeface="微軟正黑體" panose="020B0604030504040204" pitchFamily="34" charset="-120"/>
                        </a:rPr>
                        <a:t>319</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altLang="zh-TW" b="1" dirty="0">
                          <a:latin typeface="微軟正黑體" panose="020B0604030504040204" pitchFamily="34" charset="-120"/>
                          <a:ea typeface="微軟正黑體" panose="020B0604030504040204" pitchFamily="34" charset="-120"/>
                        </a:rPr>
                        <a:t>16.86</a:t>
                      </a:r>
                      <a:r>
                        <a:rPr lang="en-US" altLang="zh-TW" sz="1800" b="1" kern="100" dirty="0">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zh-TW" sz="2000" b="1" kern="100" dirty="0">
                          <a:effectLst/>
                          <a:latin typeface="微軟正黑體" panose="020B0604030504040204" pitchFamily="34" charset="-120"/>
                          <a:ea typeface="微軟正黑體" panose="020B0604030504040204" pitchFamily="34" charset="-120"/>
                        </a:rPr>
                        <a:t>衛生所</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49977877"/>
                  </a:ext>
                </a:extLst>
              </a:tr>
              <a:tr h="595781">
                <a:tc gridSpan="2">
                  <a:txBody>
                    <a:bodyPr/>
                    <a:lstStyle/>
                    <a:p>
                      <a:pPr algn="ctr">
                        <a:lnSpc>
                          <a:spcPts val="2500"/>
                        </a:lnSpc>
                      </a:pPr>
                      <a:r>
                        <a:rPr lang="zh-TW" sz="2000" b="1" kern="100" dirty="0">
                          <a:solidFill>
                            <a:schemeClr val="tx1"/>
                          </a:solidFill>
                          <a:effectLst/>
                          <a:latin typeface="微軟正黑體" panose="020B0604030504040204" pitchFamily="34" charset="-120"/>
                          <a:ea typeface="微軟正黑體" panose="020B0604030504040204" pitchFamily="34" charset="-120"/>
                        </a:rPr>
                        <a:t>合計</a:t>
                      </a: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zh-TW" altLang="en-US"/>
                    </a:p>
                  </a:txBody>
                  <a:tcPr/>
                </a:tc>
                <a:tc>
                  <a:txBody>
                    <a:bodyPr/>
                    <a:lstStyle/>
                    <a:p>
                      <a:pPr algn="ctr"/>
                      <a:r>
                        <a:rPr lang="en-US" altLang="zh-TW" b="1" dirty="0">
                          <a:latin typeface="微軟正黑體" panose="020B0604030504040204" pitchFamily="34" charset="-120"/>
                          <a:ea typeface="微軟正黑體" panose="020B0604030504040204" pitchFamily="34" charset="-120"/>
                        </a:rPr>
                        <a:t>1,136</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zh-TW" b="1" dirty="0">
                          <a:latin typeface="微軟正黑體" panose="020B0604030504040204" pitchFamily="34" charset="-120"/>
                          <a:ea typeface="微軟正黑體" panose="020B0604030504040204" pitchFamily="34" charset="-120"/>
                        </a:rPr>
                        <a:t>60.04</a:t>
                      </a:r>
                      <a:r>
                        <a:rPr lang="en-US" altLang="zh-TW" sz="1800" b="1" kern="100" dirty="0">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2000" b="1" kern="100" dirty="0">
                          <a:effectLst/>
                          <a:latin typeface="微軟正黑體" panose="020B0604030504040204" pitchFamily="34" charset="-120"/>
                          <a:ea typeface="微軟正黑體" panose="020B0604030504040204" pitchFamily="34" charset="-120"/>
                        </a:rPr>
                        <a:t> </a:t>
                      </a:r>
                      <a:endParaRPr lang="zh-TW" altLang="en-US" b="1" dirty="0">
                        <a:latin typeface="微軟正黑體" panose="020B0604030504040204" pitchFamily="34" charset="-120"/>
                        <a:ea typeface="微軟正黑體" panose="020B0604030504040204" pitchFamily="34" charset="-120"/>
                      </a:endParaRPr>
                    </a:p>
                  </a:txBody>
                  <a:tcPr marL="33331" marR="3333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7738938"/>
                  </a:ext>
                </a:extLst>
              </a:tr>
            </a:tbl>
          </a:graphicData>
        </a:graphic>
      </p:graphicFrame>
    </p:spTree>
    <p:extLst>
      <p:ext uri="{BB962C8B-B14F-4D97-AF65-F5344CB8AC3E}">
        <p14:creationId xmlns:p14="http://schemas.microsoft.com/office/powerpoint/2010/main" val="1576109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左大括弧 50">
            <a:extLst>
              <a:ext uri="{FF2B5EF4-FFF2-40B4-BE49-F238E27FC236}">
                <a16:creationId xmlns:a16="http://schemas.microsoft.com/office/drawing/2014/main" id="{BE9BA0EF-57AB-4665-9FC2-D2DE68BB85DE}"/>
              </a:ext>
            </a:extLst>
          </p:cNvPr>
          <p:cNvSpPr/>
          <p:nvPr/>
        </p:nvSpPr>
        <p:spPr>
          <a:xfrm>
            <a:off x="7392216" y="4858865"/>
            <a:ext cx="1446230" cy="976934"/>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cxnSp>
        <p:nvCxnSpPr>
          <p:cNvPr id="104" name="直線接點 103">
            <a:extLst>
              <a:ext uri="{FF2B5EF4-FFF2-40B4-BE49-F238E27FC236}">
                <a16:creationId xmlns:a16="http://schemas.microsoft.com/office/drawing/2014/main" id="{762170BA-FF62-488C-A28D-5E0BCCCA96F0}"/>
              </a:ext>
            </a:extLst>
          </p:cNvPr>
          <p:cNvCxnSpPr/>
          <p:nvPr/>
        </p:nvCxnSpPr>
        <p:spPr>
          <a:xfrm>
            <a:off x="4073773" y="4749811"/>
            <a:ext cx="3208020" cy="8255"/>
          </a:xfrm>
          <a:prstGeom prst="line">
            <a:avLst/>
          </a:prstGeom>
          <a:ln w="38100"/>
        </p:spPr>
        <p:style>
          <a:lnRef idx="1">
            <a:schemeClr val="dk1"/>
          </a:lnRef>
          <a:fillRef idx="0">
            <a:schemeClr val="dk1"/>
          </a:fillRef>
          <a:effectRef idx="0">
            <a:schemeClr val="dk1"/>
          </a:effectRef>
          <a:fontRef idx="minor">
            <a:schemeClr val="tx1"/>
          </a:fontRef>
        </p:style>
      </p:cxnSp>
      <p:sp>
        <p:nvSpPr>
          <p:cNvPr id="70" name="Rectangle 65">
            <a:extLst>
              <a:ext uri="{FF2B5EF4-FFF2-40B4-BE49-F238E27FC236}">
                <a16:creationId xmlns:a16="http://schemas.microsoft.com/office/drawing/2014/main" id="{72A7703D-A72F-4013-8080-D82A27514995}"/>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1" name="Rectangle 90">
            <a:extLst>
              <a:ext uri="{FF2B5EF4-FFF2-40B4-BE49-F238E27FC236}">
                <a16:creationId xmlns:a16="http://schemas.microsoft.com/office/drawing/2014/main" id="{EA06DE16-0982-49BA-9759-91BD616F06C1}"/>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zh-TW" altLang="zh-TW" sz="1800" b="0" i="0" u="none" strike="noStrike" cap="none" normalizeH="0" baseline="0">
                <a:ln>
                  <a:noFill/>
                </a:ln>
                <a:solidFill>
                  <a:schemeClr val="tx1"/>
                </a:solidFill>
                <a:effectLst/>
                <a:latin typeface="Arial" panose="020B0604020202020204" pitchFamily="34" charset="0"/>
              </a:rPr>
            </a:br>
            <a:endParaRPr kumimoji="0" lang="zh-TW" altLang="zh-TW"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72" name="Rectangle 92">
            <a:extLst>
              <a:ext uri="{FF2B5EF4-FFF2-40B4-BE49-F238E27FC236}">
                <a16:creationId xmlns:a16="http://schemas.microsoft.com/office/drawing/2014/main" id="{B9DDA31D-72BC-4F29-BC98-BFF125857E8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73" name="Rectangle 94">
            <a:extLst>
              <a:ext uri="{FF2B5EF4-FFF2-40B4-BE49-F238E27FC236}">
                <a16:creationId xmlns:a16="http://schemas.microsoft.com/office/drawing/2014/main" id="{39738FC0-3988-4C62-AF0F-6FEDE737673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cxnSp>
        <p:nvCxnSpPr>
          <p:cNvPr id="45" name="直線單箭頭接點 44">
            <a:extLst>
              <a:ext uri="{FF2B5EF4-FFF2-40B4-BE49-F238E27FC236}">
                <a16:creationId xmlns:a16="http://schemas.microsoft.com/office/drawing/2014/main" id="{FF1EA0E9-DE71-49F4-A96F-C91E56A2C021}"/>
              </a:ext>
            </a:extLst>
          </p:cNvPr>
          <p:cNvCxnSpPr>
            <a:cxnSpLocks/>
          </p:cNvCxnSpPr>
          <p:nvPr/>
        </p:nvCxnSpPr>
        <p:spPr>
          <a:xfrm>
            <a:off x="6968507" y="4914898"/>
            <a:ext cx="17480" cy="6999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9" name="直線單箭頭接點 48">
            <a:extLst>
              <a:ext uri="{FF2B5EF4-FFF2-40B4-BE49-F238E27FC236}">
                <a16:creationId xmlns:a16="http://schemas.microsoft.com/office/drawing/2014/main" id="{3546664C-D1E5-4078-9196-4FBE682BB454}"/>
              </a:ext>
            </a:extLst>
          </p:cNvPr>
          <p:cNvCxnSpPr>
            <a:cxnSpLocks/>
          </p:cNvCxnSpPr>
          <p:nvPr/>
        </p:nvCxnSpPr>
        <p:spPr>
          <a:xfrm>
            <a:off x="5608736" y="4303872"/>
            <a:ext cx="14182" cy="4500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8" name="文字方塊 25">
            <a:extLst>
              <a:ext uri="{FF2B5EF4-FFF2-40B4-BE49-F238E27FC236}">
                <a16:creationId xmlns:a16="http://schemas.microsoft.com/office/drawing/2014/main" id="{DBF5D5DE-4AE2-4244-96BA-C471FF81143E}"/>
              </a:ext>
            </a:extLst>
          </p:cNvPr>
          <p:cNvSpPr txBox="1">
            <a:spLocks noChangeArrowheads="1"/>
          </p:cNvSpPr>
          <p:nvPr/>
        </p:nvSpPr>
        <p:spPr bwMode="auto">
          <a:xfrm>
            <a:off x="8638371" y="5426010"/>
            <a:ext cx="2448560" cy="581025"/>
          </a:xfrm>
          <a:prstGeom prst="rect">
            <a:avLst/>
          </a:prstGeom>
          <a:solidFill>
            <a:srgbClr val="FFFF0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嚴重缺失或需現場查核者，由醫管科派案請安全組複查</a:t>
            </a:r>
            <a:endParaRPr kumimoji="0" lang="zh-TW"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0" name="文字方塊 23">
            <a:extLst>
              <a:ext uri="{FF2B5EF4-FFF2-40B4-BE49-F238E27FC236}">
                <a16:creationId xmlns:a16="http://schemas.microsoft.com/office/drawing/2014/main" id="{9172D151-80A4-4F9E-B16F-CF6091C59F31}"/>
              </a:ext>
            </a:extLst>
          </p:cNvPr>
          <p:cNvSpPr txBox="1">
            <a:spLocks noChangeArrowheads="1"/>
          </p:cNvSpPr>
          <p:nvPr/>
        </p:nvSpPr>
        <p:spPr bwMode="auto">
          <a:xfrm>
            <a:off x="3826595" y="4528288"/>
            <a:ext cx="932144" cy="480696"/>
          </a:xfrm>
          <a:prstGeom prst="rect">
            <a:avLst/>
          </a:prstGeom>
          <a:solidFill>
            <a:srgbClr val="E2EFD9"/>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符合</a:t>
            </a:r>
            <a:endParaRPr kumimoji="0" lang="zh-TW"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1" name="文字方塊 24">
            <a:extLst>
              <a:ext uri="{FF2B5EF4-FFF2-40B4-BE49-F238E27FC236}">
                <a16:creationId xmlns:a16="http://schemas.microsoft.com/office/drawing/2014/main" id="{B5F7D11D-799E-4CF9-903B-F3E3840225DC}"/>
              </a:ext>
            </a:extLst>
          </p:cNvPr>
          <p:cNvSpPr txBox="1">
            <a:spLocks noChangeArrowheads="1"/>
          </p:cNvSpPr>
          <p:nvPr/>
        </p:nvSpPr>
        <p:spPr bwMode="auto">
          <a:xfrm>
            <a:off x="6544706" y="4532055"/>
            <a:ext cx="895264" cy="453991"/>
          </a:xfrm>
          <a:prstGeom prst="rect">
            <a:avLst/>
          </a:prstGeom>
          <a:solidFill>
            <a:srgbClr val="FFC5C5"/>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不符</a:t>
            </a:r>
            <a:endParaRPr kumimoji="0" lang="zh-TW"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2" name="文字方塊 26">
            <a:extLst>
              <a:ext uri="{FF2B5EF4-FFF2-40B4-BE49-F238E27FC236}">
                <a16:creationId xmlns:a16="http://schemas.microsoft.com/office/drawing/2014/main" id="{2581D370-764A-4BD8-A336-528EDC1819D6}"/>
              </a:ext>
            </a:extLst>
          </p:cNvPr>
          <p:cNvSpPr txBox="1">
            <a:spLocks noChangeArrowheads="1"/>
          </p:cNvSpPr>
          <p:nvPr/>
        </p:nvSpPr>
        <p:spPr bwMode="auto">
          <a:xfrm>
            <a:off x="7027373" y="5958685"/>
            <a:ext cx="1317942" cy="518315"/>
          </a:xfrm>
          <a:prstGeom prst="rect">
            <a:avLst/>
          </a:prstGeom>
          <a:solidFill>
            <a:srgbClr val="FFCCCC"/>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未改善</a:t>
            </a:r>
            <a:r>
              <a:rPr kumimoji="0" lang="zh-TW" altLang="en-US"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者</a:t>
            </a:r>
            <a:endParaRPr kumimoji="0"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依規裁處</a:t>
            </a:r>
            <a:endPar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3" name="文字方塊 259">
            <a:extLst>
              <a:ext uri="{FF2B5EF4-FFF2-40B4-BE49-F238E27FC236}">
                <a16:creationId xmlns:a16="http://schemas.microsoft.com/office/drawing/2014/main" id="{1702FF7F-BE07-4D80-98B8-B45A747BA373}"/>
              </a:ext>
            </a:extLst>
          </p:cNvPr>
          <p:cNvSpPr txBox="1">
            <a:spLocks noChangeArrowheads="1"/>
          </p:cNvSpPr>
          <p:nvPr/>
        </p:nvSpPr>
        <p:spPr bwMode="auto">
          <a:xfrm>
            <a:off x="5741553" y="5958685"/>
            <a:ext cx="992765" cy="495038"/>
          </a:xfrm>
          <a:prstGeom prst="rect">
            <a:avLst/>
          </a:prstGeom>
          <a:solidFill>
            <a:srgbClr val="E2EFD9"/>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已改善</a:t>
            </a:r>
            <a:endParaRPr kumimoji="0"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107" name="直線接點 106">
            <a:extLst>
              <a:ext uri="{FF2B5EF4-FFF2-40B4-BE49-F238E27FC236}">
                <a16:creationId xmlns:a16="http://schemas.microsoft.com/office/drawing/2014/main" id="{1EA9300A-5EFF-49E5-A8A5-4A420162A337}"/>
              </a:ext>
            </a:extLst>
          </p:cNvPr>
          <p:cNvCxnSpPr>
            <a:cxnSpLocks/>
          </p:cNvCxnSpPr>
          <p:nvPr/>
        </p:nvCxnSpPr>
        <p:spPr>
          <a:xfrm>
            <a:off x="6329364" y="5614875"/>
            <a:ext cx="1291098"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09" name="直線單箭頭接點 108">
            <a:extLst>
              <a:ext uri="{FF2B5EF4-FFF2-40B4-BE49-F238E27FC236}">
                <a16:creationId xmlns:a16="http://schemas.microsoft.com/office/drawing/2014/main" id="{E46BF03A-8CF6-4677-A5EC-086D6760F8D6}"/>
              </a:ext>
            </a:extLst>
          </p:cNvPr>
          <p:cNvCxnSpPr/>
          <p:nvPr/>
        </p:nvCxnSpPr>
        <p:spPr>
          <a:xfrm>
            <a:off x="6320474" y="5614875"/>
            <a:ext cx="8890" cy="353695"/>
          </a:xfrm>
          <a:prstGeom prst="straightConnector1">
            <a:avLst/>
          </a:prstGeom>
          <a:noFill/>
          <a:ln w="38100" cap="flat" cmpd="sng" algn="ctr">
            <a:solidFill>
              <a:sysClr val="windowText" lastClr="000000"/>
            </a:solidFill>
            <a:prstDash val="solid"/>
            <a:miter lim="800000"/>
            <a:tailEnd type="triangle"/>
          </a:ln>
          <a:effectLst/>
        </p:spPr>
      </p:cxnSp>
      <p:sp>
        <p:nvSpPr>
          <p:cNvPr id="25" name="文字方塊 30">
            <a:extLst>
              <a:ext uri="{FF2B5EF4-FFF2-40B4-BE49-F238E27FC236}">
                <a16:creationId xmlns:a16="http://schemas.microsoft.com/office/drawing/2014/main" id="{8B135573-3F7E-4088-9522-E3AF64CB64AF}"/>
              </a:ext>
            </a:extLst>
          </p:cNvPr>
          <p:cNvSpPr txBox="1">
            <a:spLocks noChangeArrowheads="1"/>
          </p:cNvSpPr>
          <p:nvPr/>
        </p:nvSpPr>
        <p:spPr bwMode="auto">
          <a:xfrm>
            <a:off x="1852268" y="3969929"/>
            <a:ext cx="8272725" cy="488950"/>
          </a:xfrm>
          <a:prstGeom prst="rect">
            <a:avLst/>
          </a:prstGeom>
          <a:solidFill>
            <a:srgbClr val="FFFFFF"/>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由訪查人員協助現場查核，並填寫實地訪查電子表單及「</a:t>
            </a:r>
            <a:r>
              <a:rPr kumimoji="0" lang="en-US"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115</a:t>
            </a:r>
            <a:r>
              <a:rPr kumimoji="0" lang="zh-TW" altLang="en-US"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年臺中市診所督導考核現場查核確認表」</a:t>
            </a:r>
            <a:endPar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9" name="文字方塊 36">
            <a:extLst>
              <a:ext uri="{FF2B5EF4-FFF2-40B4-BE49-F238E27FC236}">
                <a16:creationId xmlns:a16="http://schemas.microsoft.com/office/drawing/2014/main" id="{4EF044AE-B366-459D-8166-662910D50B0F}"/>
              </a:ext>
            </a:extLst>
          </p:cNvPr>
          <p:cNvSpPr txBox="1">
            <a:spLocks noChangeArrowheads="1"/>
          </p:cNvSpPr>
          <p:nvPr/>
        </p:nvSpPr>
        <p:spPr bwMode="auto">
          <a:xfrm>
            <a:off x="1581507" y="5325925"/>
            <a:ext cx="3208020" cy="931594"/>
          </a:xfrm>
          <a:prstGeom prst="rect">
            <a:avLst/>
          </a:prstGeom>
          <a:solidFill>
            <a:srgbClr val="FFE599"/>
          </a:solidFill>
          <a:ln w="635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請於</a:t>
            </a: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31</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前</a:t>
            </a:r>
            <a:endParaRPr kumimoji="0"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將確認表交回醫管科彙整</a:t>
            </a:r>
            <a:endPar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30" name="文字方塊 38">
            <a:extLst>
              <a:ext uri="{FF2B5EF4-FFF2-40B4-BE49-F238E27FC236}">
                <a16:creationId xmlns:a16="http://schemas.microsoft.com/office/drawing/2014/main" id="{A0E405B0-4388-4869-9A3F-471C8FEBA37B}"/>
              </a:ext>
            </a:extLst>
          </p:cNvPr>
          <p:cNvSpPr txBox="1">
            <a:spLocks noChangeArrowheads="1"/>
          </p:cNvSpPr>
          <p:nvPr/>
        </p:nvSpPr>
        <p:spPr bwMode="auto">
          <a:xfrm>
            <a:off x="8689062" y="4637879"/>
            <a:ext cx="1654175" cy="554038"/>
          </a:xfrm>
          <a:prstGeom prst="rect">
            <a:avLst/>
          </a:prstGeom>
          <a:solidFill>
            <a:srgbClr val="FFFF0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zh-TW" sz="1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提供改善後佐證資料予醫管科</a:t>
            </a:r>
            <a:endParaRPr kumimoji="0" lang="zh-TW"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cxnSp>
        <p:nvCxnSpPr>
          <p:cNvPr id="119" name="直線單箭頭接點 118">
            <a:extLst>
              <a:ext uri="{FF2B5EF4-FFF2-40B4-BE49-F238E27FC236}">
                <a16:creationId xmlns:a16="http://schemas.microsoft.com/office/drawing/2014/main" id="{75157E5B-A4C2-457A-9684-65DF6C4D30B1}"/>
              </a:ext>
            </a:extLst>
          </p:cNvPr>
          <p:cNvCxnSpPr/>
          <p:nvPr/>
        </p:nvCxnSpPr>
        <p:spPr>
          <a:xfrm>
            <a:off x="7611572" y="5593357"/>
            <a:ext cx="8890" cy="353695"/>
          </a:xfrm>
          <a:prstGeom prst="straightConnector1">
            <a:avLst/>
          </a:prstGeom>
          <a:noFill/>
          <a:ln w="38100" cap="flat" cmpd="sng" algn="ctr">
            <a:solidFill>
              <a:sysClr val="windowText" lastClr="000000"/>
            </a:solidFill>
            <a:prstDash val="solid"/>
            <a:miter lim="800000"/>
            <a:tailEnd type="triangle"/>
          </a:ln>
          <a:effectLst/>
        </p:spPr>
      </p:cxnSp>
      <p:sp>
        <p:nvSpPr>
          <p:cNvPr id="31" name="文字方塊 40">
            <a:extLst>
              <a:ext uri="{FF2B5EF4-FFF2-40B4-BE49-F238E27FC236}">
                <a16:creationId xmlns:a16="http://schemas.microsoft.com/office/drawing/2014/main" id="{670E5033-FAC1-43EB-9758-8FDE9FC02175}"/>
              </a:ext>
            </a:extLst>
          </p:cNvPr>
          <p:cNvSpPr txBox="1">
            <a:spLocks noChangeArrowheads="1"/>
          </p:cNvSpPr>
          <p:nvPr/>
        </p:nvSpPr>
        <p:spPr bwMode="auto">
          <a:xfrm>
            <a:off x="6578000" y="5154569"/>
            <a:ext cx="828675" cy="296863"/>
          </a:xfrm>
          <a:prstGeom prst="rect">
            <a:avLst/>
          </a:prstGeom>
          <a:solidFill>
            <a:srgbClr val="FFFF00"/>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限期改善</a:t>
            </a:r>
            <a:endPar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356FBF90-F9B0-4482-8F05-AC9FA58B4DC4}"/>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58</a:t>
            </a:fld>
            <a:endParaRPr lang="en-US" altLang="zh-TW" spc="-25" dirty="0"/>
          </a:p>
        </p:txBody>
      </p:sp>
      <p:sp>
        <p:nvSpPr>
          <p:cNvPr id="3" name="左大括弧 2">
            <a:extLst>
              <a:ext uri="{FF2B5EF4-FFF2-40B4-BE49-F238E27FC236}">
                <a16:creationId xmlns:a16="http://schemas.microsoft.com/office/drawing/2014/main" id="{203759F4-0160-4F34-95E4-37E92E494BE9}"/>
              </a:ext>
            </a:extLst>
          </p:cNvPr>
          <p:cNvSpPr/>
          <p:nvPr/>
        </p:nvSpPr>
        <p:spPr>
          <a:xfrm rot="16200000">
            <a:off x="5685356" y="-794436"/>
            <a:ext cx="554036" cy="8761733"/>
          </a:xfrm>
          <a:prstGeom prst="leftBrace">
            <a:avLst>
              <a:gd name="adj1" fmla="val 79084"/>
              <a:gd name="adj2" fmla="val 50000"/>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dirty="0"/>
          </a:p>
        </p:txBody>
      </p:sp>
      <p:sp>
        <p:nvSpPr>
          <p:cNvPr id="40" name="文字方塊 5">
            <a:extLst>
              <a:ext uri="{FF2B5EF4-FFF2-40B4-BE49-F238E27FC236}">
                <a16:creationId xmlns:a16="http://schemas.microsoft.com/office/drawing/2014/main" id="{6689C2CC-F70E-4647-A551-85577644FCD4}"/>
              </a:ext>
            </a:extLst>
          </p:cNvPr>
          <p:cNvSpPr txBox="1"/>
          <p:nvPr/>
        </p:nvSpPr>
        <p:spPr>
          <a:xfrm>
            <a:off x="1676400" y="2160937"/>
            <a:ext cx="1078650" cy="6788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pPr>
            <a:r>
              <a:rPr lang="zh-TW" sz="1400" b="1" kern="100" dirty="0">
                <a:effectLst/>
                <a:latin typeface="微軟正黑體" panose="020B0604030504040204" pitchFamily="34" charset="-120"/>
                <a:ea typeface="微軟正黑體" panose="020B0604030504040204" pitchFamily="34" charset="-120"/>
              </a:rPr>
              <a:t>管制藥品</a:t>
            </a:r>
          </a:p>
          <a:p>
            <a:pPr marL="719455" indent="-719455" algn="ctr">
              <a:lnSpc>
                <a:spcPts val="1500"/>
              </a:lnSpc>
            </a:pPr>
            <a:r>
              <a:rPr lang="zh-TW" sz="1400" b="1" kern="100" dirty="0">
                <a:effectLst/>
                <a:latin typeface="微軟正黑體" panose="020B0604030504040204" pitchFamily="34" charset="-120"/>
                <a:ea typeface="微軟正黑體" panose="020B0604030504040204" pitchFamily="34" charset="-120"/>
              </a:rPr>
              <a:t>安全組</a:t>
            </a:r>
          </a:p>
          <a:p>
            <a:pPr marL="719455" indent="-719455" algn="ctr">
              <a:lnSpc>
                <a:spcPts val="1500"/>
              </a:lnSpc>
            </a:pPr>
            <a:r>
              <a:rPr lang="en-US" altLang="zh-TW" sz="1400" b="1" kern="100" dirty="0">
                <a:solidFill>
                  <a:srgbClr val="FF0000"/>
                </a:solidFill>
                <a:effectLst/>
                <a:latin typeface="微軟正黑體" panose="020B0604030504040204" pitchFamily="34" charset="-120"/>
                <a:ea typeface="微軟正黑體" panose="020B0604030504040204" pitchFamily="34" charset="-120"/>
              </a:rPr>
              <a:t>281</a:t>
            </a:r>
            <a:r>
              <a:rPr lang="zh-TW" sz="1400" b="1" kern="100" dirty="0">
                <a:solidFill>
                  <a:srgbClr val="000000"/>
                </a:solidFill>
                <a:effectLst/>
                <a:latin typeface="微軟正黑體" panose="020B0604030504040204" pitchFamily="34" charset="-120"/>
                <a:ea typeface="微軟正黑體" panose="020B0604030504040204" pitchFamily="34" charset="-120"/>
              </a:rPr>
              <a:t>家</a:t>
            </a:r>
            <a:endParaRPr lang="zh-TW" sz="1400" b="1" kern="100" dirty="0">
              <a:effectLst/>
              <a:latin typeface="微軟正黑體" panose="020B0604030504040204" pitchFamily="34" charset="-120"/>
              <a:ea typeface="微軟正黑體" panose="020B0604030504040204" pitchFamily="34" charset="-120"/>
            </a:endParaRPr>
          </a:p>
        </p:txBody>
      </p:sp>
      <p:sp>
        <p:nvSpPr>
          <p:cNvPr id="41" name="文字方塊 44">
            <a:extLst>
              <a:ext uri="{FF2B5EF4-FFF2-40B4-BE49-F238E27FC236}">
                <a16:creationId xmlns:a16="http://schemas.microsoft.com/office/drawing/2014/main" id="{576E6432-2855-4F9B-B8A1-7E1D4B1966A7}"/>
              </a:ext>
            </a:extLst>
          </p:cNvPr>
          <p:cNvSpPr txBox="1"/>
          <p:nvPr/>
        </p:nvSpPr>
        <p:spPr>
          <a:xfrm>
            <a:off x="5402044" y="2151546"/>
            <a:ext cx="1008799" cy="6407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pPr>
            <a:r>
              <a:rPr lang="zh-TW" sz="1400" b="1" kern="100" dirty="0">
                <a:solidFill>
                  <a:srgbClr val="000000"/>
                </a:solidFill>
                <a:effectLst/>
                <a:latin typeface="微軟正黑體" panose="020B0604030504040204" pitchFamily="34" charset="-120"/>
                <a:ea typeface="微軟正黑體" panose="020B0604030504040204" pitchFamily="34" charset="-120"/>
              </a:rPr>
              <a:t>高齡醫師</a:t>
            </a:r>
            <a:endParaRPr lang="zh-TW" sz="1400" b="1" kern="100" dirty="0">
              <a:effectLst/>
              <a:latin typeface="微軟正黑體" panose="020B0604030504040204" pitchFamily="34" charset="-120"/>
              <a:ea typeface="微軟正黑體" panose="020B0604030504040204" pitchFamily="34" charset="-120"/>
            </a:endParaRPr>
          </a:p>
          <a:p>
            <a:pPr algn="ctr">
              <a:lnSpc>
                <a:spcPts val="1500"/>
              </a:lnSpc>
            </a:pPr>
            <a:r>
              <a:rPr lang="zh-TW" sz="1400" b="1" kern="100" dirty="0">
                <a:effectLst/>
                <a:latin typeface="微軟正黑體" panose="020B0604030504040204" pitchFamily="34" charset="-120"/>
                <a:ea typeface="微軟正黑體" panose="020B0604030504040204" pitchFamily="34" charset="-120"/>
              </a:rPr>
              <a:t>公會</a:t>
            </a:r>
          </a:p>
          <a:p>
            <a:pPr algn="ctr">
              <a:lnSpc>
                <a:spcPts val="1500"/>
              </a:lnSpc>
            </a:pPr>
            <a:r>
              <a:rPr lang="en-US" altLang="zh-TW" sz="1400" b="1" kern="100" dirty="0">
                <a:solidFill>
                  <a:srgbClr val="FF0000"/>
                </a:solidFill>
                <a:effectLst/>
                <a:latin typeface="微軟正黑體" panose="020B0604030504040204" pitchFamily="34" charset="-120"/>
                <a:ea typeface="微軟正黑體" panose="020B0604030504040204" pitchFamily="34" charset="-120"/>
              </a:rPr>
              <a:t>133</a:t>
            </a:r>
            <a:r>
              <a:rPr lang="zh-TW" sz="1400" b="1" kern="100" dirty="0">
                <a:effectLst/>
                <a:latin typeface="微軟正黑體" panose="020B0604030504040204" pitchFamily="34" charset="-120"/>
                <a:ea typeface="微軟正黑體" panose="020B0604030504040204" pitchFamily="34" charset="-120"/>
              </a:rPr>
              <a:t>家</a:t>
            </a:r>
          </a:p>
        </p:txBody>
      </p:sp>
      <p:sp>
        <p:nvSpPr>
          <p:cNvPr id="46" name="文字方塊 6">
            <a:extLst>
              <a:ext uri="{FF2B5EF4-FFF2-40B4-BE49-F238E27FC236}">
                <a16:creationId xmlns:a16="http://schemas.microsoft.com/office/drawing/2014/main" id="{1D185B96-D994-4FF2-974C-5A810B17F37F}"/>
              </a:ext>
            </a:extLst>
          </p:cNvPr>
          <p:cNvSpPr txBox="1"/>
          <p:nvPr/>
        </p:nvSpPr>
        <p:spPr>
          <a:xfrm>
            <a:off x="7809540" y="2128170"/>
            <a:ext cx="1167618" cy="6788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500"/>
              </a:lnSpc>
            </a:pPr>
            <a:r>
              <a:rPr lang="en-US" sz="1400" b="1" kern="100" dirty="0">
                <a:solidFill>
                  <a:srgbClr val="000000"/>
                </a:solidFill>
                <a:effectLst/>
                <a:latin typeface="微軟正黑體" panose="020B0604030504040204" pitchFamily="34" charset="-120"/>
                <a:ea typeface="微軟正黑體" panose="020B0604030504040204" pitchFamily="34" charset="-120"/>
              </a:rPr>
              <a:t>2</a:t>
            </a:r>
            <a:r>
              <a:rPr lang="zh-TW" sz="1400" b="1" kern="100" dirty="0">
                <a:solidFill>
                  <a:srgbClr val="000000"/>
                </a:solidFill>
                <a:effectLst/>
                <a:latin typeface="微軟正黑體" panose="020B0604030504040204" pitchFamily="34" charset="-120"/>
                <a:ea typeface="微軟正黑體" panose="020B0604030504040204" pitchFamily="34" charset="-120"/>
              </a:rPr>
              <a:t>年內受罰</a:t>
            </a:r>
            <a:endParaRPr lang="zh-TW" sz="1400" b="1" kern="100" dirty="0">
              <a:effectLst/>
              <a:latin typeface="微軟正黑體" panose="020B0604030504040204" pitchFamily="34" charset="-120"/>
              <a:ea typeface="微軟正黑體" panose="020B0604030504040204" pitchFamily="34" charset="-120"/>
            </a:endParaRPr>
          </a:p>
          <a:p>
            <a:pPr algn="ctr">
              <a:lnSpc>
                <a:spcPts val="1500"/>
              </a:lnSpc>
            </a:pPr>
            <a:r>
              <a:rPr lang="zh-TW" sz="1400" b="1" kern="100" dirty="0">
                <a:effectLst/>
                <a:latin typeface="微軟正黑體" panose="020B0604030504040204" pitchFamily="34" charset="-120"/>
                <a:ea typeface="微軟正黑體" panose="020B0604030504040204" pitchFamily="34" charset="-120"/>
              </a:rPr>
              <a:t>醫管科</a:t>
            </a:r>
          </a:p>
          <a:p>
            <a:pPr algn="ctr">
              <a:lnSpc>
                <a:spcPts val="1500"/>
              </a:lnSpc>
            </a:pPr>
            <a:r>
              <a:rPr lang="en-US" altLang="zh-TW" sz="1400" b="1" kern="100" dirty="0">
                <a:solidFill>
                  <a:srgbClr val="FF0000"/>
                </a:solidFill>
                <a:effectLst/>
                <a:latin typeface="微軟正黑體" panose="020B0604030504040204" pitchFamily="34" charset="-120"/>
                <a:ea typeface="微軟正黑體" panose="020B0604030504040204" pitchFamily="34" charset="-120"/>
              </a:rPr>
              <a:t>24</a:t>
            </a:r>
            <a:r>
              <a:rPr lang="zh-TW" sz="1400" b="1" kern="100" dirty="0">
                <a:effectLst/>
                <a:latin typeface="微軟正黑體" panose="020B0604030504040204" pitchFamily="34" charset="-120"/>
                <a:ea typeface="微軟正黑體" panose="020B0604030504040204" pitchFamily="34" charset="-120"/>
              </a:rPr>
              <a:t>家</a:t>
            </a:r>
          </a:p>
        </p:txBody>
      </p:sp>
      <p:sp>
        <p:nvSpPr>
          <p:cNvPr id="48" name="文字方塊 1">
            <a:extLst>
              <a:ext uri="{FF2B5EF4-FFF2-40B4-BE49-F238E27FC236}">
                <a16:creationId xmlns:a16="http://schemas.microsoft.com/office/drawing/2014/main" id="{4E754B61-2C36-4487-AE36-6EB2D36F6245}"/>
              </a:ext>
            </a:extLst>
          </p:cNvPr>
          <p:cNvSpPr txBox="1"/>
          <p:nvPr/>
        </p:nvSpPr>
        <p:spPr>
          <a:xfrm>
            <a:off x="3041472" y="2145196"/>
            <a:ext cx="1008799" cy="64706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pPr>
            <a:r>
              <a:rPr lang="zh-TW" sz="1400" b="1" kern="100" dirty="0">
                <a:effectLst/>
                <a:latin typeface="微軟正黑體" panose="020B0604030504040204" pitchFamily="34" charset="-120"/>
                <a:ea typeface="微軟正黑體" panose="020B0604030504040204" pitchFamily="34" charset="-120"/>
              </a:rPr>
              <a:t>預防接種</a:t>
            </a:r>
          </a:p>
          <a:p>
            <a:pPr marL="1270" algn="ctr">
              <a:lnSpc>
                <a:spcPts val="1500"/>
              </a:lnSpc>
            </a:pPr>
            <a:r>
              <a:rPr lang="zh-TW" sz="1400" b="1" kern="100" dirty="0">
                <a:effectLst/>
                <a:latin typeface="微軟正黑體" panose="020B0604030504040204" pitchFamily="34" charset="-120"/>
                <a:ea typeface="微軟正黑體" panose="020B0604030504040204" pitchFamily="34" charset="-120"/>
              </a:rPr>
              <a:t>衛生所</a:t>
            </a:r>
          </a:p>
          <a:p>
            <a:pPr algn="ctr">
              <a:lnSpc>
                <a:spcPts val="1500"/>
              </a:lnSpc>
            </a:pPr>
            <a:r>
              <a:rPr lang="en-US" altLang="zh-TW" sz="1400" b="1" kern="100" dirty="0">
                <a:solidFill>
                  <a:srgbClr val="FF0000"/>
                </a:solidFill>
                <a:effectLst/>
                <a:latin typeface="微軟正黑體" panose="020B0604030504040204" pitchFamily="34" charset="-120"/>
                <a:ea typeface="微軟正黑體" panose="020B0604030504040204" pitchFamily="34" charset="-120"/>
              </a:rPr>
              <a:t>319</a:t>
            </a:r>
            <a:r>
              <a:rPr lang="zh-TW" sz="1400" b="1" kern="100" dirty="0">
                <a:effectLst/>
                <a:latin typeface="微軟正黑體" panose="020B0604030504040204" pitchFamily="34" charset="-120"/>
                <a:ea typeface="微軟正黑體" panose="020B0604030504040204" pitchFamily="34" charset="-120"/>
              </a:rPr>
              <a:t>家</a:t>
            </a:r>
          </a:p>
        </p:txBody>
      </p:sp>
      <p:sp>
        <p:nvSpPr>
          <p:cNvPr id="61" name="文字方塊 27">
            <a:extLst>
              <a:ext uri="{FF2B5EF4-FFF2-40B4-BE49-F238E27FC236}">
                <a16:creationId xmlns:a16="http://schemas.microsoft.com/office/drawing/2014/main" id="{B97AB895-B77B-4998-994E-AEAD3B98158D}"/>
              </a:ext>
            </a:extLst>
          </p:cNvPr>
          <p:cNvSpPr txBox="1"/>
          <p:nvPr/>
        </p:nvSpPr>
        <p:spPr>
          <a:xfrm>
            <a:off x="4249560" y="2121570"/>
            <a:ext cx="1018357" cy="6788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pPr>
            <a:r>
              <a:rPr lang="zh-TW" sz="1400" b="1" kern="100" dirty="0">
                <a:effectLst/>
                <a:latin typeface="微軟正黑體" panose="020B0604030504040204" pitchFamily="34" charset="-120"/>
                <a:ea typeface="微軟正黑體" panose="020B0604030504040204" pitchFamily="34" charset="-120"/>
              </a:rPr>
              <a:t>一般督考</a:t>
            </a:r>
          </a:p>
          <a:p>
            <a:pPr algn="ctr">
              <a:lnSpc>
                <a:spcPts val="1500"/>
              </a:lnSpc>
            </a:pPr>
            <a:r>
              <a:rPr lang="zh-TW" sz="1400" b="1" kern="100" dirty="0">
                <a:effectLst/>
                <a:latin typeface="微軟正黑體" panose="020B0604030504040204" pitchFamily="34" charset="-120"/>
                <a:ea typeface="微軟正黑體" panose="020B0604030504040204" pitchFamily="34" charset="-120"/>
              </a:rPr>
              <a:t>衛生所</a:t>
            </a:r>
          </a:p>
          <a:p>
            <a:pPr algn="ctr">
              <a:lnSpc>
                <a:spcPts val="1500"/>
              </a:lnSpc>
            </a:pPr>
            <a:r>
              <a:rPr lang="en-US" altLang="zh-TW" sz="1400" b="1" kern="100" dirty="0">
                <a:solidFill>
                  <a:srgbClr val="FF0000"/>
                </a:solidFill>
                <a:effectLst/>
                <a:latin typeface="微軟正黑體" panose="020B0604030504040204" pitchFamily="34" charset="-120"/>
                <a:ea typeface="微軟正黑體" panose="020B0604030504040204" pitchFamily="34" charset="-120"/>
              </a:rPr>
              <a:t>319</a:t>
            </a:r>
            <a:r>
              <a:rPr lang="zh-TW" sz="1400" b="1" kern="100" dirty="0">
                <a:effectLst/>
                <a:latin typeface="微軟正黑體" panose="020B0604030504040204" pitchFamily="34" charset="-120"/>
                <a:ea typeface="微軟正黑體" panose="020B0604030504040204" pitchFamily="34" charset="-120"/>
              </a:rPr>
              <a:t>家</a:t>
            </a:r>
          </a:p>
        </p:txBody>
      </p:sp>
      <p:sp>
        <p:nvSpPr>
          <p:cNvPr id="62" name="文字方塊 59">
            <a:extLst>
              <a:ext uri="{FF2B5EF4-FFF2-40B4-BE49-F238E27FC236}">
                <a16:creationId xmlns:a16="http://schemas.microsoft.com/office/drawing/2014/main" id="{07EBCB6D-98A8-4C4D-AFF1-C8A02ADFDE6A}"/>
              </a:ext>
            </a:extLst>
          </p:cNvPr>
          <p:cNvSpPr txBox="1"/>
          <p:nvPr/>
        </p:nvSpPr>
        <p:spPr>
          <a:xfrm>
            <a:off x="9090862" y="2956168"/>
            <a:ext cx="1197765"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altLang="zh-TW" sz="1400" b="1" kern="100" dirty="0">
                <a:effectLst/>
                <a:latin typeface="微軟正黑體" panose="020B0604030504040204" pitchFamily="34" charset="-120"/>
                <a:ea typeface="微軟正黑體" panose="020B0604030504040204" pitchFamily="34" charset="-120"/>
              </a:rPr>
              <a:t>6</a:t>
            </a:r>
            <a:r>
              <a:rPr lang="en-US" sz="1400" b="1" kern="100" dirty="0">
                <a:effectLst/>
                <a:latin typeface="微軟正黑體" panose="020B0604030504040204" pitchFamily="34" charset="-120"/>
                <a:ea typeface="微軟正黑體" panose="020B0604030504040204" pitchFamily="34" charset="-120"/>
              </a:rPr>
              <a:t>/1~12/31</a:t>
            </a:r>
            <a:endParaRPr lang="zh-TW" sz="1400" b="1" kern="100" dirty="0">
              <a:effectLst/>
              <a:latin typeface="微軟正黑體" panose="020B0604030504040204" pitchFamily="34" charset="-120"/>
              <a:ea typeface="微軟正黑體" panose="020B0604030504040204" pitchFamily="34" charset="-120"/>
            </a:endParaRPr>
          </a:p>
        </p:txBody>
      </p:sp>
      <p:sp>
        <p:nvSpPr>
          <p:cNvPr id="63" name="文字方塊 60">
            <a:extLst>
              <a:ext uri="{FF2B5EF4-FFF2-40B4-BE49-F238E27FC236}">
                <a16:creationId xmlns:a16="http://schemas.microsoft.com/office/drawing/2014/main" id="{E05D08F2-813F-46D6-9BED-A9A77B0CCEFE}"/>
              </a:ext>
            </a:extLst>
          </p:cNvPr>
          <p:cNvSpPr txBox="1"/>
          <p:nvPr/>
        </p:nvSpPr>
        <p:spPr>
          <a:xfrm>
            <a:off x="5528980" y="2957996"/>
            <a:ext cx="939683"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altLang="zh-TW" sz="1400" b="1" kern="100" dirty="0">
                <a:effectLst/>
                <a:latin typeface="微軟正黑體" panose="020B0604030504040204" pitchFamily="34" charset="-120"/>
                <a:ea typeface="微軟正黑體" panose="020B0604030504040204" pitchFamily="34" charset="-120"/>
              </a:rPr>
              <a:t>10/31</a:t>
            </a:r>
            <a:r>
              <a:rPr lang="zh-TW" altLang="en-US" sz="1400" b="1" kern="100" dirty="0">
                <a:effectLst/>
                <a:latin typeface="微軟正黑體" panose="020B0604030504040204" pitchFamily="34" charset="-120"/>
                <a:ea typeface="微軟正黑體" panose="020B0604030504040204" pitchFamily="34" charset="-120"/>
              </a:rPr>
              <a:t>前</a:t>
            </a:r>
            <a:endParaRPr lang="zh-TW" sz="1400" b="1" kern="100" dirty="0">
              <a:effectLst/>
              <a:latin typeface="微軟正黑體" panose="020B0604030504040204" pitchFamily="34" charset="-120"/>
              <a:ea typeface="微軟正黑體" panose="020B0604030504040204" pitchFamily="34" charset="-120"/>
            </a:endParaRPr>
          </a:p>
        </p:txBody>
      </p:sp>
      <p:sp>
        <p:nvSpPr>
          <p:cNvPr id="64" name="文字方塊 61">
            <a:extLst>
              <a:ext uri="{FF2B5EF4-FFF2-40B4-BE49-F238E27FC236}">
                <a16:creationId xmlns:a16="http://schemas.microsoft.com/office/drawing/2014/main" id="{B7118AF7-144B-4079-BD2F-7A909BDCDE35}"/>
              </a:ext>
            </a:extLst>
          </p:cNvPr>
          <p:cNvSpPr txBox="1"/>
          <p:nvPr/>
        </p:nvSpPr>
        <p:spPr>
          <a:xfrm>
            <a:off x="4218099" y="2970100"/>
            <a:ext cx="1197765"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zh-TW" sz="1400" b="1" kern="100" dirty="0">
                <a:effectLst/>
                <a:latin typeface="微軟正黑體" panose="020B0604030504040204" pitchFamily="34" charset="-120"/>
                <a:ea typeface="微軟正黑體" panose="020B0604030504040204" pitchFamily="34" charset="-120"/>
              </a:rPr>
              <a:t>預計</a:t>
            </a:r>
            <a:r>
              <a:rPr lang="en-US" sz="1400" b="1" kern="100" dirty="0">
                <a:effectLst/>
                <a:latin typeface="微軟正黑體" panose="020B0604030504040204" pitchFamily="34" charset="-120"/>
                <a:ea typeface="微軟正黑體" panose="020B0604030504040204" pitchFamily="34" charset="-120"/>
              </a:rPr>
              <a:t>6~10</a:t>
            </a:r>
            <a:r>
              <a:rPr lang="zh-TW" sz="1400" b="1" kern="100" dirty="0">
                <a:effectLst/>
                <a:latin typeface="微軟正黑體" panose="020B0604030504040204" pitchFamily="34" charset="-120"/>
                <a:ea typeface="微軟正黑體" panose="020B0604030504040204" pitchFamily="34" charset="-120"/>
              </a:rPr>
              <a:t>月</a:t>
            </a:r>
          </a:p>
        </p:txBody>
      </p:sp>
      <p:sp>
        <p:nvSpPr>
          <p:cNvPr id="65" name="文字方塊 192">
            <a:extLst>
              <a:ext uri="{FF2B5EF4-FFF2-40B4-BE49-F238E27FC236}">
                <a16:creationId xmlns:a16="http://schemas.microsoft.com/office/drawing/2014/main" id="{1658DEFA-E9D9-4E0A-BDAD-A07D204B96F7}"/>
              </a:ext>
            </a:extLst>
          </p:cNvPr>
          <p:cNvSpPr txBox="1"/>
          <p:nvPr/>
        </p:nvSpPr>
        <p:spPr>
          <a:xfrm>
            <a:off x="2914097" y="2952147"/>
            <a:ext cx="1202176"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zh-TW" sz="1400" b="1" kern="100" dirty="0">
                <a:effectLst/>
                <a:latin typeface="微軟正黑體" panose="020B0604030504040204" pitchFamily="34" charset="-120"/>
                <a:ea typeface="微軟正黑體" panose="020B0604030504040204" pitchFamily="34" charset="-120"/>
              </a:rPr>
              <a:t>預計</a:t>
            </a:r>
            <a:r>
              <a:rPr lang="en-US" sz="1400" b="1" kern="100" dirty="0">
                <a:effectLst/>
                <a:latin typeface="微軟正黑體" panose="020B0604030504040204" pitchFamily="34" charset="-120"/>
                <a:ea typeface="微軟正黑體" panose="020B0604030504040204" pitchFamily="34" charset="-120"/>
              </a:rPr>
              <a:t>6~10</a:t>
            </a:r>
            <a:r>
              <a:rPr lang="zh-TW" sz="1400" b="1" kern="100" dirty="0">
                <a:effectLst/>
                <a:latin typeface="微軟正黑體" panose="020B0604030504040204" pitchFamily="34" charset="-120"/>
                <a:ea typeface="微軟正黑體" panose="020B0604030504040204" pitchFamily="34" charset="-120"/>
              </a:rPr>
              <a:t>月</a:t>
            </a:r>
          </a:p>
        </p:txBody>
      </p:sp>
      <p:sp>
        <p:nvSpPr>
          <p:cNvPr id="66" name="文字方塊 193">
            <a:extLst>
              <a:ext uri="{FF2B5EF4-FFF2-40B4-BE49-F238E27FC236}">
                <a16:creationId xmlns:a16="http://schemas.microsoft.com/office/drawing/2014/main" id="{C1887F6C-AB5E-4212-9E4B-E9FF9ADA9CB0}"/>
              </a:ext>
            </a:extLst>
          </p:cNvPr>
          <p:cNvSpPr txBox="1"/>
          <p:nvPr/>
        </p:nvSpPr>
        <p:spPr>
          <a:xfrm>
            <a:off x="6528198" y="2968791"/>
            <a:ext cx="1197765"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zh-TW" sz="1400" b="1" kern="100" dirty="0">
                <a:effectLst/>
                <a:latin typeface="微軟正黑體" panose="020B0604030504040204" pitchFamily="34" charset="-120"/>
                <a:ea typeface="微軟正黑體" panose="020B0604030504040204" pitchFamily="34" charset="-120"/>
              </a:rPr>
              <a:t>預計</a:t>
            </a:r>
            <a:r>
              <a:rPr lang="en-US" altLang="zh-TW" sz="1400" b="1" kern="100" dirty="0">
                <a:effectLst/>
                <a:latin typeface="微軟正黑體" panose="020B0604030504040204" pitchFamily="34" charset="-120"/>
                <a:ea typeface="微軟正黑體" panose="020B0604030504040204" pitchFamily="34" charset="-120"/>
              </a:rPr>
              <a:t>7</a:t>
            </a:r>
            <a:r>
              <a:rPr lang="en-US" sz="1400" b="1" kern="100" dirty="0">
                <a:effectLst/>
                <a:latin typeface="微軟正黑體" panose="020B0604030504040204" pitchFamily="34" charset="-120"/>
                <a:ea typeface="微軟正黑體" panose="020B0604030504040204" pitchFamily="34" charset="-120"/>
              </a:rPr>
              <a:t>~1</a:t>
            </a:r>
            <a:r>
              <a:rPr lang="en-US" altLang="zh-TW" sz="1400" b="1" kern="100" dirty="0">
                <a:effectLst/>
                <a:latin typeface="微軟正黑體" panose="020B0604030504040204" pitchFamily="34" charset="-120"/>
                <a:ea typeface="微軟正黑體" panose="020B0604030504040204" pitchFamily="34" charset="-120"/>
              </a:rPr>
              <a:t>0</a:t>
            </a:r>
            <a:r>
              <a:rPr lang="zh-TW" sz="1400" b="1" kern="100" dirty="0">
                <a:effectLst/>
                <a:latin typeface="微軟正黑體" panose="020B0604030504040204" pitchFamily="34" charset="-120"/>
                <a:ea typeface="微軟正黑體" panose="020B0604030504040204" pitchFamily="34" charset="-120"/>
              </a:rPr>
              <a:t>月</a:t>
            </a:r>
          </a:p>
        </p:txBody>
      </p:sp>
      <p:sp>
        <p:nvSpPr>
          <p:cNvPr id="68" name="文字方塊 4">
            <a:extLst>
              <a:ext uri="{FF2B5EF4-FFF2-40B4-BE49-F238E27FC236}">
                <a16:creationId xmlns:a16="http://schemas.microsoft.com/office/drawing/2014/main" id="{BC8136F0-CB46-4E19-BE24-AEDC76881D66}"/>
              </a:ext>
            </a:extLst>
          </p:cNvPr>
          <p:cNvSpPr txBox="1"/>
          <p:nvPr/>
        </p:nvSpPr>
        <p:spPr>
          <a:xfrm>
            <a:off x="9144142" y="2121569"/>
            <a:ext cx="988211" cy="67881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1500"/>
              </a:lnSpc>
            </a:pPr>
            <a:r>
              <a:rPr lang="zh-TW" sz="1400" b="1" kern="100">
                <a:effectLst/>
                <a:latin typeface="微軟正黑體" panose="020B0604030504040204" pitchFamily="34" charset="-120"/>
                <a:ea typeface="微軟正黑體" panose="020B0604030504040204" pitchFamily="34" charset="-120"/>
              </a:rPr>
              <a:t>陳情檢舉</a:t>
            </a:r>
          </a:p>
          <a:p>
            <a:pPr marL="1270" algn="ctr">
              <a:lnSpc>
                <a:spcPts val="1500"/>
              </a:lnSpc>
            </a:pPr>
            <a:r>
              <a:rPr lang="zh-TW" sz="1400" b="1" kern="100">
                <a:effectLst/>
                <a:latin typeface="微軟正黑體" panose="020B0604030504040204" pitchFamily="34" charset="-120"/>
                <a:ea typeface="微軟正黑體" panose="020B0604030504040204" pitchFamily="34" charset="-120"/>
              </a:rPr>
              <a:t>安全組</a:t>
            </a:r>
          </a:p>
          <a:p>
            <a:pPr algn="ctr">
              <a:lnSpc>
                <a:spcPts val="1500"/>
              </a:lnSpc>
            </a:pPr>
            <a:r>
              <a:rPr lang="en-US" sz="1400" b="1" kern="100">
                <a:solidFill>
                  <a:srgbClr val="FF0000"/>
                </a:solidFill>
                <a:effectLst/>
                <a:latin typeface="微軟正黑體" panose="020B0604030504040204" pitchFamily="34" charset="-120"/>
                <a:ea typeface="微軟正黑體" panose="020B0604030504040204" pitchFamily="34" charset="-120"/>
              </a:rPr>
              <a:t>30</a:t>
            </a:r>
            <a:r>
              <a:rPr lang="zh-TW" sz="1400" b="1" kern="100">
                <a:effectLst/>
                <a:latin typeface="微軟正黑體" panose="020B0604030504040204" pitchFamily="34" charset="-120"/>
                <a:ea typeface="微軟正黑體" panose="020B0604030504040204" pitchFamily="34" charset="-120"/>
              </a:rPr>
              <a:t>家</a:t>
            </a:r>
          </a:p>
        </p:txBody>
      </p:sp>
      <p:sp>
        <p:nvSpPr>
          <p:cNvPr id="74" name="文字方塊 12">
            <a:extLst>
              <a:ext uri="{FF2B5EF4-FFF2-40B4-BE49-F238E27FC236}">
                <a16:creationId xmlns:a16="http://schemas.microsoft.com/office/drawing/2014/main" id="{C59C3EDE-6250-440A-98D5-B8A824522205}"/>
              </a:ext>
            </a:extLst>
          </p:cNvPr>
          <p:cNvSpPr txBox="1"/>
          <p:nvPr/>
        </p:nvSpPr>
        <p:spPr>
          <a:xfrm>
            <a:off x="1582316" y="2952147"/>
            <a:ext cx="1219088"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zh-TW" sz="1400" b="1" kern="100" dirty="0">
                <a:effectLst/>
                <a:latin typeface="微軟正黑體" panose="020B0604030504040204" pitchFamily="34" charset="-120"/>
                <a:ea typeface="微軟正黑體" panose="020B0604030504040204" pitchFamily="34" charset="-120"/>
              </a:rPr>
              <a:t>預計</a:t>
            </a:r>
            <a:r>
              <a:rPr lang="en-US" altLang="zh-TW" sz="1400" b="1" kern="100" dirty="0">
                <a:effectLst/>
                <a:latin typeface="微軟正黑體" panose="020B0604030504040204" pitchFamily="34" charset="-120"/>
                <a:ea typeface="微軟正黑體" panose="020B0604030504040204" pitchFamily="34" charset="-120"/>
              </a:rPr>
              <a:t>6</a:t>
            </a:r>
            <a:r>
              <a:rPr lang="en-US" sz="1400" b="1" kern="100" dirty="0">
                <a:effectLst/>
                <a:latin typeface="微軟正黑體" panose="020B0604030504040204" pitchFamily="34" charset="-120"/>
                <a:ea typeface="微軟正黑體" panose="020B0604030504040204" pitchFamily="34" charset="-120"/>
              </a:rPr>
              <a:t>~10</a:t>
            </a:r>
            <a:r>
              <a:rPr lang="zh-TW" sz="1400" b="1" kern="100" dirty="0">
                <a:effectLst/>
                <a:latin typeface="微軟正黑體" panose="020B0604030504040204" pitchFamily="34" charset="-120"/>
                <a:ea typeface="微軟正黑體" panose="020B0604030504040204" pitchFamily="34" charset="-120"/>
              </a:rPr>
              <a:t>月</a:t>
            </a:r>
          </a:p>
        </p:txBody>
      </p:sp>
      <p:sp>
        <p:nvSpPr>
          <p:cNvPr id="75" name="文字方塊 14">
            <a:extLst>
              <a:ext uri="{FF2B5EF4-FFF2-40B4-BE49-F238E27FC236}">
                <a16:creationId xmlns:a16="http://schemas.microsoft.com/office/drawing/2014/main" id="{B3488124-9283-4095-AEBD-1883320BA98E}"/>
              </a:ext>
            </a:extLst>
          </p:cNvPr>
          <p:cNvSpPr txBox="1"/>
          <p:nvPr/>
        </p:nvSpPr>
        <p:spPr>
          <a:xfrm>
            <a:off x="6558731" y="2131277"/>
            <a:ext cx="1127613" cy="679582"/>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500"/>
              </a:lnSpc>
            </a:pPr>
            <a:r>
              <a:rPr lang="zh-TW" sz="1400" b="1" kern="100" dirty="0">
                <a:solidFill>
                  <a:srgbClr val="000000"/>
                </a:solidFill>
                <a:effectLst/>
                <a:latin typeface="微軟正黑體" panose="020B0604030504040204" pitchFamily="34" charset="-120"/>
                <a:ea typeface="微軟正黑體" panose="020B0604030504040204" pitchFamily="34" charset="-120"/>
              </a:rPr>
              <a:t>美容醫學</a:t>
            </a:r>
            <a:endParaRPr lang="zh-TW" sz="1400" b="1" kern="100" dirty="0">
              <a:effectLst/>
              <a:latin typeface="微軟正黑體" panose="020B0604030504040204" pitchFamily="34" charset="-120"/>
              <a:ea typeface="微軟正黑體" panose="020B0604030504040204" pitchFamily="34" charset="-120"/>
            </a:endParaRPr>
          </a:p>
          <a:p>
            <a:pPr algn="ctr">
              <a:lnSpc>
                <a:spcPts val="1500"/>
              </a:lnSpc>
            </a:pPr>
            <a:r>
              <a:rPr lang="zh-TW" sz="1400" b="1" kern="100" dirty="0">
                <a:effectLst/>
                <a:latin typeface="微軟正黑體" panose="020B0604030504040204" pitchFamily="34" charset="-120"/>
                <a:ea typeface="微軟正黑體" panose="020B0604030504040204" pitchFamily="34" charset="-120"/>
              </a:rPr>
              <a:t>醫管科</a:t>
            </a:r>
          </a:p>
          <a:p>
            <a:pPr algn="ctr">
              <a:lnSpc>
                <a:spcPts val="1500"/>
              </a:lnSpc>
            </a:pPr>
            <a:r>
              <a:rPr lang="en-US" sz="1400" b="1" kern="100" dirty="0">
                <a:solidFill>
                  <a:srgbClr val="FF0000"/>
                </a:solidFill>
                <a:effectLst/>
                <a:latin typeface="微軟正黑體" panose="020B0604030504040204" pitchFamily="34" charset="-120"/>
                <a:ea typeface="微軟正黑體" panose="020B0604030504040204" pitchFamily="34" charset="-120"/>
              </a:rPr>
              <a:t>30</a:t>
            </a:r>
            <a:r>
              <a:rPr lang="zh-TW" sz="1400" b="1" kern="100" dirty="0">
                <a:effectLst/>
                <a:latin typeface="微軟正黑體" panose="020B0604030504040204" pitchFamily="34" charset="-120"/>
                <a:ea typeface="微軟正黑體" panose="020B0604030504040204" pitchFamily="34" charset="-120"/>
              </a:rPr>
              <a:t>家</a:t>
            </a:r>
          </a:p>
        </p:txBody>
      </p:sp>
      <p:sp>
        <p:nvSpPr>
          <p:cNvPr id="76" name="文字方塊 28">
            <a:extLst>
              <a:ext uri="{FF2B5EF4-FFF2-40B4-BE49-F238E27FC236}">
                <a16:creationId xmlns:a16="http://schemas.microsoft.com/office/drawing/2014/main" id="{DEF6257E-DD97-4387-A29F-AC41D08ABE34}"/>
              </a:ext>
            </a:extLst>
          </p:cNvPr>
          <p:cNvSpPr txBox="1"/>
          <p:nvPr/>
        </p:nvSpPr>
        <p:spPr>
          <a:xfrm>
            <a:off x="7758828" y="2956091"/>
            <a:ext cx="1197765" cy="296545"/>
          </a:xfrm>
          <a:prstGeom prst="rect">
            <a:avLst/>
          </a:prstGeom>
          <a:solidFill>
            <a:sysClr val="window" lastClr="FFFFFF"/>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zh-TW" sz="1400" b="1" kern="100" dirty="0">
                <a:effectLst/>
                <a:latin typeface="微軟正黑體" panose="020B0604030504040204" pitchFamily="34" charset="-120"/>
                <a:ea typeface="微軟正黑體" panose="020B0604030504040204" pitchFamily="34" charset="-120"/>
              </a:rPr>
              <a:t>預計</a:t>
            </a:r>
            <a:r>
              <a:rPr lang="en-US" altLang="zh-TW" sz="1400" b="1" kern="100" dirty="0">
                <a:effectLst/>
                <a:latin typeface="微軟正黑體" panose="020B0604030504040204" pitchFamily="34" charset="-120"/>
                <a:ea typeface="微軟正黑體" panose="020B0604030504040204" pitchFamily="34" charset="-120"/>
              </a:rPr>
              <a:t>7</a:t>
            </a:r>
            <a:r>
              <a:rPr lang="en-US" sz="1400" b="1" kern="100" dirty="0">
                <a:effectLst/>
                <a:latin typeface="微軟正黑體" panose="020B0604030504040204" pitchFamily="34" charset="-120"/>
                <a:ea typeface="微軟正黑體" panose="020B0604030504040204" pitchFamily="34" charset="-120"/>
              </a:rPr>
              <a:t>~1</a:t>
            </a:r>
            <a:r>
              <a:rPr lang="en-US" altLang="zh-TW" sz="1400" b="1" kern="100" dirty="0">
                <a:effectLst/>
                <a:latin typeface="微軟正黑體" panose="020B0604030504040204" pitchFamily="34" charset="-120"/>
                <a:ea typeface="微軟正黑體" panose="020B0604030504040204" pitchFamily="34" charset="-120"/>
              </a:rPr>
              <a:t>0</a:t>
            </a:r>
            <a:r>
              <a:rPr lang="zh-TW" sz="1400" b="1" kern="100" dirty="0">
                <a:effectLst/>
                <a:latin typeface="微軟正黑體" panose="020B0604030504040204" pitchFamily="34" charset="-120"/>
                <a:ea typeface="微軟正黑體" panose="020B0604030504040204" pitchFamily="34" charset="-120"/>
              </a:rPr>
              <a:t>月</a:t>
            </a:r>
          </a:p>
        </p:txBody>
      </p:sp>
      <p:sp>
        <p:nvSpPr>
          <p:cNvPr id="42" name="矩形: 圓角 41">
            <a:extLst>
              <a:ext uri="{FF2B5EF4-FFF2-40B4-BE49-F238E27FC236}">
                <a16:creationId xmlns:a16="http://schemas.microsoft.com/office/drawing/2014/main" id="{DF591E2C-8D15-43FD-AE19-CDF8D518FD91}"/>
              </a:ext>
            </a:extLst>
          </p:cNvPr>
          <p:cNvSpPr/>
          <p:nvPr/>
        </p:nvSpPr>
        <p:spPr>
          <a:xfrm>
            <a:off x="863526" y="1124857"/>
            <a:ext cx="11125200" cy="812529"/>
          </a:xfrm>
          <a:prstGeom prst="roundRect">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有關</a:t>
            </a:r>
            <a:r>
              <a:rPr lang="en-US"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115</a:t>
            </a:r>
            <a:r>
              <a:rPr lang="zh-TW" altLang="en-US"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年西醫診所督導考核實地訪查家數、人員及流程，提請討論。</a:t>
            </a:r>
            <a:endParaRPr lang="zh-TW" altLang="en-US" sz="2800" dirty="0"/>
          </a:p>
        </p:txBody>
      </p:sp>
      <p:sp>
        <p:nvSpPr>
          <p:cNvPr id="43" name="矩形: 圓角 42">
            <a:extLst>
              <a:ext uri="{FF2B5EF4-FFF2-40B4-BE49-F238E27FC236}">
                <a16:creationId xmlns:a16="http://schemas.microsoft.com/office/drawing/2014/main" id="{94425666-28E4-4EB5-8D77-16A97D591769}"/>
              </a:ext>
            </a:extLst>
          </p:cNvPr>
          <p:cNvSpPr/>
          <p:nvPr/>
        </p:nvSpPr>
        <p:spPr>
          <a:xfrm>
            <a:off x="838200" y="381000"/>
            <a:ext cx="3886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提案二（醫管科）</a:t>
            </a:r>
          </a:p>
        </p:txBody>
      </p:sp>
    </p:spTree>
    <p:extLst>
      <p:ext uri="{BB962C8B-B14F-4D97-AF65-F5344CB8AC3E}">
        <p14:creationId xmlns:p14="http://schemas.microsoft.com/office/powerpoint/2010/main" val="2965544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CF2D59D1-2087-4A76-84B7-187ACA08E4BC}"/>
              </a:ext>
            </a:extLst>
          </p:cNvPr>
          <p:cNvSpPr/>
          <p:nvPr/>
        </p:nvSpPr>
        <p:spPr>
          <a:xfrm>
            <a:off x="685800" y="1170567"/>
            <a:ext cx="11125200" cy="762000"/>
          </a:xfrm>
          <a:prstGeom prst="roundRect">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有關</a:t>
            </a:r>
            <a:r>
              <a:rPr lang="en-US"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115</a:t>
            </a:r>
            <a:r>
              <a:rPr lang="zh-TW" altLang="zh-TW" sz="2800" b="1" dirty="0">
                <a:solidFill>
                  <a:schemeClr val="tx1">
                    <a:lumMod val="95000"/>
                    <a:lumOff val="5000"/>
                  </a:schemeClr>
                </a:solidFill>
                <a:effectLst/>
                <a:latin typeface="微軟正黑體" panose="020B0604030504040204" pitchFamily="34" charset="-120"/>
                <a:ea typeface="微軟正黑體" panose="020B0604030504040204" pitchFamily="34" charset="-120"/>
                <a:cs typeface="新細明體" panose="02020500000000000000" pitchFamily="18" charset="-120"/>
              </a:rPr>
              <a:t>年西醫診所督導考核表項目一案，提請討論。</a:t>
            </a:r>
            <a:endParaRPr lang="zh-TW" altLang="en-US" sz="2800" dirty="0"/>
          </a:p>
        </p:txBody>
      </p:sp>
      <p:sp>
        <p:nvSpPr>
          <p:cNvPr id="7" name="矩形: 圓角 6">
            <a:extLst>
              <a:ext uri="{FF2B5EF4-FFF2-40B4-BE49-F238E27FC236}">
                <a16:creationId xmlns:a16="http://schemas.microsoft.com/office/drawing/2014/main" id="{8403ED0C-9D7C-4CC8-852E-B10B393287F6}"/>
              </a:ext>
            </a:extLst>
          </p:cNvPr>
          <p:cNvSpPr/>
          <p:nvPr/>
        </p:nvSpPr>
        <p:spPr>
          <a:xfrm>
            <a:off x="685800" y="408567"/>
            <a:ext cx="3886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提案一（醫管科）</a:t>
            </a:r>
          </a:p>
        </p:txBody>
      </p:sp>
      <p:sp>
        <p:nvSpPr>
          <p:cNvPr id="2" name="投影片編號版面配置區 1">
            <a:extLst>
              <a:ext uri="{FF2B5EF4-FFF2-40B4-BE49-F238E27FC236}">
                <a16:creationId xmlns:a16="http://schemas.microsoft.com/office/drawing/2014/main" id="{1EC50A40-553C-40DA-894E-2210F2FF6608}"/>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59</a:t>
            </a:fld>
            <a:endParaRPr lang="en-US" altLang="zh-TW" spc="-25" dirty="0"/>
          </a:p>
        </p:txBody>
      </p:sp>
      <p:sp>
        <p:nvSpPr>
          <p:cNvPr id="6" name="文字方塊 5">
            <a:extLst>
              <a:ext uri="{FF2B5EF4-FFF2-40B4-BE49-F238E27FC236}">
                <a16:creationId xmlns:a16="http://schemas.microsoft.com/office/drawing/2014/main" id="{39EF3B07-458E-47EC-9B97-44B842C0C03A}"/>
              </a:ext>
            </a:extLst>
          </p:cNvPr>
          <p:cNvSpPr txBox="1"/>
          <p:nvPr/>
        </p:nvSpPr>
        <p:spPr>
          <a:xfrm>
            <a:off x="-457200" y="2008805"/>
            <a:ext cx="9677400" cy="4542269"/>
          </a:xfrm>
          <a:prstGeom prst="rect">
            <a:avLst/>
          </a:prstGeom>
          <a:noFill/>
        </p:spPr>
        <p:txBody>
          <a:bodyPr wrap="square">
            <a:spAutoFit/>
          </a:bodyPr>
          <a:lstStyle/>
          <a:p>
            <a:pPr marL="1346200" indent="-534988" algn="just" fontAlgn="base" latinLnBrk="1" hangingPunct="0">
              <a:lnSpc>
                <a:spcPts val="2300"/>
              </a:lnSpc>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【新增】配合衛生福利部考評項目，加入</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掛號費</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收費情形，並將於後續彙整公告本局網站。</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【新增】</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再生醫療廣告</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規範。</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依據衛生福利部「</a:t>
            </a:r>
            <a:r>
              <a:rPr lang="en-US"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115-116</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年度診所醫療品質及病人安全工作目標</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」策略內容酌修文字。</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用藥安全</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不以醫師、藥師或護理師劃分，改以業務性質劃分，以符合內容合理性。</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美容醫學項目</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en-US"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配合</a:t>
            </a:r>
            <a:r>
              <a:rPr lang="zh-TW" altLang="en-US" sz="2000" b="1" dirty="0">
                <a:latin typeface="微軟正黑體" panose="020B0604030504040204" pitchFamily="34" charset="-120"/>
                <a:ea typeface="微軟正黑體" panose="020B0604030504040204" pitchFamily="34" charset="-120"/>
                <a:cs typeface="新細明體" panose="02020500000000000000" pitchFamily="18" charset="-120"/>
              </a:rPr>
              <a:t>特管法修法修改內容</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，請依規向本局申請登記。</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性騷擾防治</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」及「</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兒少保護</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」增加相關宣導內容。</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刪除「公告病歷複製本申請流程及收費方式」，併入「公開揭示診所之收費標準」項敘述</a:t>
            </a:r>
          </a:p>
          <a:p>
            <a:pPr marL="1346200" indent="-534988" algn="just" fontAlgn="base" latinLnBrk="1" hangingPunct="0">
              <a:lnSpc>
                <a:spcPts val="2300"/>
              </a:lnSpc>
              <a:spcBef>
                <a:spcPts val="600"/>
              </a:spcBef>
              <a:buFont typeface="Arial" panose="020B0604020202020204" pitchFamily="34" charset="0"/>
              <a:buChar char="•"/>
            </a:pP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【新增】</a:t>
            </a:r>
            <a:r>
              <a:rPr lang="zh-TW" altLang="zh-TW" sz="2000" b="1" dirty="0">
                <a:solidFill>
                  <a:srgbClr val="FF0000"/>
                </a:solidFill>
                <a:effectLst/>
                <a:latin typeface="微軟正黑體" panose="020B0604030504040204" pitchFamily="34" charset="-120"/>
                <a:ea typeface="微軟正黑體" panose="020B0604030504040204" pitchFamily="34" charset="-120"/>
                <a:cs typeface="新細明體" panose="02020500000000000000" pitchFamily="18" charset="-120"/>
              </a:rPr>
              <a:t>猛健樂</a:t>
            </a:r>
            <a:r>
              <a:rPr lang="zh-TW" altLang="zh-TW" sz="2000" b="1" dirty="0">
                <a:effectLst/>
                <a:latin typeface="微軟正黑體" panose="020B0604030504040204" pitchFamily="34" charset="-120"/>
                <a:ea typeface="微軟正黑體" panose="020B0604030504040204" pitchFamily="34" charset="-120"/>
                <a:cs typeface="新細明體" panose="02020500000000000000" pitchFamily="18" charset="-120"/>
              </a:rPr>
              <a:t>等處方藥用藥宣導。</a:t>
            </a:r>
            <a:endParaRPr lang="en-US" altLang="zh-TW" sz="2000" b="1" dirty="0">
              <a:latin typeface="微軟正黑體" panose="020B0604030504040204" pitchFamily="34" charset="-120"/>
              <a:ea typeface="微軟正黑體" panose="020B0604030504040204" pitchFamily="34" charset="-120"/>
              <a:cs typeface="新細明體" panose="02020500000000000000" pitchFamily="18" charset="-120"/>
            </a:endParaRPr>
          </a:p>
          <a:p>
            <a:pPr marL="1346200" indent="-534988" algn="just" fontAlgn="base" latinLnBrk="1" hangingPunct="0">
              <a:lnSpc>
                <a:spcPts val="2300"/>
              </a:lnSpc>
              <a:spcBef>
                <a:spcPts val="600"/>
              </a:spcBef>
              <a:buFont typeface="Arial" panose="020B0604020202020204" pitchFamily="34" charset="0"/>
              <a:buChar char="•"/>
            </a:pPr>
            <a:r>
              <a:rPr lang="zh-TW" alt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紙本部分刪除參考附件，相關資料請至於本局網站供參閱</a:t>
            </a:r>
            <a:endParaRPr lang="zh-TW" altLang="en-US" sz="2000" b="1"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D901AE18-0061-4D13-9736-4811DA8EA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575" y="2008805"/>
            <a:ext cx="2344224" cy="2344224"/>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E32CBCEB-58F9-4D9D-BA8F-446D769D718E}"/>
              </a:ext>
            </a:extLst>
          </p:cNvPr>
          <p:cNvSpPr txBox="1"/>
          <p:nvPr/>
        </p:nvSpPr>
        <p:spPr>
          <a:xfrm>
            <a:off x="9466776" y="4429267"/>
            <a:ext cx="2344224" cy="369332"/>
          </a:xfrm>
          <a:prstGeom prst="rect">
            <a:avLst/>
          </a:prstGeom>
          <a:noFill/>
        </p:spPr>
        <p:txBody>
          <a:bodyPr wrap="square" rtlCol="0">
            <a:spAutoFit/>
          </a:bodyPr>
          <a:lstStyle/>
          <a:p>
            <a:pPr algn="ctr"/>
            <a:r>
              <a:rPr lang="zh-TW" altLang="en-US" b="1" dirty="0">
                <a:solidFill>
                  <a:srgbClr val="0070C0"/>
                </a:solidFill>
              </a:rPr>
              <a:t>線上督考表單</a:t>
            </a:r>
          </a:p>
        </p:txBody>
      </p:sp>
    </p:spTree>
    <p:extLst>
      <p:ext uri="{BB962C8B-B14F-4D97-AF65-F5344CB8AC3E}">
        <p14:creationId xmlns:p14="http://schemas.microsoft.com/office/powerpoint/2010/main" val="1230448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E8D98C6-12F6-4CAF-AAF5-D805587C42B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569"/>
                    </a14:imgEffect>
                    <a14:imgEffect>
                      <a14:brightnessContrast bright="20000"/>
                    </a14:imgEffect>
                  </a14:imgLayer>
                </a14:imgProps>
              </a:ext>
              <a:ext uri="{28A0092B-C50C-407E-A947-70E740481C1C}">
                <a14:useLocalDpi xmlns:a14="http://schemas.microsoft.com/office/drawing/2010/main" val="0"/>
              </a:ext>
            </a:extLst>
          </a:blip>
          <a:srcRect t="9457" r="7436"/>
          <a:stretch/>
        </p:blipFill>
        <p:spPr>
          <a:xfrm>
            <a:off x="926396" y="1973945"/>
            <a:ext cx="6295049" cy="4105077"/>
          </a:xfrm>
          <a:prstGeom prst="rect">
            <a:avLst/>
          </a:prstGeom>
        </p:spPr>
      </p:pic>
      <p:sp>
        <p:nvSpPr>
          <p:cNvPr id="6" name="文字方塊 5">
            <a:extLst>
              <a:ext uri="{FF2B5EF4-FFF2-40B4-BE49-F238E27FC236}">
                <a16:creationId xmlns:a16="http://schemas.microsoft.com/office/drawing/2014/main" id="{600CE246-CCE1-425D-BCF9-2FD74F234182}"/>
              </a:ext>
            </a:extLst>
          </p:cNvPr>
          <p:cNvSpPr txBox="1"/>
          <p:nvPr/>
        </p:nvSpPr>
        <p:spPr>
          <a:xfrm>
            <a:off x="7813151" y="2003800"/>
            <a:ext cx="4038285" cy="707886"/>
          </a:xfrm>
          <a:prstGeom prst="rect">
            <a:avLst/>
          </a:prstGeom>
          <a:noFill/>
        </p:spPr>
        <p:txBody>
          <a:bodyPr wrap="square" rtlCol="0">
            <a:spAutoFit/>
          </a:bodyPr>
          <a:lstStyle/>
          <a:p>
            <a:r>
              <a:rPr lang="zh-TW" altLang="en-US" sz="3200" b="1" dirty="0">
                <a:effectLst>
                  <a:glow rad="101600">
                    <a:schemeClr val="bg1">
                      <a:alpha val="60000"/>
                    </a:schemeClr>
                  </a:glow>
                </a:effectLst>
              </a:rPr>
              <a:t>本局</a:t>
            </a:r>
            <a:r>
              <a:rPr lang="zh-TW" altLang="en-US" sz="4000" b="1" dirty="0">
                <a:effectLst>
                  <a:glow rad="101600">
                    <a:schemeClr val="bg1">
                      <a:alpha val="60000"/>
                    </a:schemeClr>
                  </a:glow>
                </a:effectLst>
              </a:rPr>
              <a:t>連續</a:t>
            </a:r>
            <a:r>
              <a:rPr lang="en-US" altLang="zh-TW" sz="4000" b="1" dirty="0">
                <a:effectLst>
                  <a:glow rad="101600">
                    <a:schemeClr val="bg1">
                      <a:alpha val="60000"/>
                    </a:schemeClr>
                  </a:glow>
                </a:effectLst>
              </a:rPr>
              <a:t>5</a:t>
            </a:r>
            <a:r>
              <a:rPr lang="zh-TW" altLang="en-US" sz="4000" b="1" dirty="0">
                <a:effectLst>
                  <a:glow rad="101600">
                    <a:schemeClr val="bg1">
                      <a:alpha val="60000"/>
                    </a:schemeClr>
                  </a:glow>
                </a:effectLst>
              </a:rPr>
              <a:t>年</a:t>
            </a:r>
            <a:r>
              <a:rPr lang="zh-TW" altLang="en-US" sz="3200" b="1" dirty="0">
                <a:effectLst>
                  <a:glow rad="101600">
                    <a:schemeClr val="bg1">
                      <a:alpha val="60000"/>
                    </a:schemeClr>
                  </a:glow>
                </a:effectLst>
              </a:rPr>
              <a:t>榮獲</a:t>
            </a:r>
          </a:p>
        </p:txBody>
      </p:sp>
      <p:sp>
        <p:nvSpPr>
          <p:cNvPr id="7" name="文字方塊 6">
            <a:extLst>
              <a:ext uri="{FF2B5EF4-FFF2-40B4-BE49-F238E27FC236}">
                <a16:creationId xmlns:a16="http://schemas.microsoft.com/office/drawing/2014/main" id="{24CCC1C1-F3F8-4CED-A0AF-F50992549D57}"/>
              </a:ext>
            </a:extLst>
          </p:cNvPr>
          <p:cNvSpPr txBox="1"/>
          <p:nvPr/>
        </p:nvSpPr>
        <p:spPr>
          <a:xfrm>
            <a:off x="7563083" y="2703045"/>
            <a:ext cx="4288353" cy="1323439"/>
          </a:xfrm>
          <a:prstGeom prst="rect">
            <a:avLst/>
          </a:prstGeom>
          <a:noFill/>
        </p:spPr>
        <p:txBody>
          <a:bodyPr wrap="square" rtlCol="0">
            <a:spAutoFit/>
          </a:bodyPr>
          <a:lstStyle/>
          <a:p>
            <a:pPr algn="ctr"/>
            <a:r>
              <a:rPr lang="zh-TW" altLang="en-US" sz="4000" b="1" dirty="0">
                <a:solidFill>
                  <a:srgbClr val="0070C0"/>
                </a:solidFill>
                <a:effectLst>
                  <a:glow rad="101600">
                    <a:schemeClr val="bg1">
                      <a:alpha val="60000"/>
                    </a:schemeClr>
                  </a:glow>
                </a:effectLst>
              </a:rPr>
              <a:t>衛生福利部</a:t>
            </a:r>
            <a:endParaRPr lang="en-US" altLang="zh-TW" sz="4000" b="1" dirty="0">
              <a:solidFill>
                <a:srgbClr val="0070C0"/>
              </a:solidFill>
              <a:effectLst>
                <a:glow rad="101600">
                  <a:schemeClr val="bg1">
                    <a:alpha val="60000"/>
                  </a:schemeClr>
                </a:glow>
              </a:effectLst>
            </a:endParaRPr>
          </a:p>
          <a:p>
            <a:pPr algn="ctr"/>
            <a:r>
              <a:rPr lang="zh-TW" altLang="en-US" sz="4000" b="1" dirty="0">
                <a:solidFill>
                  <a:srgbClr val="0070C0"/>
                </a:solidFill>
                <a:effectLst>
                  <a:glow rad="101600">
                    <a:schemeClr val="bg1">
                      <a:alpha val="60000"/>
                    </a:schemeClr>
                  </a:glow>
                </a:effectLst>
              </a:rPr>
              <a:t>醫療事故關懷服務</a:t>
            </a:r>
          </a:p>
        </p:txBody>
      </p:sp>
      <p:sp>
        <p:nvSpPr>
          <p:cNvPr id="8" name="文字方塊 7">
            <a:extLst>
              <a:ext uri="{FF2B5EF4-FFF2-40B4-BE49-F238E27FC236}">
                <a16:creationId xmlns:a16="http://schemas.microsoft.com/office/drawing/2014/main" id="{B901572D-C510-47D0-A2A5-34C69E8B5F39}"/>
              </a:ext>
            </a:extLst>
          </p:cNvPr>
          <p:cNvSpPr txBox="1"/>
          <p:nvPr/>
        </p:nvSpPr>
        <p:spPr>
          <a:xfrm>
            <a:off x="7993888" y="4026484"/>
            <a:ext cx="3262432" cy="830997"/>
          </a:xfrm>
          <a:prstGeom prst="rect">
            <a:avLst/>
          </a:prstGeom>
          <a:noFill/>
        </p:spPr>
        <p:txBody>
          <a:bodyPr wrap="square" rtlCol="0">
            <a:spAutoFit/>
          </a:bodyPr>
          <a:lstStyle/>
          <a:p>
            <a:r>
              <a:rPr lang="zh-TW" altLang="en-US" sz="4800" b="1" dirty="0">
                <a:solidFill>
                  <a:srgbClr val="FF0066"/>
                </a:solidFill>
                <a:effectLst>
                  <a:glow rad="101600">
                    <a:schemeClr val="bg1">
                      <a:alpha val="60000"/>
                    </a:schemeClr>
                  </a:glow>
                </a:effectLst>
              </a:rPr>
              <a:t>公務績優獎</a:t>
            </a:r>
          </a:p>
        </p:txBody>
      </p:sp>
      <p:sp>
        <p:nvSpPr>
          <p:cNvPr id="9" name="標題 1">
            <a:extLst>
              <a:ext uri="{FF2B5EF4-FFF2-40B4-BE49-F238E27FC236}">
                <a16:creationId xmlns:a16="http://schemas.microsoft.com/office/drawing/2014/main" id="{2C1A6027-B51D-41CE-9323-E16571C95750}"/>
              </a:ext>
            </a:extLst>
          </p:cNvPr>
          <p:cNvSpPr>
            <a:spLocks noGrp="1"/>
          </p:cNvSpPr>
          <p:nvPr>
            <p:ph type="title"/>
          </p:nvPr>
        </p:nvSpPr>
        <p:spPr>
          <a:xfrm>
            <a:off x="1360169" y="629488"/>
            <a:ext cx="3897631" cy="677108"/>
          </a:xfrm>
        </p:spPr>
        <p:txBody>
          <a:bodyPr/>
          <a:lstStyle/>
          <a:p>
            <a:r>
              <a:rPr lang="zh-TW" altLang="en-US" dirty="0">
                <a:latin typeface="微軟正黑體" panose="020B0604030504040204" pitchFamily="34" charset="-120"/>
                <a:ea typeface="微軟正黑體" panose="020B0604030504040204" pitchFamily="34" charset="-120"/>
              </a:rPr>
              <a:t>獲獎事蹟</a:t>
            </a:r>
          </a:p>
        </p:txBody>
      </p:sp>
      <p:pic>
        <p:nvPicPr>
          <p:cNvPr id="11" name="圖片 10">
            <a:extLst>
              <a:ext uri="{FF2B5EF4-FFF2-40B4-BE49-F238E27FC236}">
                <a16:creationId xmlns:a16="http://schemas.microsoft.com/office/drawing/2014/main" id="{6061BA53-50D7-44D7-B810-B05A511072AF}"/>
              </a:ext>
            </a:extLst>
          </p:cNvPr>
          <p:cNvPicPr>
            <a:picLocks noChangeAspect="1"/>
          </p:cNvPicPr>
          <p:nvPr/>
        </p:nvPicPr>
        <p:blipFill>
          <a:blip r:embed="rId4"/>
          <a:stretch>
            <a:fillRect/>
          </a:stretch>
        </p:blipFill>
        <p:spPr>
          <a:xfrm>
            <a:off x="-152400" y="4340968"/>
            <a:ext cx="2514600" cy="2514600"/>
          </a:xfrm>
          <a:prstGeom prst="rect">
            <a:avLst/>
          </a:prstGeom>
          <a:effectLst>
            <a:outerShdw blurRad="50800" dist="38100" dir="2700000" algn="tl" rotWithShape="0">
              <a:prstClr val="black">
                <a:alpha val="40000"/>
              </a:prstClr>
            </a:outerShdw>
          </a:effectLst>
        </p:spPr>
      </p:pic>
      <p:pic>
        <p:nvPicPr>
          <p:cNvPr id="12" name="圖片 11">
            <a:extLst>
              <a:ext uri="{FF2B5EF4-FFF2-40B4-BE49-F238E27FC236}">
                <a16:creationId xmlns:a16="http://schemas.microsoft.com/office/drawing/2014/main" id="{B6E506FB-2D23-4895-A845-35B078D9573E}"/>
              </a:ext>
            </a:extLst>
          </p:cNvPr>
          <p:cNvPicPr>
            <a:picLocks noChangeAspect="1"/>
          </p:cNvPicPr>
          <p:nvPr/>
        </p:nvPicPr>
        <p:blipFill>
          <a:blip r:embed="rId5"/>
          <a:stretch>
            <a:fillRect/>
          </a:stretch>
        </p:blipFill>
        <p:spPr>
          <a:xfrm rot="1763304">
            <a:off x="5772665" y="3965937"/>
            <a:ext cx="2844240" cy="2844240"/>
          </a:xfrm>
          <a:prstGeom prst="rect">
            <a:avLst/>
          </a:prstGeom>
          <a:effectLst>
            <a:outerShdw blurRad="50800" dist="38100" dir="5400000" algn="t" rotWithShape="0">
              <a:prstClr val="black">
                <a:alpha val="40000"/>
              </a:prstClr>
            </a:outerShdw>
          </a:effectLst>
        </p:spPr>
      </p:pic>
      <p:sp>
        <p:nvSpPr>
          <p:cNvPr id="2" name="投影片編號版面配置區 1">
            <a:extLst>
              <a:ext uri="{FF2B5EF4-FFF2-40B4-BE49-F238E27FC236}">
                <a16:creationId xmlns:a16="http://schemas.microsoft.com/office/drawing/2014/main" id="{44A0A994-231F-4174-A7A0-3E846A1BDAA1}"/>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6</a:t>
            </a:fld>
            <a:endParaRPr lang="en-US" altLang="zh-TW" spc="-25" dirty="0"/>
          </a:p>
        </p:txBody>
      </p:sp>
    </p:spTree>
    <p:extLst>
      <p:ext uri="{BB962C8B-B14F-4D97-AF65-F5344CB8AC3E}">
        <p14:creationId xmlns:p14="http://schemas.microsoft.com/office/powerpoint/2010/main" val="1649698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05E8B4D5-FE8E-49BE-B0F3-1B9F24A3B8ED}"/>
              </a:ext>
            </a:extLst>
          </p:cNvPr>
          <p:cNvSpPr txBox="1">
            <a:spLocks/>
          </p:cNvSpPr>
          <p:nvPr/>
        </p:nvSpPr>
        <p:spPr>
          <a:xfrm>
            <a:off x="3505200" y="2745900"/>
            <a:ext cx="6238512" cy="1366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150" normalizeH="0" baseline="0" noProof="0" dirty="0">
                <a:ln>
                  <a:noFill/>
                </a:ln>
                <a:solidFill>
                  <a:srgbClr val="0070C0"/>
                </a:solidFill>
                <a:effectLst/>
                <a:uLnTx/>
                <a:uFillTx/>
                <a:latin typeface="微軟正黑體"/>
                <a:ea typeface="微軟正黑體"/>
                <a:cs typeface="+mj-cs"/>
              </a:rPr>
              <a:t>臨時動議</a:t>
            </a:r>
          </a:p>
        </p:txBody>
      </p:sp>
    </p:spTree>
    <p:extLst>
      <p:ext uri="{BB962C8B-B14F-4D97-AF65-F5344CB8AC3E}">
        <p14:creationId xmlns:p14="http://schemas.microsoft.com/office/powerpoint/2010/main" val="782465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pPr eaLnBrk="1" fontAlgn="auto" hangingPunct="1">
              <a:spcAft>
                <a:spcPts val="0"/>
              </a:spcAft>
              <a:defRPr/>
            </a:pPr>
            <a:r>
              <a:rPr lang="zh-TW" altLang="en-US" dirty="0"/>
              <a:t>謝謝聆聽</a:t>
            </a:r>
          </a:p>
        </p:txBody>
      </p:sp>
      <p:sp>
        <p:nvSpPr>
          <p:cNvPr id="3" name="投影片編號版面配置區 2"/>
          <p:cNvSpPr>
            <a:spLocks noGrp="1"/>
          </p:cNvSpPr>
          <p:nvPr>
            <p:ph type="sldNum" sz="quarter" idx="12"/>
          </p:nvPr>
        </p:nvSpPr>
        <p:spPr>
          <a:prstGeom prst="rect">
            <a:avLst/>
          </a:prstGeom>
        </p:spPr>
        <p:txBody>
          <a:bodyPr vert="horz" lIns="91440" tIns="45720" rIns="91440" bIns="45720" rtlCol="0" anchor="ctr"/>
          <a:lstStyle>
            <a:defPPr>
              <a:defRPr kern="0"/>
            </a:defPPr>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lang="en-US" kern="1200" smtClean="0">
                <a:solidFill>
                  <a:srgbClr val="FFFFFF"/>
                </a:solidFill>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dirty="0">
              <a:ln>
                <a:noFill/>
              </a:ln>
              <a:solidFill>
                <a:srgbClr val="FFFFFF"/>
              </a:solidFill>
              <a:effectLst/>
              <a:uLnTx/>
              <a:uFillTx/>
              <a:latin typeface="Arial"/>
              <a:ea typeface="微軟正黑體"/>
              <a:cs typeface="+mn-cs"/>
            </a:endParaRPr>
          </a:p>
        </p:txBody>
      </p:sp>
    </p:spTree>
    <p:extLst>
      <p:ext uri="{BB962C8B-B14F-4D97-AF65-F5344CB8AC3E}">
        <p14:creationId xmlns:p14="http://schemas.microsoft.com/office/powerpoint/2010/main" val="977324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2BD56D2-5D02-4A01-AA61-F35E47832901}"/>
              </a:ext>
            </a:extLst>
          </p:cNvPr>
          <p:cNvSpPr>
            <a:spLocks noGrp="1"/>
          </p:cNvSpPr>
          <p:nvPr>
            <p:ph type="title"/>
          </p:nvPr>
        </p:nvSpPr>
        <p:spPr>
          <a:xfrm>
            <a:off x="1360169" y="629488"/>
            <a:ext cx="9612631" cy="697230"/>
          </a:xfrm>
        </p:spPr>
        <p:txBody>
          <a:bodyPr/>
          <a:lstStyle/>
          <a:p>
            <a:r>
              <a:rPr lang="zh-TW" altLang="en-US" dirty="0">
                <a:latin typeface="微軟正黑體" panose="020B0604030504040204" pitchFamily="34" charset="-120"/>
                <a:ea typeface="微軟正黑體" panose="020B0604030504040204" pitchFamily="34" charset="-120"/>
              </a:rPr>
              <a:t>近</a:t>
            </a:r>
            <a:r>
              <a:rPr lang="en-US" altLang="zh-TW" dirty="0">
                <a:latin typeface="微軟正黑體" panose="020B0604030504040204" pitchFamily="34" charset="-120"/>
                <a:ea typeface="微軟正黑體" panose="020B0604030504040204" pitchFamily="34" charset="-120"/>
              </a:rPr>
              <a:t>3</a:t>
            </a:r>
            <a:r>
              <a:rPr lang="zh-TW" altLang="en-US" dirty="0">
                <a:latin typeface="微軟正黑體" panose="020B0604030504040204" pitchFamily="34" charset="-120"/>
                <a:ea typeface="微軟正黑體" panose="020B0604030504040204" pitchFamily="34" charset="-120"/>
              </a:rPr>
              <a:t>年西醫診所督導考核辦理情形</a:t>
            </a:r>
          </a:p>
        </p:txBody>
      </p:sp>
      <p:sp>
        <p:nvSpPr>
          <p:cNvPr id="3" name="投影片編號版面配置區 2">
            <a:extLst>
              <a:ext uri="{FF2B5EF4-FFF2-40B4-BE49-F238E27FC236}">
                <a16:creationId xmlns:a16="http://schemas.microsoft.com/office/drawing/2014/main" id="{B35D3D06-7567-4337-9845-3D168D88892B}"/>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7</a:t>
            </a:fld>
            <a:endParaRPr lang="en-US" altLang="zh-TW" spc="-25" dirty="0"/>
          </a:p>
        </p:txBody>
      </p:sp>
      <p:graphicFrame>
        <p:nvGraphicFramePr>
          <p:cNvPr id="4" name="表格 3">
            <a:extLst>
              <a:ext uri="{FF2B5EF4-FFF2-40B4-BE49-F238E27FC236}">
                <a16:creationId xmlns:a16="http://schemas.microsoft.com/office/drawing/2014/main" id="{069864A5-C29C-490A-966D-4736044140FB}"/>
              </a:ext>
            </a:extLst>
          </p:cNvPr>
          <p:cNvGraphicFramePr>
            <a:graphicFrameLocks noGrp="1"/>
          </p:cNvGraphicFramePr>
          <p:nvPr>
            <p:extLst>
              <p:ext uri="{D42A27DB-BD31-4B8C-83A1-F6EECF244321}">
                <p14:modId xmlns:p14="http://schemas.microsoft.com/office/powerpoint/2010/main" val="2572419995"/>
              </p:ext>
            </p:extLst>
          </p:nvPr>
        </p:nvGraphicFramePr>
        <p:xfrm>
          <a:off x="1360169" y="1828800"/>
          <a:ext cx="9677399" cy="3368599"/>
        </p:xfrm>
        <a:graphic>
          <a:graphicData uri="http://schemas.openxmlformats.org/drawingml/2006/table">
            <a:tbl>
              <a:tblPr firstRow="1" firstCol="1" lastRow="1" lastCol="1" bandRow="1" bandCol="1">
                <a:tableStyleId>{5A111915-BE36-4E01-A7E5-04B1672EAD32}</a:tableStyleId>
              </a:tblPr>
              <a:tblGrid>
                <a:gridCol w="1601769">
                  <a:extLst>
                    <a:ext uri="{9D8B030D-6E8A-4147-A177-3AD203B41FA5}">
                      <a16:colId xmlns:a16="http://schemas.microsoft.com/office/drawing/2014/main" val="3971636948"/>
                    </a:ext>
                  </a:extLst>
                </a:gridCol>
                <a:gridCol w="1601769">
                  <a:extLst>
                    <a:ext uri="{9D8B030D-6E8A-4147-A177-3AD203B41FA5}">
                      <a16:colId xmlns:a16="http://schemas.microsoft.com/office/drawing/2014/main" val="28399961"/>
                    </a:ext>
                  </a:extLst>
                </a:gridCol>
                <a:gridCol w="1456901">
                  <a:extLst>
                    <a:ext uri="{9D8B030D-6E8A-4147-A177-3AD203B41FA5}">
                      <a16:colId xmlns:a16="http://schemas.microsoft.com/office/drawing/2014/main" val="1751276007"/>
                    </a:ext>
                  </a:extLst>
                </a:gridCol>
                <a:gridCol w="1789790">
                  <a:extLst>
                    <a:ext uri="{9D8B030D-6E8A-4147-A177-3AD203B41FA5}">
                      <a16:colId xmlns:a16="http://schemas.microsoft.com/office/drawing/2014/main" val="1121706010"/>
                    </a:ext>
                  </a:extLst>
                </a:gridCol>
                <a:gridCol w="1789790">
                  <a:extLst>
                    <a:ext uri="{9D8B030D-6E8A-4147-A177-3AD203B41FA5}">
                      <a16:colId xmlns:a16="http://schemas.microsoft.com/office/drawing/2014/main" val="2741703575"/>
                    </a:ext>
                  </a:extLst>
                </a:gridCol>
                <a:gridCol w="1437380">
                  <a:extLst>
                    <a:ext uri="{9D8B030D-6E8A-4147-A177-3AD203B41FA5}">
                      <a16:colId xmlns:a16="http://schemas.microsoft.com/office/drawing/2014/main" val="3562183635"/>
                    </a:ext>
                  </a:extLst>
                </a:gridCol>
              </a:tblGrid>
              <a:tr h="1206442">
                <a:tc>
                  <a:txBody>
                    <a:bodyPr/>
                    <a:lstStyle/>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年度</a:t>
                      </a:r>
                      <a:endParaRPr lang="en-US" alt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診所總家數</a:t>
                      </a: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 </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管制藥品</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800100" algn="l"/>
                        </a:tabLst>
                      </a:pPr>
                      <a:r>
                        <a:rPr lang="zh-TW" sz="1800" b="1" kern="100">
                          <a:solidFill>
                            <a:schemeClr val="tx1"/>
                          </a:solidFill>
                          <a:effectLst/>
                          <a:latin typeface="微軟正黑體" panose="020B0604030504040204" pitchFamily="34" charset="-120"/>
                          <a:ea typeface="微軟正黑體" panose="020B0604030504040204" pitchFamily="34" charset="-120"/>
                        </a:rPr>
                        <a:t>預防接種</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高齡醫師</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2</a:t>
                      </a:r>
                      <a:r>
                        <a:rPr lang="zh-TW" sz="1800" b="1" kern="100" dirty="0">
                          <a:solidFill>
                            <a:schemeClr val="tx1"/>
                          </a:solidFill>
                          <a:effectLst/>
                          <a:latin typeface="微軟正黑體" panose="020B0604030504040204" pitchFamily="34" charset="-120"/>
                          <a:ea typeface="微軟正黑體" panose="020B0604030504040204" pitchFamily="34" charset="-120"/>
                        </a:rPr>
                        <a:t>年裁處</a:t>
                      </a:r>
                    </a:p>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一般督考</a:t>
                      </a:r>
                    </a:p>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陳情檢舉</a:t>
                      </a:r>
                    </a:p>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其他</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tabLst>
                          <a:tab pos="800100" algn="l"/>
                        </a:tabLst>
                      </a:pPr>
                      <a:r>
                        <a:rPr lang="zh-TW" sz="1800" b="1" kern="100" dirty="0">
                          <a:solidFill>
                            <a:schemeClr val="tx1"/>
                          </a:solidFill>
                          <a:effectLst/>
                          <a:latin typeface="微軟正黑體" panose="020B0604030504040204" pitchFamily="34" charset="-120"/>
                          <a:ea typeface="微軟正黑體" panose="020B0604030504040204" pitchFamily="34" charset="-120"/>
                        </a:rPr>
                        <a:t>合計訪查家數</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99089747"/>
                  </a:ext>
                </a:extLst>
              </a:tr>
              <a:tr h="721128">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112</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(1,762)</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442</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315</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101</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231</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1,089</a:t>
                      </a:r>
                      <a:endParaRPr lang="zh-TW" sz="1800" b="1" kern="100">
                        <a:solidFill>
                          <a:schemeClr val="tx1"/>
                        </a:solidFill>
                        <a:effectLst/>
                        <a:latin typeface="微軟正黑體" panose="020B0604030504040204" pitchFamily="34" charset="-120"/>
                        <a:ea typeface="微軟正黑體" panose="020B0604030504040204" pitchFamily="34" charset="-120"/>
                      </a:endParaRPr>
                    </a:p>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(61.8%)</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2846465"/>
                  </a:ext>
                </a:extLst>
              </a:tr>
              <a:tr h="719901">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(1,770)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362</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425</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110</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211</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a:solidFill>
                            <a:schemeClr val="tx1"/>
                          </a:solidFill>
                          <a:effectLst/>
                          <a:latin typeface="微軟正黑體" panose="020B0604030504040204" pitchFamily="34" charset="-120"/>
                          <a:ea typeface="微軟正黑體" panose="020B0604030504040204" pitchFamily="34" charset="-120"/>
                        </a:rPr>
                        <a:t>1108</a:t>
                      </a:r>
                      <a:endParaRPr lang="zh-TW" sz="1800" b="1" kern="100">
                        <a:solidFill>
                          <a:schemeClr val="tx1"/>
                        </a:solidFill>
                        <a:effectLst/>
                        <a:latin typeface="微軟正黑體" panose="020B0604030504040204" pitchFamily="34" charset="-120"/>
                        <a:ea typeface="微軟正黑體" panose="020B0604030504040204" pitchFamily="34" charset="-120"/>
                      </a:endParaRPr>
                    </a:p>
                    <a:p>
                      <a:pPr algn="ctr">
                        <a:lnSpc>
                          <a:spcPts val="2000"/>
                        </a:lnSpc>
                        <a:tabLst>
                          <a:tab pos="800100" algn="l"/>
                        </a:tabLst>
                      </a:pPr>
                      <a:r>
                        <a:rPr lang="zh-TW" sz="1800" b="1" kern="100">
                          <a:solidFill>
                            <a:schemeClr val="tx1"/>
                          </a:solidFill>
                          <a:effectLst/>
                          <a:latin typeface="微軟正黑體" panose="020B0604030504040204" pitchFamily="34" charset="-120"/>
                          <a:ea typeface="微軟正黑體" panose="020B0604030504040204" pitchFamily="34" charset="-120"/>
                        </a:rPr>
                        <a:t>（</a:t>
                      </a:r>
                      <a:r>
                        <a:rPr lang="en-US" sz="1800" b="1" kern="100">
                          <a:solidFill>
                            <a:schemeClr val="tx1"/>
                          </a:solidFill>
                          <a:effectLst/>
                          <a:latin typeface="微軟正黑體" panose="020B0604030504040204" pitchFamily="34" charset="-120"/>
                          <a:ea typeface="微軟正黑體" panose="020B0604030504040204" pitchFamily="34" charset="-120"/>
                        </a:rPr>
                        <a:t>62.6%</a:t>
                      </a:r>
                      <a:r>
                        <a:rPr lang="zh-TW" sz="1800" b="1" kern="100">
                          <a:solidFill>
                            <a:schemeClr val="tx1"/>
                          </a:solidFill>
                          <a:effectLst/>
                          <a:latin typeface="微軟正黑體" panose="020B0604030504040204" pitchFamily="34" charset="-120"/>
                          <a:ea typeface="微軟正黑體" panose="020B0604030504040204" pitchFamily="34" charset="-120"/>
                        </a:rPr>
                        <a:t>）</a:t>
                      </a:r>
                      <a:endParaRPr lang="zh-TW" sz="1800" b="1" kern="10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82143"/>
                  </a:ext>
                </a:extLst>
              </a:tr>
              <a:tr h="721128">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114</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(1,831)</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330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193</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120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279</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922</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lnSpc>
                          <a:spcPts val="2000"/>
                        </a:lnSpc>
                        <a:tabLst>
                          <a:tab pos="800100" algn="l"/>
                        </a:tabLst>
                      </a:pPr>
                      <a:r>
                        <a:rPr lang="en-US" sz="1800" b="1" kern="100" dirty="0">
                          <a:solidFill>
                            <a:schemeClr val="tx1"/>
                          </a:solidFill>
                          <a:effectLst/>
                          <a:latin typeface="微軟正黑體" panose="020B0604030504040204" pitchFamily="34" charset="-120"/>
                          <a:ea typeface="微軟正黑體" panose="020B0604030504040204" pitchFamily="34" charset="-120"/>
                        </a:rPr>
                        <a:t>(50.35%)</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5962479"/>
                  </a:ext>
                </a:extLst>
              </a:tr>
            </a:tbl>
          </a:graphicData>
        </a:graphic>
      </p:graphicFrame>
    </p:spTree>
    <p:extLst>
      <p:ext uri="{BB962C8B-B14F-4D97-AF65-F5344CB8AC3E}">
        <p14:creationId xmlns:p14="http://schemas.microsoft.com/office/powerpoint/2010/main" val="91325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3">
            <a:extLst>
              <a:ext uri="{FF2B5EF4-FFF2-40B4-BE49-F238E27FC236}">
                <a16:creationId xmlns:a16="http://schemas.microsoft.com/office/drawing/2014/main" id="{05E8B4D5-FE8E-49BE-B0F3-1B9F24A3B8ED}"/>
              </a:ext>
            </a:extLst>
          </p:cNvPr>
          <p:cNvSpPr txBox="1">
            <a:spLocks/>
          </p:cNvSpPr>
          <p:nvPr/>
        </p:nvSpPr>
        <p:spPr>
          <a:xfrm>
            <a:off x="3505200" y="2745900"/>
            <a:ext cx="6238512" cy="13661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spc="150" baseline="0">
                <a:solidFill>
                  <a:schemeClr val="tx1"/>
                </a:solidFill>
                <a:latin typeface="+mj-ea"/>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zh-TW" altLang="en-US" sz="8000" dirty="0">
                <a:solidFill>
                  <a:srgbClr val="0070C0"/>
                </a:solidFill>
                <a:latin typeface="微軟正黑體"/>
                <a:ea typeface="微軟正黑體"/>
              </a:rPr>
              <a:t>政策</a:t>
            </a:r>
            <a:r>
              <a:rPr kumimoji="0" lang="zh-TW" altLang="en-US" sz="8000" b="1" i="0" u="none" strike="noStrike" kern="1200" cap="none" spc="150" normalizeH="0" baseline="0" noProof="0" dirty="0">
                <a:ln>
                  <a:noFill/>
                </a:ln>
                <a:solidFill>
                  <a:srgbClr val="0070C0"/>
                </a:solidFill>
                <a:effectLst/>
                <a:uLnTx/>
                <a:uFillTx/>
                <a:latin typeface="微軟正黑體"/>
                <a:ea typeface="微軟正黑體"/>
                <a:cs typeface="+mj-cs"/>
              </a:rPr>
              <a:t>宣導</a:t>
            </a:r>
          </a:p>
        </p:txBody>
      </p:sp>
      <p:sp>
        <p:nvSpPr>
          <p:cNvPr id="2" name="投影片編號版面配置區 1">
            <a:extLst>
              <a:ext uri="{FF2B5EF4-FFF2-40B4-BE49-F238E27FC236}">
                <a16:creationId xmlns:a16="http://schemas.microsoft.com/office/drawing/2014/main" id="{C75DCECC-3EC2-48E0-9C50-1E961FB400D5}"/>
              </a:ext>
            </a:extLst>
          </p:cNvPr>
          <p:cNvSpPr>
            <a:spLocks noGrp="1"/>
          </p:cNvSpPr>
          <p:nvPr>
            <p:ph type="sldNum" sz="quarter" idx="7"/>
          </p:nvPr>
        </p:nvSpPr>
        <p:spPr/>
        <p:txBody>
          <a:bodyPr/>
          <a:lstStyle/>
          <a:p>
            <a:pPr marL="38100">
              <a:lnSpc>
                <a:spcPts val="1430"/>
              </a:lnSpc>
            </a:pPr>
            <a:fld id="{81D60167-4931-47E6-BA6A-407CBD079E47}" type="slidenum">
              <a:rPr lang="en-US" altLang="zh-TW" spc="-25" smtClean="0"/>
              <a:t>8</a:t>
            </a:fld>
            <a:endParaRPr lang="en-US" altLang="zh-TW" spc="-25" dirty="0"/>
          </a:p>
        </p:txBody>
      </p:sp>
    </p:spTree>
    <p:extLst>
      <p:ext uri="{BB962C8B-B14F-4D97-AF65-F5344CB8AC3E}">
        <p14:creationId xmlns:p14="http://schemas.microsoft.com/office/powerpoint/2010/main" val="2466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FB3A9-5119-4476-ACE2-AEE020C54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srgbClr val="FFFFFF"/>
                </a:solidFill>
                <a:effectLst/>
                <a:uLnTx/>
                <a:uFillTx/>
                <a:latin typeface="Arial"/>
                <a:ea typeface="微軟正黑體"/>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FFFFFF"/>
              </a:solidFill>
              <a:effectLst/>
              <a:uLnTx/>
              <a:uFillTx/>
              <a:latin typeface="Arial"/>
              <a:ea typeface="微軟正黑體"/>
              <a:cs typeface="+mn-cs"/>
            </a:endParaRPr>
          </a:p>
        </p:txBody>
      </p:sp>
      <p:sp>
        <p:nvSpPr>
          <p:cNvPr id="3" name="標題 2">
            <a:extLst>
              <a:ext uri="{FF2B5EF4-FFF2-40B4-BE49-F238E27FC236}">
                <a16:creationId xmlns:a16="http://schemas.microsoft.com/office/drawing/2014/main" id="{64B0AA25-F468-4C07-9E11-861EF35D5239}"/>
              </a:ext>
            </a:extLst>
          </p:cNvPr>
          <p:cNvSpPr>
            <a:spLocks noGrp="1"/>
          </p:cNvSpPr>
          <p:nvPr>
            <p:ph type="title"/>
          </p:nvPr>
        </p:nvSpPr>
        <p:spPr/>
        <p:txBody>
          <a:bodyPr/>
          <a:lstStyle/>
          <a:p>
            <a:r>
              <a:rPr lang="zh-TW" altLang="en-US" dirty="0">
                <a:solidFill>
                  <a:srgbClr val="000000"/>
                </a:solidFill>
                <a:latin typeface="微軟正黑體" panose="020B0604030504040204" pitchFamily="34" charset="-120"/>
                <a:ea typeface="微軟正黑體" panose="020B0604030504040204" pitchFamily="34" charset="-120"/>
              </a:rPr>
              <a:t>醫事管理科</a:t>
            </a:r>
          </a:p>
        </p:txBody>
      </p:sp>
      <p:sp>
        <p:nvSpPr>
          <p:cNvPr id="4" name="矩形: 圓角 3">
            <a:extLst>
              <a:ext uri="{FF2B5EF4-FFF2-40B4-BE49-F238E27FC236}">
                <a16:creationId xmlns:a16="http://schemas.microsoft.com/office/drawing/2014/main" id="{536B14B2-4888-433B-AD08-A7EE8D676578}"/>
              </a:ext>
            </a:extLst>
          </p:cNvPr>
          <p:cNvSpPr/>
          <p:nvPr/>
        </p:nvSpPr>
        <p:spPr>
          <a:xfrm>
            <a:off x="609600" y="3962400"/>
            <a:ext cx="35052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748207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ushVTI">
  <a:themeElements>
    <a:clrScheme name="自訂 11">
      <a:dk1>
        <a:srgbClr val="0070C0"/>
      </a:dk1>
      <a:lt1>
        <a:srgbClr val="FFFFFF"/>
      </a:lt1>
      <a:dk2>
        <a:srgbClr val="895E04"/>
      </a:dk2>
      <a:lt2>
        <a:srgbClr val="FDEFD3"/>
      </a:lt2>
      <a:accent1>
        <a:srgbClr val="F8B323"/>
      </a:accent1>
      <a:accent2>
        <a:srgbClr val="666666"/>
      </a:accent2>
      <a:accent3>
        <a:srgbClr val="2896A1"/>
      </a:accent3>
      <a:accent4>
        <a:srgbClr val="64B3F4"/>
      </a:accent4>
      <a:accent5>
        <a:srgbClr val="F7A299"/>
      </a:accent5>
      <a:accent6>
        <a:srgbClr val="FBD9D6"/>
      </a:accent6>
      <a:hlink>
        <a:srgbClr val="A1D1F8"/>
      </a:hlink>
      <a:folHlink>
        <a:srgbClr val="0B5DA0"/>
      </a:folHlink>
    </a:clrScheme>
    <a:fontScheme name="台中市衛生局母片">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15097</TotalTime>
  <Words>5889</Words>
  <Application>Microsoft Office PowerPoint</Application>
  <PresentationFormat>寬螢幕</PresentationFormat>
  <Paragraphs>753</Paragraphs>
  <Slides>61</Slides>
  <Notes>8</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61</vt:i4>
      </vt:variant>
    </vt:vector>
  </HeadingPairs>
  <TitlesOfParts>
    <vt:vector size="73" baseType="lpstr">
      <vt:lpstr>Microsoft YaHei UI</vt:lpstr>
      <vt:lpstr>微軟正黑體</vt:lpstr>
      <vt:lpstr>微軟正黑體</vt:lpstr>
      <vt:lpstr>新細明體</vt:lpstr>
      <vt:lpstr>標楷體</vt:lpstr>
      <vt:lpstr>Arial</vt:lpstr>
      <vt:lpstr>Calibri</vt:lpstr>
      <vt:lpstr>Helvetica</vt:lpstr>
      <vt:lpstr>Times New Roman</vt:lpstr>
      <vt:lpstr>Wingdings</vt:lpstr>
      <vt:lpstr>Office Theme</vt:lpstr>
      <vt:lpstr>BrushVTI</vt:lpstr>
      <vt:lpstr>PowerPoint 簡報</vt:lpstr>
      <vt:lpstr>PowerPoint 簡報</vt:lpstr>
      <vt:lpstr>PowerPoint 簡報</vt:lpstr>
      <vt:lpstr>PowerPoint 簡報</vt:lpstr>
      <vt:lpstr>醫政業務考核</vt:lpstr>
      <vt:lpstr>獲獎事蹟</vt:lpstr>
      <vt:lpstr>近3年西醫診所督導考核辦理情形</vt:lpstr>
      <vt:lpstr>PowerPoint 簡報</vt:lpstr>
      <vt:lpstr>醫事管理科</vt:lpstr>
      <vt:lpstr>再生醫療法施行重點【115年1月1日施行】</vt:lpstr>
      <vt:lpstr>再生醫療法【115年1月1日施行】</vt:lpstr>
      <vt:lpstr>再生醫療法施行重點【115年1月1日施行】</vt:lpstr>
      <vt:lpstr>特定醫療技術檢查檢驗醫療儀器施行或使用管理辦法美容醫學規範修法【115年1月1日施行】</vt:lpstr>
      <vt:lpstr>特定醫療技術檢查檢驗醫療儀器施行或使用管理辦法美容醫學規範修法【115年1月1日施行】</vt:lpstr>
      <vt:lpstr>特定醫療技術檢查檢驗醫療儀器施行或使用管理辦法美容醫學規範修法【115年1月1日施行】</vt:lpstr>
      <vt:lpstr>特定醫療技術檢查檢驗醫療儀器施行或使用管理辦法美容醫學規範修法【115年1月1日施行】</vt:lpstr>
      <vt:lpstr>猛健樂/瘦瘦針請依法使用</vt:lpstr>
      <vt:lpstr>PowerPoint 簡報</vt:lpstr>
      <vt:lpstr>115-116年度 診所醫療品質及病人安全工作目標</vt:lpstr>
      <vt:lpstr>收費管理【醫療法第21條、第22條】</vt:lpstr>
      <vt:lpstr>PowerPoint 簡報</vt:lpstr>
      <vt:lpstr>醫療廣告【醫療法第61條、第85條、第86條】</vt:lpstr>
      <vt:lpstr>幼兒專責醫師制度計畫</vt:lpstr>
      <vt:lpstr>兒少保護</vt:lpstr>
      <vt:lpstr>PowerPoint 簡報</vt:lpstr>
      <vt:lpstr>性別平等【消除性別刻板印象、偏見與歧視】</vt:lpstr>
      <vt:lpstr>病人隱私保護</vt:lpstr>
      <vt:lpstr>性騷擾防治</vt:lpstr>
      <vt:lpstr>性騷擾防治</vt:lpstr>
      <vt:lpstr>醫療暴力防治【建立標準作業程序，雙向通報】</vt:lpstr>
      <vt:lpstr>推廣無障礙友善就醫環境</vt:lpstr>
      <vt:lpstr>推廣低碳永續 </vt:lpstr>
      <vt:lpstr>疾病管制科</vt:lpstr>
      <vt:lpstr>PowerPoint 簡報</vt:lpstr>
      <vt:lpstr>保健科</vt:lpstr>
      <vt:lpstr>PowerPoint 簡報</vt:lpstr>
      <vt:lpstr>PowerPoint 簡報</vt:lpstr>
      <vt:lpstr>PowerPoint 簡報</vt:lpstr>
      <vt:lpstr>PowerPoint 簡報</vt:lpstr>
      <vt:lpstr>加入長者內在能力檢測 (ICOPE) 推動計畫</vt:lpstr>
      <vt:lpstr>提升戒菸服務人數、戒菸專線  (0800-636363) 利用率</vt:lpstr>
      <vt:lpstr>心理健康科</vt:lpstr>
      <vt:lpstr>PowerPoint 簡報</vt:lpstr>
      <vt:lpstr>PowerPoint 簡報</vt:lpstr>
      <vt:lpstr>PowerPoint 簡報</vt:lpstr>
      <vt:lpstr>PowerPoint 簡報</vt:lpstr>
      <vt:lpstr>長期照護科</vt:lpstr>
      <vt:lpstr>臺中市115年度「失智友善醫事單位獎助計畫」</vt:lpstr>
      <vt:lpstr>掌握失智徵兆(AD8極早期篩檢量表)</vt:lpstr>
      <vt:lpstr>獎助內容與聯繫方式</vt:lpstr>
      <vt:lpstr>申請簽約配合事項(1/2)</vt:lpstr>
      <vt:lpstr>申請簽約配合事項(2/2)</vt:lpstr>
      <vt:lpstr>臺中市12家失智共同照護中心</vt:lpstr>
      <vt:lpstr>PowerPoint 簡報</vt:lpstr>
      <vt:lpstr>PowerPoint 簡報</vt:lpstr>
      <vt:lpstr>PowerPoint 簡報</vt:lpstr>
      <vt:lpstr>PowerPoint 簡報</vt:lpstr>
      <vt:lpstr>PowerPoint 簡報</vt:lpstr>
      <vt:lpstr>PowerPoint 簡報</vt:lpstr>
      <vt:lpstr>PowerPoint 簡報</vt:lpstr>
      <vt:lpstr>謝謝聆聽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林佳儀</dc:creator>
  <cp:lastModifiedBy>林佳儀</cp:lastModifiedBy>
  <cp:revision>529</cp:revision>
  <cp:lastPrinted>2025-03-14T00:44:38Z</cp:lastPrinted>
  <dcterms:created xsi:type="dcterms:W3CDTF">2024-01-31T03:58:52Z</dcterms:created>
  <dcterms:modified xsi:type="dcterms:W3CDTF">2026-04-29T11:28:51Z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2024-01-31T00:00:00Z</vt:filetime>
  </property>
  <property fmtid="{D5CDD505-2E9C-101B-9397-08002B2CF9AE}" pid="3" name="Producer">
    <vt:lpwstr>iLovePDF</vt:lpwstr>
  </property>
</Properties>
</file>